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300" r:id="rId4"/>
    <p:sldId id="260" r:id="rId5"/>
    <p:sldId id="276" r:id="rId6"/>
    <p:sldId id="277" r:id="rId7"/>
    <p:sldId id="302" r:id="rId8"/>
    <p:sldId id="305" r:id="rId9"/>
    <p:sldId id="301" r:id="rId10"/>
    <p:sldId id="274" r:id="rId11"/>
    <p:sldId id="273" r:id="rId12"/>
    <p:sldId id="307" r:id="rId13"/>
    <p:sldId id="308" r:id="rId14"/>
    <p:sldId id="309" r:id="rId15"/>
    <p:sldId id="306" r:id="rId16"/>
    <p:sldId id="295" r:id="rId17"/>
    <p:sldId id="279" r:id="rId18"/>
    <p:sldId id="280" r:id="rId19"/>
    <p:sldId id="298" r:id="rId20"/>
    <p:sldId id="281" r:id="rId21"/>
    <p:sldId id="282" r:id="rId22"/>
    <p:sldId id="283" r:id="rId23"/>
    <p:sldId id="292" r:id="rId24"/>
    <p:sldId id="285" r:id="rId25"/>
    <p:sldId id="286" r:id="rId26"/>
    <p:sldId id="287" r:id="rId27"/>
    <p:sldId id="304" r:id="rId28"/>
    <p:sldId id="303" r:id="rId29"/>
    <p:sldId id="296"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FF9933"/>
    <a:srgbClr val="993366"/>
    <a:srgbClr val="FF00FF"/>
    <a:srgbClr val="6600CC"/>
    <a:srgbClr val="9900CC"/>
    <a:srgbClr val="0000FF"/>
    <a:srgbClr val="6600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94540" autoAdjust="0"/>
  </p:normalViewPr>
  <p:slideViewPr>
    <p:cSldViewPr>
      <p:cViewPr varScale="1">
        <p:scale>
          <a:sx n="88" d="100"/>
          <a:sy n="88" d="100"/>
        </p:scale>
        <p:origin x="-105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B1301C6-E015-4005-9F45-2643A4AD623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DC12F99-3737-42C7-9D9D-5F61FD7FED0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56D10E3-C983-4F40-9E60-1AB003F3E803}"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D372380-EF1E-40B9-9974-5450D70FD9C8}"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1FE26AF-8D8A-4A5C-A5FB-2D373699E672}"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959ECE0-49E3-489B-AC82-3CFAE1CB191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BD3A12-5F6F-4F03-9A72-D52A288A535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67E8F29-A9CF-4C01-AB90-9B3FCA40EAF4}"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8A1D971E-DE62-4E88-B783-8D752CAB3EE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5C8FF1D-A113-443A-B727-E35733F7DD8A}"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5FC7526-1C2C-4A08-962C-5E18C1546C40}"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0B9F8B7-A148-494D-BB53-2FA76C24435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vals_cut.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lezginka_cut.mp3"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1086;&#1089;&#1077;&#1090;&#1080;&#1085;&#1089;&#1082;&#1080;&#1081;%20&#1090;&#1072;&#1085;&#1077;&#1094;%20-%20&#1057;&#1080;&#1084;&#1076;.mp3" TargetMode="Externa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vals_cut.mp3"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poloez_cut.mp3" TargetMode="External"/><Relationship Id="rId6" Type="http://schemas.openxmlformats.org/officeDocument/2006/relationships/image" Target="../media/image15.pn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file:///C:\Users\Marina\Desktop\&#1087;&#1088;&#1077;&#1079;&#1077;&#1085;&#1090;&#1072;&#1094;&#1080;&#1103;%20&#1090;&#1072;&#1085;&#1094;&#1099;\&#1087;&#1088;&#1077;&#1079;&#1077;&#1085;&#1090;&#1072;&#1094;&#1080;&#1103;%20&#1090;&#1072;&#1085;&#1094;&#1099;\zver_cut.mp3" TargetMode="External"/><Relationship Id="rId5" Type="http://schemas.openxmlformats.org/officeDocument/2006/relationships/image" Target="../media/image23.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jpeg"/><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vals_cut.mp3" TargetMode="Externa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kalinka_cut.mp3"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file:///C:\Users\&#1084;&#1091;&#1079;&#1099;&#1082;&#1072;\Desktop\&#1087;&#1088;&#1077;&#1079;&#1077;&#1085;&#1090;&#1072;&#1094;&#1080;&#1103;%20&#1090;&#1072;&#1085;&#1094;&#1099;%20&#1040;&#1084;&#1080;&#1085;&#1072;%206&#1074;\vals_cut.mp3" TargetMode="Externa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EXPO12061"/>
          <p:cNvPicPr>
            <a:picLocks noChangeAspect="1" noChangeArrowheads="1"/>
          </p:cNvPicPr>
          <p:nvPr/>
        </p:nvPicPr>
        <p:blipFill>
          <a:blip r:embed="rId3" cstate="print"/>
          <a:srcRect/>
          <a:stretch>
            <a:fillRect/>
          </a:stretch>
        </p:blipFill>
        <p:spPr bwMode="auto">
          <a:xfrm>
            <a:off x="0" y="0"/>
            <a:ext cx="9296400" cy="7162800"/>
          </a:xfrm>
          <a:prstGeom prst="rect">
            <a:avLst/>
          </a:prstGeom>
          <a:noFill/>
          <a:ln w="9525">
            <a:noFill/>
            <a:miter lim="800000"/>
            <a:headEnd/>
            <a:tailEnd/>
          </a:ln>
        </p:spPr>
      </p:pic>
      <p:sp>
        <p:nvSpPr>
          <p:cNvPr id="4105" name="WordArt 9"/>
          <p:cNvSpPr>
            <a:spLocks noChangeArrowheads="1" noChangeShapeType="1" noTextEdit="1"/>
          </p:cNvSpPr>
          <p:nvPr/>
        </p:nvSpPr>
        <p:spPr bwMode="auto">
          <a:xfrm>
            <a:off x="609600" y="1066800"/>
            <a:ext cx="8229600" cy="2667000"/>
          </a:xfrm>
          <a:prstGeom prst="rect">
            <a:avLst/>
          </a:prstGeom>
        </p:spPr>
        <p:txBody>
          <a:bodyPr wrap="none" fromWordArt="1">
            <a:prstTxWarp prst="textWave1">
              <a:avLst>
                <a:gd name="adj1" fmla="val 13005"/>
                <a:gd name="adj2" fmla="val 48"/>
              </a:avLst>
            </a:prstTxWarp>
          </a:bodyPr>
          <a:lstStyle/>
          <a:p>
            <a:pPr algn="ctr"/>
            <a:r>
              <a:rPr lang="ru-RU" sz="5400" kern="10" dirty="0" smtClean="0">
                <a:ln w="6350">
                  <a:solidFill>
                    <a:srgbClr val="000000"/>
                  </a:solidFill>
                  <a:round/>
                  <a:headEnd/>
                  <a:tailEnd/>
                </a:ln>
                <a:solidFill>
                  <a:srgbClr val="993366"/>
                </a:solidFill>
                <a:effectLst>
                  <a:outerShdw dist="45791" dir="2021404" algn="ctr" rotWithShape="0">
                    <a:srgbClr val="9999FF"/>
                  </a:outerShdw>
                </a:effectLst>
                <a:latin typeface="Book Antiqua" pitchFamily="18" charset="0"/>
                <a:cs typeface="Arial"/>
              </a:rPr>
              <a:t>История </a:t>
            </a:r>
            <a:r>
              <a:rPr lang="ru-RU" sz="5400" kern="10" dirty="0" smtClean="0">
                <a:ln w="6350">
                  <a:solidFill>
                    <a:srgbClr val="000000"/>
                  </a:solidFill>
                  <a:round/>
                  <a:headEnd/>
                  <a:tailEnd/>
                </a:ln>
                <a:solidFill>
                  <a:srgbClr val="993366"/>
                </a:solidFill>
                <a:effectLst>
                  <a:outerShdw dist="45791" dir="2021404" algn="ctr" rotWithShape="0">
                    <a:srgbClr val="9999FF"/>
                  </a:outerShdw>
                </a:effectLst>
                <a:latin typeface="Book Antiqua" pitchFamily="18" charset="0"/>
                <a:cs typeface="Arial"/>
              </a:rPr>
              <a:t>танца</a:t>
            </a:r>
            <a:endParaRPr lang="ru-RU" sz="5400" kern="10" dirty="0">
              <a:ln w="6350">
                <a:solidFill>
                  <a:srgbClr val="000000"/>
                </a:solidFill>
                <a:round/>
                <a:headEnd/>
                <a:tailEnd/>
              </a:ln>
              <a:solidFill>
                <a:srgbClr val="993366"/>
              </a:solidFill>
              <a:effectLst>
                <a:outerShdw dist="45791" dir="2021404" algn="ctr" rotWithShape="0">
                  <a:srgbClr val="9999FF"/>
                </a:outerShdw>
              </a:effectLst>
              <a:latin typeface="Book Antiqua" pitchFamily="18" charset="0"/>
              <a:cs typeface="Arial"/>
            </a:endParaRPr>
          </a:p>
        </p:txBody>
      </p:sp>
      <p:pic>
        <p:nvPicPr>
          <p:cNvPr id="6" name="vals_cut.mp3">
            <a:hlinkClick r:id="" action="ppaction://media"/>
          </p:cNvPr>
          <p:cNvPicPr>
            <a:picLocks noRot="1" noChangeAspect="1"/>
          </p:cNvPicPr>
          <p:nvPr>
            <a:audioFile r:link="rId1"/>
          </p:nvPr>
        </p:nvPicPr>
        <p:blipFill>
          <a:blip r:embed="rId4" cstate="print"/>
          <a:stretch>
            <a:fillRect/>
          </a:stretch>
        </p:blipFill>
        <p:spPr>
          <a:xfrm>
            <a:off x="3810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51" presetClass="entr" presetSubtype="0" fill="hold" grpId="0" nodeType="withEffect">
                                  <p:stCondLst>
                                    <p:cond delay="0"/>
                                  </p:stCondLst>
                                  <p:childTnLst>
                                    <p:set>
                                      <p:cBhvr>
                                        <p:cTn id="8" dur="1" fill="hold">
                                          <p:stCondLst>
                                            <p:cond delay="0"/>
                                          </p:stCondLst>
                                        </p:cTn>
                                        <p:tgtEl>
                                          <p:spTgt spid="4105"/>
                                        </p:tgtEl>
                                        <p:attrNameLst>
                                          <p:attrName>style.visibility</p:attrName>
                                        </p:attrNameLst>
                                      </p:cBhvr>
                                      <p:to>
                                        <p:strVal val="visible"/>
                                      </p:to>
                                    </p:set>
                                    <p:animEffect transition="in" filter="fade">
                                      <p:cBhvr>
                                        <p:cTn id="9" dur="1155" decel="100000"/>
                                        <p:tgtEl>
                                          <p:spTgt spid="4105"/>
                                        </p:tgtEl>
                                      </p:cBhvr>
                                    </p:animEffect>
                                    <p:animScale>
                                      <p:cBhvr>
                                        <p:cTn id="10" dur="1155" decel="100000"/>
                                        <p:tgtEl>
                                          <p:spTgt spid="4105"/>
                                        </p:tgtEl>
                                      </p:cBhvr>
                                      <p:from x="10000" y="10000"/>
                                      <p:to x="200000" y="450000"/>
                                    </p:animScale>
                                    <p:animScale>
                                      <p:cBhvr>
                                        <p:cTn id="11" dur="1845" accel="100000" fill="hold">
                                          <p:stCondLst>
                                            <p:cond delay="1155"/>
                                          </p:stCondLst>
                                        </p:cTn>
                                        <p:tgtEl>
                                          <p:spTgt spid="4105"/>
                                        </p:tgtEl>
                                      </p:cBhvr>
                                      <p:from x="200000" y="450000"/>
                                      <p:to x="100000" y="100000"/>
                                    </p:animScale>
                                    <p:set>
                                      <p:cBhvr>
                                        <p:cTn id="12" dur="1155" fill="hold"/>
                                        <p:tgtEl>
                                          <p:spTgt spid="4105"/>
                                        </p:tgtEl>
                                        <p:attrNameLst>
                                          <p:attrName>ppt_x</p:attrName>
                                        </p:attrNameLst>
                                      </p:cBhvr>
                                      <p:to>
                                        <p:strVal val="(0.5)"/>
                                      </p:to>
                                    </p:set>
                                    <p:anim from="(0.5)" to="(#ppt_x)" calcmode="lin" valueType="num">
                                      <p:cBhvr>
                                        <p:cTn id="13" dur="1845" accel="100000" fill="hold">
                                          <p:stCondLst>
                                            <p:cond delay="1155"/>
                                          </p:stCondLst>
                                        </p:cTn>
                                        <p:tgtEl>
                                          <p:spTgt spid="4105"/>
                                        </p:tgtEl>
                                        <p:attrNameLst>
                                          <p:attrName>ppt_x</p:attrName>
                                        </p:attrNameLst>
                                      </p:cBhvr>
                                    </p:anim>
                                    <p:set>
                                      <p:cBhvr>
                                        <p:cTn id="14" dur="1155" fill="hold"/>
                                        <p:tgtEl>
                                          <p:spTgt spid="4105"/>
                                        </p:tgtEl>
                                        <p:attrNameLst>
                                          <p:attrName>ppt_y</p:attrName>
                                        </p:attrNameLst>
                                      </p:cBhvr>
                                      <p:to>
                                        <p:strVal val="(#ppt_y+0.4)"/>
                                      </p:to>
                                    </p:set>
                                    <p:anim from="(#ppt_y+0.4)" to="(#ppt_y)" calcmode="lin" valueType="num">
                                      <p:cBhvr>
                                        <p:cTn id="15" dur="1845" accel="100000" fill="hold">
                                          <p:stCondLst>
                                            <p:cond delay="1155"/>
                                          </p:stCondLst>
                                        </p:cTn>
                                        <p:tgtEl>
                                          <p:spTgt spid="410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16"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410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XPO120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Прямоугольник 9"/>
          <p:cNvSpPr/>
          <p:nvPr/>
        </p:nvSpPr>
        <p:spPr>
          <a:xfrm>
            <a:off x="152400" y="609600"/>
            <a:ext cx="8534400" cy="2585323"/>
          </a:xfrm>
          <a:prstGeom prst="rect">
            <a:avLst/>
          </a:prstGeom>
        </p:spPr>
        <p:txBody>
          <a:bodyPr wrap="square">
            <a:spAutoFit/>
          </a:bodyPr>
          <a:lstStyle/>
          <a:p>
            <a:r>
              <a:rPr lang="ru-RU" i="1" dirty="0">
                <a:latin typeface="Book Antiqua" pitchFamily="18" charset="0"/>
              </a:rPr>
              <a:t>Лезгинка — старинный сольный мужской и парный танец. Танец наиболее зрелищен, когда исполняется в национальных костюмах и в сопровождении музыкального ансамбля.</a:t>
            </a:r>
          </a:p>
          <a:p>
            <a:r>
              <a:rPr lang="ru-RU" i="1" dirty="0">
                <a:latin typeface="Book Antiqua" pitchFamily="18" charset="0"/>
              </a:rPr>
              <a:t>В танце используется 2 образа. Мужчина двигается в образе «орла», чередует медленный и стремительный темп. Самыми трудноисполняемыми и эффектными движениями являются танцевальные движения мужчины, когда он на носках раскидывает руки в разные стороны. Женщина двигается в образе «лебедя», завораживая грациозной осанкой и плавными движениями рук. Женщина увеличивает темп своего танца вслед за мужчиной. </a:t>
            </a:r>
          </a:p>
        </p:txBody>
      </p:sp>
      <p:sp>
        <p:nvSpPr>
          <p:cNvPr id="9228" name="Rectangle 12"/>
          <p:cNvSpPr>
            <a:spLocks noChangeArrowheads="1"/>
          </p:cNvSpPr>
          <p:nvPr/>
        </p:nvSpPr>
        <p:spPr bwMode="auto">
          <a:xfrm>
            <a:off x="2819400" y="114672"/>
            <a:ext cx="2590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3000" b="1" i="1" dirty="0">
                <a:latin typeface="Book Antiqua" pitchFamily="18" charset="0"/>
              </a:rPr>
              <a:t>Л</a:t>
            </a:r>
            <a:r>
              <a:rPr lang="ru-RU" sz="3000" b="1" i="1" dirty="0" smtClean="0">
                <a:latin typeface="Book Antiqua" pitchFamily="18" charset="0"/>
              </a:rPr>
              <a:t>езгинка</a:t>
            </a:r>
          </a:p>
        </p:txBody>
      </p:sp>
      <p:pic>
        <p:nvPicPr>
          <p:cNvPr id="12291" name="Picture 3" descr="C:\Users\Marina\Desktop\phoca_thumb_l_aKZ-(31).jpg"/>
          <p:cNvPicPr>
            <a:picLocks noChangeAspect="1" noChangeArrowheads="1"/>
          </p:cNvPicPr>
          <p:nvPr/>
        </p:nvPicPr>
        <p:blipFill>
          <a:blip r:embed="rId4" cstate="print"/>
          <a:srcRect/>
          <a:stretch>
            <a:fillRect/>
          </a:stretch>
        </p:blipFill>
        <p:spPr bwMode="auto">
          <a:xfrm>
            <a:off x="1600200" y="3352800"/>
            <a:ext cx="6248400" cy="3220038"/>
          </a:xfrm>
          <a:prstGeom prst="rect">
            <a:avLst/>
          </a:prstGeom>
          <a:noFill/>
        </p:spPr>
      </p:pic>
      <p:pic>
        <p:nvPicPr>
          <p:cNvPr id="7" name="lezginka_cut.mp3">
            <a:hlinkClick r:id="" action="ppaction://media"/>
          </p:cNvPr>
          <p:cNvPicPr>
            <a:picLocks noRot="1" noChangeAspect="1"/>
          </p:cNvPicPr>
          <p:nvPr>
            <a:audioFile r:link="rId1"/>
          </p:nvPr>
        </p:nvPicPr>
        <p:blipFill>
          <a:blip r:embed="rId5" cstate="print"/>
          <a:stretch>
            <a:fillRect/>
          </a:stretch>
        </p:blipFill>
        <p:spPr>
          <a:xfrm>
            <a:off x="2286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1584325" y="1865313"/>
            <a:ext cx="184150" cy="366712"/>
          </a:xfrm>
          <a:prstGeom prst="rect">
            <a:avLst/>
          </a:prstGeom>
          <a:noFill/>
          <a:ln w="9525">
            <a:noFill/>
            <a:miter lim="800000"/>
            <a:headEnd/>
            <a:tailEnd/>
          </a:ln>
        </p:spPr>
        <p:txBody>
          <a:bodyPr wrap="none">
            <a:spAutoFit/>
          </a:bodyPr>
          <a:lstStyle/>
          <a:p>
            <a:pPr algn="ctr"/>
            <a:endParaRPr lang="ru-RU"/>
          </a:p>
        </p:txBody>
      </p:sp>
      <p:sp>
        <p:nvSpPr>
          <p:cNvPr id="9221" name="Text Box 5"/>
          <p:cNvSpPr txBox="1">
            <a:spLocks noChangeArrowheads="1"/>
          </p:cNvSpPr>
          <p:nvPr/>
        </p:nvSpPr>
        <p:spPr bwMode="auto">
          <a:xfrm>
            <a:off x="5029200" y="3124200"/>
            <a:ext cx="3886200" cy="369332"/>
          </a:xfrm>
          <a:prstGeom prst="rect">
            <a:avLst/>
          </a:prstGeom>
          <a:noFill/>
          <a:ln w="9525">
            <a:noFill/>
            <a:miter lim="800000"/>
            <a:headEnd/>
            <a:tailEnd/>
          </a:ln>
        </p:spPr>
        <p:txBody>
          <a:bodyPr>
            <a:spAutoFit/>
          </a:bodyPr>
          <a:lstStyle/>
          <a:p>
            <a:pPr algn="r"/>
            <a:r>
              <a:rPr lang="ru-RU" dirty="0" smtClean="0"/>
              <a:t> </a:t>
            </a:r>
            <a:endParaRPr lang="ru-RU" dirty="0"/>
          </a:p>
        </p:txBody>
      </p:sp>
      <p:sp>
        <p:nvSpPr>
          <p:cNvPr id="9230" name="Text Box 14"/>
          <p:cNvSpPr txBox="1">
            <a:spLocks noChangeArrowheads="1"/>
          </p:cNvSpPr>
          <p:nvPr/>
        </p:nvSpPr>
        <p:spPr bwMode="auto">
          <a:xfrm>
            <a:off x="304800" y="1905000"/>
            <a:ext cx="2003425" cy="369332"/>
          </a:xfrm>
          <a:prstGeom prst="rect">
            <a:avLst/>
          </a:prstGeom>
          <a:noFill/>
          <a:ln w="9525">
            <a:noFill/>
            <a:miter lim="800000"/>
            <a:headEnd/>
            <a:tailEnd/>
          </a:ln>
        </p:spPr>
        <p:txBody>
          <a:bodyPr>
            <a:spAutoFit/>
          </a:bodyPr>
          <a:lstStyle/>
          <a:p>
            <a:r>
              <a:rPr lang="ru-RU" i="1" dirty="0" smtClean="0"/>
              <a:t>.</a:t>
            </a:r>
            <a:endParaRPr lang="ru-RU" i="1" dirty="0"/>
          </a:p>
        </p:txBody>
      </p:sp>
      <p:sp>
        <p:nvSpPr>
          <p:cNvPr id="13" name="Прямоугольник 12"/>
          <p:cNvSpPr/>
          <p:nvPr/>
        </p:nvSpPr>
        <p:spPr>
          <a:xfrm>
            <a:off x="1981200" y="76200"/>
            <a:ext cx="4648200" cy="553998"/>
          </a:xfrm>
          <a:prstGeom prst="rect">
            <a:avLst/>
          </a:prstGeom>
        </p:spPr>
        <p:txBody>
          <a:bodyPr wrap="square">
            <a:spAutoFit/>
          </a:bodyPr>
          <a:lstStyle/>
          <a:p>
            <a:pPr eaLnBrk="0" hangingPunct="0"/>
            <a:r>
              <a:rPr lang="ru-RU" sz="3000" b="1" i="1" dirty="0" smtClean="0">
                <a:latin typeface="Book Antiqua" pitchFamily="18" charset="0"/>
              </a:rPr>
              <a:t>   Кавказские </a:t>
            </a:r>
            <a:r>
              <a:rPr lang="ru-RU" sz="3000" b="1" i="1" dirty="0">
                <a:latin typeface="Book Antiqua" pitchFamily="18" charset="0"/>
              </a:rPr>
              <a:t>танцы</a:t>
            </a:r>
          </a:p>
        </p:txBody>
      </p:sp>
      <p:pic>
        <p:nvPicPr>
          <p:cNvPr id="4099" name="Picture 3" descr="C:\Users\Marina\Desktop\lezginka1.jpg"/>
          <p:cNvPicPr>
            <a:picLocks noChangeAspect="1" noChangeArrowheads="1"/>
          </p:cNvPicPr>
          <p:nvPr/>
        </p:nvPicPr>
        <p:blipFill>
          <a:blip r:embed="rId3" cstate="print"/>
          <a:srcRect/>
          <a:stretch>
            <a:fillRect/>
          </a:stretch>
        </p:blipFill>
        <p:spPr bwMode="auto">
          <a:xfrm>
            <a:off x="76200" y="762000"/>
            <a:ext cx="3657600" cy="2743200"/>
          </a:xfrm>
          <a:prstGeom prst="rect">
            <a:avLst/>
          </a:prstGeom>
          <a:noFill/>
        </p:spPr>
      </p:pic>
      <p:pic>
        <p:nvPicPr>
          <p:cNvPr id="9218" name="Picture 2" descr="C:\Users\Marina\Desktop\1386653683.jpg"/>
          <p:cNvPicPr>
            <a:picLocks noChangeAspect="1" noChangeArrowheads="1"/>
          </p:cNvPicPr>
          <p:nvPr/>
        </p:nvPicPr>
        <p:blipFill>
          <a:blip r:embed="rId4" cstate="print"/>
          <a:srcRect/>
          <a:stretch>
            <a:fillRect/>
          </a:stretch>
        </p:blipFill>
        <p:spPr bwMode="auto">
          <a:xfrm>
            <a:off x="5638800" y="609600"/>
            <a:ext cx="3162300" cy="3495675"/>
          </a:xfrm>
          <a:prstGeom prst="rect">
            <a:avLst/>
          </a:prstGeom>
          <a:noFill/>
        </p:spPr>
      </p:pic>
      <p:pic>
        <p:nvPicPr>
          <p:cNvPr id="9219" name="Picture 3" descr="C:\Users\Marina\Desktop\1466881435_img_0246.jpg"/>
          <p:cNvPicPr>
            <a:picLocks noChangeAspect="1" noChangeArrowheads="1"/>
          </p:cNvPicPr>
          <p:nvPr/>
        </p:nvPicPr>
        <p:blipFill>
          <a:blip r:embed="rId5" cstate="print"/>
          <a:srcRect/>
          <a:stretch>
            <a:fillRect/>
          </a:stretch>
        </p:blipFill>
        <p:spPr bwMode="auto">
          <a:xfrm>
            <a:off x="2438400" y="2983651"/>
            <a:ext cx="3975100" cy="36457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blinds(vertical)">
                                      <p:cBhvr>
                                        <p:cTn id="7" dur="500"/>
                                        <p:tgtEl>
                                          <p:spTgt spid="9230"/>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blinds(vertical)">
                                      <p:cBhvr>
                                        <p:cTn id="11"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P spid="92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na\Desktop\624430.jpg"/>
          <p:cNvPicPr>
            <a:picLocks noChangeAspect="1" noChangeArrowheads="1"/>
          </p:cNvPicPr>
          <p:nvPr/>
        </p:nvPicPr>
        <p:blipFill>
          <a:blip r:embed="rId3" cstate="print"/>
          <a:srcRect/>
          <a:stretch>
            <a:fillRect/>
          </a:stretch>
        </p:blipFill>
        <p:spPr bwMode="auto">
          <a:xfrm>
            <a:off x="685800" y="1981200"/>
            <a:ext cx="7934566" cy="4292600"/>
          </a:xfrm>
          <a:prstGeom prst="rect">
            <a:avLst/>
          </a:prstGeom>
          <a:noFill/>
        </p:spPr>
      </p:pic>
      <p:sp>
        <p:nvSpPr>
          <p:cNvPr id="3" name="TextBox 2"/>
          <p:cNvSpPr txBox="1"/>
          <p:nvPr/>
        </p:nvSpPr>
        <p:spPr>
          <a:xfrm>
            <a:off x="685800" y="457200"/>
            <a:ext cx="8001000" cy="1077218"/>
          </a:xfrm>
          <a:prstGeom prst="rect">
            <a:avLst/>
          </a:prstGeom>
          <a:noFill/>
        </p:spPr>
        <p:txBody>
          <a:bodyPr wrap="square" rtlCol="0">
            <a:spAutoFit/>
          </a:bodyPr>
          <a:lstStyle/>
          <a:p>
            <a:pPr algn="ctr"/>
            <a:r>
              <a:rPr lang="ru-RU" sz="3200" b="1" i="1" dirty="0" smtClean="0">
                <a:latin typeface="Book Antiqua" pitchFamily="18" charset="0"/>
              </a:rPr>
              <a:t>СИМД </a:t>
            </a:r>
            <a:endParaRPr lang="ru-RU" sz="3200" i="1" dirty="0" smtClean="0">
              <a:latin typeface="Book Antiqua" pitchFamily="18" charset="0"/>
            </a:endParaRPr>
          </a:p>
          <a:p>
            <a:pPr algn="ctr"/>
            <a:r>
              <a:rPr lang="ru-RU" sz="3200" i="1" dirty="0" smtClean="0">
                <a:latin typeface="Book Antiqua" pitchFamily="18" charset="0"/>
              </a:rPr>
              <a:t> </a:t>
            </a:r>
            <a:r>
              <a:rPr lang="ru-RU" sz="2500" i="1" dirty="0" smtClean="0">
                <a:latin typeface="Book Antiqua" pitchFamily="18" charset="0"/>
              </a:rPr>
              <a:t>народный осетинский массовый хороводный танец</a:t>
            </a:r>
            <a:endParaRPr lang="ru-RU" sz="2500" i="1" dirty="0">
              <a:latin typeface="Book Antiqua" pitchFamily="18" charset="0"/>
            </a:endParaRPr>
          </a:p>
        </p:txBody>
      </p:sp>
      <p:pic>
        <p:nvPicPr>
          <p:cNvPr id="4" name="осетинский танец - Симд.mp3">
            <a:hlinkClick r:id="" action="ppaction://media"/>
          </p:cNvPr>
          <p:cNvPicPr>
            <a:picLocks noRot="1" noChangeAspect="1"/>
          </p:cNvPicPr>
          <p:nvPr>
            <a:audioFile r:link="rId1"/>
          </p:nvPr>
        </p:nvPicPr>
        <p:blipFill>
          <a:blip r:embed="rId4" cstate="print"/>
          <a:stretch>
            <a:fillRect/>
          </a:stretch>
        </p:blipFill>
        <p:spPr>
          <a:xfrm>
            <a:off x="381000" y="5867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924800" cy="1138773"/>
          </a:xfrm>
          <a:prstGeom prst="rect">
            <a:avLst/>
          </a:prstGeom>
          <a:noFill/>
        </p:spPr>
        <p:txBody>
          <a:bodyPr wrap="square" rtlCol="0">
            <a:spAutoFit/>
          </a:bodyPr>
          <a:lstStyle/>
          <a:p>
            <a:r>
              <a:rPr lang="ru-RU" b="1" dirty="0" smtClean="0">
                <a:latin typeface="Book Antiqua" pitchFamily="18" charset="0"/>
              </a:rPr>
              <a:t>«Только по одному этому танцевальному шедевру можно определить высокую культуру народа, которому этот танцевальный праздник принадлежит»</a:t>
            </a:r>
          </a:p>
          <a:p>
            <a:r>
              <a:rPr lang="ru-RU" sz="1400" i="1" dirty="0" smtClean="0">
                <a:latin typeface="Book Antiqua" pitchFamily="18" charset="0"/>
              </a:rPr>
              <a:t>Серж Лифарь, великий французский балетмейстер</a:t>
            </a:r>
            <a:endParaRPr lang="ru-RU" sz="1400" i="1" dirty="0">
              <a:latin typeface="Book Antiqua" pitchFamily="18" charset="0"/>
            </a:endParaRPr>
          </a:p>
        </p:txBody>
      </p:sp>
      <p:sp>
        <p:nvSpPr>
          <p:cNvPr id="19" name="TextBox 18"/>
          <p:cNvSpPr txBox="1"/>
          <p:nvPr/>
        </p:nvSpPr>
        <p:spPr>
          <a:xfrm>
            <a:off x="838200" y="2286000"/>
            <a:ext cx="7848600" cy="861774"/>
          </a:xfrm>
          <a:prstGeom prst="rect">
            <a:avLst/>
          </a:prstGeom>
          <a:noFill/>
        </p:spPr>
        <p:txBody>
          <a:bodyPr wrap="square" rtlCol="0">
            <a:spAutoFit/>
          </a:bodyPr>
          <a:lstStyle/>
          <a:p>
            <a:pPr algn="r"/>
            <a:r>
              <a:rPr lang="ru-RU" b="1" dirty="0" smtClean="0">
                <a:latin typeface="Book Antiqua" pitchFamily="18" charset="0"/>
              </a:rPr>
              <a:t>«Даже если бы осетины создали только один танец „</a:t>
            </a:r>
            <a:r>
              <a:rPr lang="ru-RU" b="1" dirty="0" err="1" smtClean="0">
                <a:latin typeface="Book Antiqua" pitchFamily="18" charset="0"/>
              </a:rPr>
              <a:t>Симд</a:t>
            </a:r>
            <a:r>
              <a:rPr lang="ru-RU" b="1" dirty="0" smtClean="0">
                <a:latin typeface="Book Antiqua" pitchFamily="18" charset="0"/>
              </a:rPr>
              <a:t>“, они были бы великой нацией»</a:t>
            </a:r>
          </a:p>
          <a:p>
            <a:pPr algn="r"/>
            <a:r>
              <a:rPr lang="ru-RU" sz="1400" i="1" dirty="0" err="1" smtClean="0">
                <a:latin typeface="Book Antiqua" pitchFamily="18" charset="0"/>
              </a:rPr>
              <a:t>Кайсын</a:t>
            </a:r>
            <a:r>
              <a:rPr lang="ru-RU" sz="1400" i="1" dirty="0" smtClean="0">
                <a:latin typeface="Book Antiqua" pitchFamily="18" charset="0"/>
              </a:rPr>
              <a:t> Кулиев, народный поэт Кабардино-Балкарии</a:t>
            </a:r>
            <a:endParaRPr lang="ru-RU" sz="1400" i="1" dirty="0">
              <a:latin typeface="Book Antiqua" pitchFamily="18" charset="0"/>
            </a:endParaRPr>
          </a:p>
        </p:txBody>
      </p:sp>
      <p:sp>
        <p:nvSpPr>
          <p:cNvPr id="20" name="TextBox 19"/>
          <p:cNvSpPr txBox="1"/>
          <p:nvPr/>
        </p:nvSpPr>
        <p:spPr>
          <a:xfrm>
            <a:off x="533400" y="3657600"/>
            <a:ext cx="7315200" cy="2523768"/>
          </a:xfrm>
          <a:prstGeom prst="rect">
            <a:avLst/>
          </a:prstGeom>
          <a:noFill/>
        </p:spPr>
        <p:txBody>
          <a:bodyPr wrap="square" rtlCol="0">
            <a:spAutoFit/>
          </a:bodyPr>
          <a:lstStyle/>
          <a:p>
            <a:r>
              <a:rPr lang="ru-RU" b="1" dirty="0" smtClean="0">
                <a:latin typeface="Book Antiqua" pitchFamily="18" charset="0"/>
              </a:rPr>
              <a:t>«…Осетинский народ – это народ, имеющий в своей природе по существу великую театральность, это музыкальный народ, пластичный народ, такой поэтичный народ, который имеет такой чудесный танец как „</a:t>
            </a:r>
            <a:r>
              <a:rPr lang="ru-RU" b="1" dirty="0" err="1" smtClean="0">
                <a:latin typeface="Book Antiqua" pitchFamily="18" charset="0"/>
              </a:rPr>
              <a:t>Симд</a:t>
            </a:r>
            <a:r>
              <a:rPr lang="ru-RU" b="1" dirty="0" smtClean="0">
                <a:latin typeface="Book Antiqua" pitchFamily="18" charset="0"/>
              </a:rPr>
              <a:t>“ – неповторимый танец в мире. Ни один полонез не сравнится с „</a:t>
            </a:r>
            <a:r>
              <a:rPr lang="ru-RU" b="1" dirty="0" err="1" smtClean="0">
                <a:latin typeface="Book Antiqua" pitchFamily="18" charset="0"/>
              </a:rPr>
              <a:t>Симдом</a:t>
            </a:r>
            <a:r>
              <a:rPr lang="ru-RU" b="1" dirty="0" smtClean="0">
                <a:latin typeface="Book Antiqua" pitchFamily="18" charset="0"/>
              </a:rPr>
              <a:t>“. Да здравствует „</a:t>
            </a:r>
            <a:r>
              <a:rPr lang="ru-RU" b="1" dirty="0" err="1" smtClean="0">
                <a:latin typeface="Book Antiqua" pitchFamily="18" charset="0"/>
              </a:rPr>
              <a:t>Симд</a:t>
            </a:r>
            <a:r>
              <a:rPr lang="ru-RU" b="1" dirty="0" smtClean="0">
                <a:latin typeface="Book Antiqua" pitchFamily="18" charset="0"/>
              </a:rPr>
              <a:t>“ – танец, который выражает рыцарство, чистоту чувств, мужество и благородство. Да здравствует такой народ, да здравствует такое искусство!»</a:t>
            </a:r>
          </a:p>
          <a:p>
            <a:r>
              <a:rPr lang="ru-RU" sz="1400" i="1" dirty="0" smtClean="0">
                <a:latin typeface="Book Antiqua" pitchFamily="18" charset="0"/>
              </a:rPr>
              <a:t>Дмитрий Алексидзе, грузинский режиссер, народный артист СССР</a:t>
            </a:r>
            <a:endParaRPr lang="ru-RU" sz="1400" i="1" dirty="0">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na\Desktop\pir_nartov.jpg"/>
          <p:cNvPicPr>
            <a:picLocks noChangeAspect="1" noChangeArrowheads="1"/>
          </p:cNvPicPr>
          <p:nvPr/>
        </p:nvPicPr>
        <p:blipFill>
          <a:blip r:embed="rId2" cstate="print"/>
          <a:srcRect/>
          <a:stretch>
            <a:fillRect/>
          </a:stretch>
        </p:blipFill>
        <p:spPr bwMode="auto">
          <a:xfrm>
            <a:off x="381001" y="1828800"/>
            <a:ext cx="8305800" cy="4297349"/>
          </a:xfrm>
          <a:prstGeom prst="rect">
            <a:avLst/>
          </a:prstGeom>
          <a:noFill/>
        </p:spPr>
      </p:pic>
      <p:sp>
        <p:nvSpPr>
          <p:cNvPr id="3" name="TextBox 2"/>
          <p:cNvSpPr txBox="1"/>
          <p:nvPr/>
        </p:nvSpPr>
        <p:spPr>
          <a:xfrm>
            <a:off x="609600" y="381000"/>
            <a:ext cx="7924800" cy="630942"/>
          </a:xfrm>
          <a:prstGeom prst="rect">
            <a:avLst/>
          </a:prstGeom>
          <a:noFill/>
        </p:spPr>
        <p:txBody>
          <a:bodyPr wrap="square" rtlCol="0">
            <a:spAutoFit/>
          </a:bodyPr>
          <a:lstStyle/>
          <a:p>
            <a:pPr algn="ctr"/>
            <a:r>
              <a:rPr lang="ru-RU" sz="3500" b="1" i="1" dirty="0" smtClean="0">
                <a:latin typeface="Book Antiqua" pitchFamily="18" charset="0"/>
              </a:rPr>
              <a:t>Танец Сослана на чаше </a:t>
            </a:r>
            <a:r>
              <a:rPr lang="ru-RU" sz="3500" b="1" i="1" dirty="0" err="1" smtClean="0">
                <a:latin typeface="Book Antiqua" pitchFamily="18" charset="0"/>
              </a:rPr>
              <a:t>Уацамонга</a:t>
            </a:r>
            <a:endParaRPr lang="ru-RU" sz="3500" b="1" i="1" dirty="0">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PO120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1584325" y="1865313"/>
            <a:ext cx="184150" cy="366712"/>
          </a:xfrm>
          <a:prstGeom prst="rect">
            <a:avLst/>
          </a:prstGeom>
          <a:noFill/>
          <a:ln w="9525">
            <a:noFill/>
            <a:miter lim="800000"/>
            <a:headEnd/>
            <a:tailEnd/>
          </a:ln>
        </p:spPr>
        <p:txBody>
          <a:bodyPr wrap="none">
            <a:spAutoFit/>
          </a:bodyPr>
          <a:lstStyle/>
          <a:p>
            <a:pPr algn="ctr"/>
            <a:endParaRPr lang="ru-RU"/>
          </a:p>
        </p:txBody>
      </p:sp>
      <p:sp>
        <p:nvSpPr>
          <p:cNvPr id="9221" name="Text Box 5"/>
          <p:cNvSpPr txBox="1">
            <a:spLocks noChangeArrowheads="1"/>
          </p:cNvSpPr>
          <p:nvPr/>
        </p:nvSpPr>
        <p:spPr bwMode="auto">
          <a:xfrm>
            <a:off x="5029200" y="3124200"/>
            <a:ext cx="3886200" cy="369332"/>
          </a:xfrm>
          <a:prstGeom prst="rect">
            <a:avLst/>
          </a:prstGeom>
          <a:noFill/>
          <a:ln w="9525">
            <a:noFill/>
            <a:miter lim="800000"/>
            <a:headEnd/>
            <a:tailEnd/>
          </a:ln>
        </p:spPr>
        <p:txBody>
          <a:bodyPr>
            <a:spAutoFit/>
          </a:bodyPr>
          <a:lstStyle/>
          <a:p>
            <a:pPr algn="r"/>
            <a:r>
              <a:rPr lang="ru-RU" dirty="0" smtClean="0"/>
              <a:t> </a:t>
            </a:r>
            <a:endParaRPr lang="ru-RU" dirty="0"/>
          </a:p>
        </p:txBody>
      </p:sp>
      <p:sp>
        <p:nvSpPr>
          <p:cNvPr id="9230" name="Text Box 14"/>
          <p:cNvSpPr txBox="1">
            <a:spLocks noChangeArrowheads="1"/>
          </p:cNvSpPr>
          <p:nvPr/>
        </p:nvSpPr>
        <p:spPr bwMode="auto">
          <a:xfrm>
            <a:off x="304800" y="1905000"/>
            <a:ext cx="2003425" cy="369332"/>
          </a:xfrm>
          <a:prstGeom prst="rect">
            <a:avLst/>
          </a:prstGeom>
          <a:noFill/>
          <a:ln w="9525">
            <a:noFill/>
            <a:miter lim="800000"/>
            <a:headEnd/>
            <a:tailEnd/>
          </a:ln>
        </p:spPr>
        <p:txBody>
          <a:bodyPr>
            <a:spAutoFit/>
          </a:bodyPr>
          <a:lstStyle/>
          <a:p>
            <a:r>
              <a:rPr lang="ru-RU" i="1" dirty="0" smtClean="0"/>
              <a:t>.</a:t>
            </a:r>
            <a:endParaRPr lang="ru-RU" i="1" dirty="0"/>
          </a:p>
        </p:txBody>
      </p:sp>
      <p:sp>
        <p:nvSpPr>
          <p:cNvPr id="13" name="Прямоугольник 12"/>
          <p:cNvSpPr/>
          <p:nvPr/>
        </p:nvSpPr>
        <p:spPr>
          <a:xfrm>
            <a:off x="1981200" y="76200"/>
            <a:ext cx="4648200" cy="553998"/>
          </a:xfrm>
          <a:prstGeom prst="rect">
            <a:avLst/>
          </a:prstGeom>
        </p:spPr>
        <p:txBody>
          <a:bodyPr wrap="square">
            <a:spAutoFit/>
          </a:bodyPr>
          <a:lstStyle/>
          <a:p>
            <a:pPr eaLnBrk="0" hangingPunct="0"/>
            <a:r>
              <a:rPr lang="ru-RU" sz="3000" b="1" i="1" dirty="0" smtClean="0">
                <a:latin typeface="Book Antiqua" pitchFamily="18" charset="0"/>
              </a:rPr>
              <a:t>Танец дервишей</a:t>
            </a:r>
            <a:endParaRPr lang="ru-RU" sz="3000" b="1" i="1" dirty="0">
              <a:latin typeface="Book Antiqua" pitchFamily="18" charset="0"/>
            </a:endParaRPr>
          </a:p>
        </p:txBody>
      </p:sp>
      <p:pic>
        <p:nvPicPr>
          <p:cNvPr id="11" name="Рисунок 10" descr="7BD11B60-3BB1-4692-A5FE-9549C2DDFC3A_mw1024_mh1024_s.jpg"/>
          <p:cNvPicPr>
            <a:picLocks noChangeAspect="1"/>
          </p:cNvPicPr>
          <p:nvPr/>
        </p:nvPicPr>
        <p:blipFill>
          <a:blip r:embed="rId4" cstate="print"/>
          <a:stretch>
            <a:fillRect/>
          </a:stretch>
        </p:blipFill>
        <p:spPr>
          <a:xfrm>
            <a:off x="4648424" y="3657600"/>
            <a:ext cx="4341280" cy="2895600"/>
          </a:xfrm>
          <a:prstGeom prst="rect">
            <a:avLst/>
          </a:prstGeom>
        </p:spPr>
      </p:pic>
      <p:sp>
        <p:nvSpPr>
          <p:cNvPr id="10" name="TextBox 9"/>
          <p:cNvSpPr txBox="1"/>
          <p:nvPr/>
        </p:nvSpPr>
        <p:spPr>
          <a:xfrm>
            <a:off x="381000" y="1066800"/>
            <a:ext cx="8534400" cy="2800767"/>
          </a:xfrm>
          <a:prstGeom prst="rect">
            <a:avLst/>
          </a:prstGeom>
          <a:noFill/>
        </p:spPr>
        <p:txBody>
          <a:bodyPr wrap="square" rtlCol="0">
            <a:spAutoFit/>
          </a:bodyPr>
          <a:lstStyle/>
          <a:p>
            <a:r>
              <a:rPr lang="ru-RU" sz="1600" dirty="0" smtClean="0">
                <a:latin typeface="Book Antiqua" pitchFamily="18" charset="0"/>
              </a:rPr>
              <a:t>Никого не может оставить равнодушным танец дервишей. Он просто завораживает. </a:t>
            </a:r>
          </a:p>
          <a:p>
            <a:r>
              <a:rPr lang="ru-RU" sz="1600" dirty="0" smtClean="0">
                <a:latin typeface="Book Antiqua" pitchFamily="18" charset="0"/>
              </a:rPr>
              <a:t>Дервиши считают, что воспринять мистическую природу Вселенной можно лишь душой и сердцем</a:t>
            </a:r>
            <a:r>
              <a:rPr lang="ru-RU" sz="1600" smtClean="0">
                <a:latin typeface="Book Antiqua" pitchFamily="18" charset="0"/>
              </a:rPr>
              <a:t>, слова </a:t>
            </a:r>
            <a:r>
              <a:rPr lang="ru-RU" sz="1600" dirty="0" smtClean="0">
                <a:latin typeface="Book Antiqua" pitchFamily="18" charset="0"/>
              </a:rPr>
              <a:t>для этого слишком тяжелы и непонятны. Поэтому был придуман такой мистический танец-медитация.</a:t>
            </a:r>
          </a:p>
          <a:p>
            <a:r>
              <a:rPr lang="ru-RU" sz="1600" dirty="0" smtClean="0">
                <a:latin typeface="Book Antiqua" pitchFamily="18" charset="0"/>
              </a:rPr>
              <a:t>Танец исполняется под особую музыку (считается, что именно эти мелодии можно услышать у ворот рая). Во время танца дервиши не произносят ни звука, они впадают в своеобразный транс и не делают никаких движений ни ладонями, ни головой. Глаза дервишей закрыты и голова их неподвижно наклонена под углом 25°. Выражения лиц абсолютно отрешенные – дервиши впадают в транс. И только кружатся. Кружатся вокруг своей оси, не касаясь друг друга. Кружатся несколько часов!</a:t>
            </a:r>
          </a:p>
          <a:p>
            <a:endParaRPr lang="ru-RU" sz="1600" dirty="0" smtClean="0">
              <a:latin typeface="Book Antiqua" pitchFamily="18" charset="0"/>
            </a:endParaRPr>
          </a:p>
        </p:txBody>
      </p:sp>
      <p:sp>
        <p:nvSpPr>
          <p:cNvPr id="12" name="TextBox 11"/>
          <p:cNvSpPr txBox="1"/>
          <p:nvPr/>
        </p:nvSpPr>
        <p:spPr>
          <a:xfrm>
            <a:off x="381000" y="3733800"/>
            <a:ext cx="4419600" cy="3293209"/>
          </a:xfrm>
          <a:prstGeom prst="rect">
            <a:avLst/>
          </a:prstGeom>
          <a:noFill/>
        </p:spPr>
        <p:txBody>
          <a:bodyPr wrap="square" rtlCol="0">
            <a:spAutoFit/>
          </a:bodyPr>
          <a:lstStyle/>
          <a:p>
            <a:r>
              <a:rPr lang="ru-RU" sz="1600" dirty="0" smtClean="0">
                <a:latin typeface="Book Antiqua" pitchFamily="18" charset="0"/>
              </a:rPr>
              <a:t>Длинные юбки (кстати, весь костюм может весить около 12 кг!) раскрываются красивыми колоколами. Кажется, что они так плывут по воздуху. Считается, что во время кружения человек создает вокруг себя невидимую воронку, соединяющую Землю и Небо, Пространство и Время. Одежда дервишей тоже символична: их конические шляпы считаются надгробными камнями человеческого эго.</a:t>
            </a:r>
          </a:p>
          <a:p>
            <a:r>
              <a:rPr lang="ru-RU" sz="1600" dirty="0" smtClean="0">
                <a:latin typeface="Book Antiqua" pitchFamily="18" charset="0"/>
              </a:rPr>
              <a:t> </a:t>
            </a:r>
          </a:p>
          <a:p>
            <a:endParaRPr lang="ru-RU" sz="1600" dirty="0" smtClean="0">
              <a:latin typeface="Book Antiqua" pitchFamily="18" charset="0"/>
            </a:endParaRPr>
          </a:p>
          <a:p>
            <a:endParaRPr lang="ru-RU" sz="1600" dirty="0">
              <a:latin typeface="Book Antiqua" pitchFamily="18" charset="0"/>
            </a:endParaRPr>
          </a:p>
        </p:txBody>
      </p:sp>
      <p:pic>
        <p:nvPicPr>
          <p:cNvPr id="14" name="vals_cut.mp3">
            <a:hlinkClick r:id="" action="ppaction://media"/>
          </p:cNvPr>
          <p:cNvPicPr>
            <a:picLocks noRot="1" noChangeAspect="1"/>
          </p:cNvPicPr>
          <p:nvPr>
            <a:audioFile r:link="rId1"/>
          </p:nvPr>
        </p:nvPicPr>
        <p:blipFill>
          <a:blip r:embed="rId5" cstate="print"/>
          <a:stretch>
            <a:fillRect/>
          </a:stretch>
        </p:blipFill>
        <p:spPr>
          <a:xfrm>
            <a:off x="304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3" presetClass="entr" presetSubtype="5" fill="hold" grpId="0" nodeType="withEffect">
                                  <p:stCondLst>
                                    <p:cond delay="0"/>
                                  </p:stCondLst>
                                  <p:childTnLst>
                                    <p:set>
                                      <p:cBhvr>
                                        <p:cTn id="8" dur="1" fill="hold">
                                          <p:stCondLst>
                                            <p:cond delay="0"/>
                                          </p:stCondLst>
                                        </p:cTn>
                                        <p:tgtEl>
                                          <p:spTgt spid="9230"/>
                                        </p:tgtEl>
                                        <p:attrNameLst>
                                          <p:attrName>style.visibility</p:attrName>
                                        </p:attrNameLst>
                                      </p:cBhvr>
                                      <p:to>
                                        <p:strVal val="visible"/>
                                      </p:to>
                                    </p:set>
                                    <p:animEffect transition="in" filter="blinds(vertical)">
                                      <p:cBhvr>
                                        <p:cTn id="9" dur="500"/>
                                        <p:tgtEl>
                                          <p:spTgt spid="9230"/>
                                        </p:tgtEl>
                                      </p:cBhvr>
                                    </p:animEffect>
                                  </p:childTnLst>
                                </p:cTn>
                              </p:par>
                            </p:childTnLst>
                          </p:cTn>
                        </p:par>
                        <p:par>
                          <p:cTn id="10" fill="hold">
                            <p:stCondLst>
                              <p:cond delay="87538"/>
                            </p:stCondLst>
                            <p:childTnLst>
                              <p:par>
                                <p:cTn id="11" presetID="3" presetClass="entr" presetSubtype="5" fill="hold" grpId="0" nodeType="after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blinds(vertical)">
                                      <p:cBhvr>
                                        <p:cTn id="13"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4"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9221" grpId="0" autoUpdateAnimBg="0"/>
      <p:bldP spid="923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Text Box 3"/>
          <p:cNvSpPr txBox="1">
            <a:spLocks noChangeArrowheads="1"/>
          </p:cNvSpPr>
          <p:nvPr/>
        </p:nvSpPr>
        <p:spPr bwMode="auto">
          <a:xfrm>
            <a:off x="3032125" y="4837113"/>
            <a:ext cx="184150" cy="366712"/>
          </a:xfrm>
          <a:prstGeom prst="rect">
            <a:avLst/>
          </a:prstGeom>
          <a:noFill/>
          <a:ln w="9525">
            <a:noFill/>
            <a:miter lim="800000"/>
            <a:headEnd/>
            <a:tailEnd/>
          </a:ln>
        </p:spPr>
        <p:txBody>
          <a:bodyPr wrap="none">
            <a:spAutoFit/>
          </a:bodyPr>
          <a:lstStyle/>
          <a:p>
            <a:endParaRPr lang="ru-RU"/>
          </a:p>
        </p:txBody>
      </p:sp>
      <p:pic>
        <p:nvPicPr>
          <p:cNvPr id="6146" name="Picture 2" descr="C:\Users\Marina\Desktop\11618506679428.jpg"/>
          <p:cNvPicPr>
            <a:picLocks noChangeAspect="1" noChangeArrowheads="1"/>
          </p:cNvPicPr>
          <p:nvPr/>
        </p:nvPicPr>
        <p:blipFill>
          <a:blip r:embed="rId3" cstate="print"/>
          <a:srcRect/>
          <a:stretch>
            <a:fillRect/>
          </a:stretch>
        </p:blipFill>
        <p:spPr bwMode="auto">
          <a:xfrm>
            <a:off x="-381000" y="0"/>
            <a:ext cx="5858593" cy="3886200"/>
          </a:xfrm>
          <a:prstGeom prst="rect">
            <a:avLst/>
          </a:prstGeom>
          <a:noFill/>
        </p:spPr>
      </p:pic>
      <p:pic>
        <p:nvPicPr>
          <p:cNvPr id="6148" name="Picture 4" descr="C:\Users\Marina\Desktop\kuyavyk-2.jpg"/>
          <p:cNvPicPr>
            <a:picLocks noChangeAspect="1" noChangeArrowheads="1"/>
          </p:cNvPicPr>
          <p:nvPr/>
        </p:nvPicPr>
        <p:blipFill>
          <a:blip r:embed="rId4" cstate="print"/>
          <a:srcRect/>
          <a:stretch>
            <a:fillRect/>
          </a:stretch>
        </p:blipFill>
        <p:spPr bwMode="auto">
          <a:xfrm>
            <a:off x="4724400" y="0"/>
            <a:ext cx="4419600" cy="3379919"/>
          </a:xfrm>
          <a:prstGeom prst="rect">
            <a:avLst/>
          </a:prstGeom>
          <a:noFill/>
        </p:spPr>
      </p:pic>
      <p:pic>
        <p:nvPicPr>
          <p:cNvPr id="6149" name="Picture 5" descr="C:\Users\Marina\Desktop\73942242.jpg"/>
          <p:cNvPicPr>
            <a:picLocks noChangeAspect="1" noChangeArrowheads="1"/>
          </p:cNvPicPr>
          <p:nvPr/>
        </p:nvPicPr>
        <p:blipFill>
          <a:blip r:embed="rId5" cstate="print"/>
          <a:srcRect/>
          <a:stretch>
            <a:fillRect/>
          </a:stretch>
        </p:blipFill>
        <p:spPr bwMode="auto">
          <a:xfrm>
            <a:off x="0" y="3886200"/>
            <a:ext cx="4563836" cy="2971800"/>
          </a:xfrm>
          <a:prstGeom prst="rect">
            <a:avLst/>
          </a:prstGeom>
          <a:noFill/>
        </p:spPr>
      </p:pic>
      <p:pic>
        <p:nvPicPr>
          <p:cNvPr id="6147" name="Picture 3" descr="C:\Users\Marina\Desktop\0_1749a6_58c4060d_orig.jpg"/>
          <p:cNvPicPr>
            <a:picLocks noChangeAspect="1" noChangeArrowheads="1"/>
          </p:cNvPicPr>
          <p:nvPr/>
        </p:nvPicPr>
        <p:blipFill>
          <a:blip r:embed="rId6" cstate="print"/>
          <a:srcRect/>
          <a:stretch>
            <a:fillRect/>
          </a:stretch>
        </p:blipFill>
        <p:spPr bwMode="auto">
          <a:xfrm>
            <a:off x="4401269" y="3190875"/>
            <a:ext cx="4742731" cy="3590925"/>
          </a:xfrm>
          <a:prstGeom prst="rect">
            <a:avLst/>
          </a:prstGeom>
          <a:noFill/>
        </p:spPr>
      </p:pic>
      <p:sp>
        <p:nvSpPr>
          <p:cNvPr id="43021" name="WordArt 13"/>
          <p:cNvSpPr>
            <a:spLocks noChangeArrowheads="1" noChangeShapeType="1" noTextEdit="1"/>
          </p:cNvSpPr>
          <p:nvPr/>
        </p:nvSpPr>
        <p:spPr bwMode="auto">
          <a:xfrm>
            <a:off x="1752600" y="2667000"/>
            <a:ext cx="5562600" cy="1752600"/>
          </a:xfrm>
          <a:prstGeom prst="rect">
            <a:avLst/>
          </a:prstGeom>
        </p:spPr>
        <p:txBody>
          <a:bodyPr wrap="none" fromWordArt="1">
            <a:prstTxWarp prst="textPlain">
              <a:avLst>
                <a:gd name="adj" fmla="val 50000"/>
              </a:avLst>
            </a:prstTxWarp>
          </a:bodyPr>
          <a:lstStyle/>
          <a:p>
            <a:pPr algn="ctr"/>
            <a:r>
              <a:rPr lang="ru-RU" sz="3000" b="1" i="1" dirty="0">
                <a:solidFill>
                  <a:schemeClr val="bg1"/>
                </a:solidFill>
                <a:latin typeface="Book Antiqua" pitchFamily="18" charset="0"/>
              </a:rPr>
              <a:t>Европа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021"/>
                                        </p:tgtEl>
                                        <p:attrNameLst>
                                          <p:attrName>style.visibility</p:attrName>
                                        </p:attrNameLst>
                                      </p:cBhvr>
                                      <p:to>
                                        <p:strVal val="visible"/>
                                      </p:to>
                                    </p:set>
                                    <p:anim calcmode="lin" valueType="num">
                                      <p:cBhvr additive="base">
                                        <p:cTn id="7" dur="2000" fill="hold"/>
                                        <p:tgtEl>
                                          <p:spTgt spid="43021"/>
                                        </p:tgtEl>
                                        <p:attrNameLst>
                                          <p:attrName>ppt_x</p:attrName>
                                        </p:attrNameLst>
                                      </p:cBhvr>
                                      <p:tavLst>
                                        <p:tav tm="0">
                                          <p:val>
                                            <p:strVal val="#ppt_x"/>
                                          </p:val>
                                        </p:tav>
                                        <p:tav tm="100000">
                                          <p:val>
                                            <p:strVal val="#ppt_x"/>
                                          </p:val>
                                        </p:tav>
                                      </p:tavLst>
                                    </p:anim>
                                    <p:anim calcmode="lin" valueType="num">
                                      <p:cBhvr additive="base">
                                        <p:cTn id="8" dur="2000" fill="hold"/>
                                        <p:tgtEl>
                                          <p:spTgt spid="430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XPO120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2438400" y="1295400"/>
            <a:ext cx="6264275" cy="641350"/>
          </a:xfrm>
          <a:prstGeom prst="rect">
            <a:avLst/>
          </a:prstGeom>
          <a:noFill/>
          <a:ln w="9525">
            <a:noFill/>
            <a:miter lim="800000"/>
            <a:headEnd/>
            <a:tailEnd/>
          </a:ln>
        </p:spPr>
        <p:txBody>
          <a:bodyPr>
            <a:spAutoFit/>
          </a:bodyPr>
          <a:lstStyle/>
          <a:p>
            <a:endParaRPr lang="ru-RU" b="1" i="1"/>
          </a:p>
          <a:p>
            <a:endParaRPr lang="ru-RU" b="1" i="1"/>
          </a:p>
        </p:txBody>
      </p:sp>
      <p:sp>
        <p:nvSpPr>
          <p:cNvPr id="15365" name="Text Box 5"/>
          <p:cNvSpPr txBox="1">
            <a:spLocks noChangeArrowheads="1"/>
          </p:cNvSpPr>
          <p:nvPr/>
        </p:nvSpPr>
        <p:spPr bwMode="auto">
          <a:xfrm>
            <a:off x="990600" y="304800"/>
            <a:ext cx="6553200" cy="1015663"/>
          </a:xfrm>
          <a:prstGeom prst="rect">
            <a:avLst/>
          </a:prstGeom>
          <a:noFill/>
          <a:ln w="9525">
            <a:noFill/>
            <a:miter lim="800000"/>
            <a:headEnd/>
            <a:tailEnd/>
          </a:ln>
        </p:spPr>
        <p:txBody>
          <a:bodyPr>
            <a:spAutoFit/>
          </a:bodyPr>
          <a:lstStyle/>
          <a:p>
            <a:pPr eaLnBrk="0" hangingPunct="0"/>
            <a:r>
              <a:rPr lang="ru-RU" sz="3000" b="1" i="1" dirty="0" smtClean="0">
                <a:latin typeface="Book Antiqua" pitchFamily="18" charset="0"/>
              </a:rPr>
              <a:t>Со временем </a:t>
            </a:r>
            <a:r>
              <a:rPr lang="ru-RU" sz="3000" b="1" i="1" dirty="0">
                <a:latin typeface="Book Antiqua" pitchFamily="18" charset="0"/>
              </a:rPr>
              <a:t>из народных танцев </a:t>
            </a:r>
            <a:r>
              <a:rPr lang="ru-RU" sz="3000" b="1" i="1" dirty="0" smtClean="0">
                <a:latin typeface="Book Antiqua" pitchFamily="18" charset="0"/>
              </a:rPr>
              <a:t>появляется </a:t>
            </a:r>
            <a:r>
              <a:rPr lang="ru-RU" sz="3000" b="1" i="1" dirty="0">
                <a:latin typeface="Book Antiqua" pitchFamily="18" charset="0"/>
              </a:rPr>
              <a:t>классический </a:t>
            </a:r>
            <a:r>
              <a:rPr lang="ru-RU" sz="3000" b="1" i="1" dirty="0" smtClean="0">
                <a:latin typeface="Book Antiqua" pitchFamily="18" charset="0"/>
              </a:rPr>
              <a:t>танец</a:t>
            </a:r>
            <a:endParaRPr lang="ru-RU" sz="3000" b="1" i="1" dirty="0">
              <a:latin typeface="Book Antiqua" pitchFamily="18" charset="0"/>
            </a:endParaRPr>
          </a:p>
        </p:txBody>
      </p:sp>
      <p:sp>
        <p:nvSpPr>
          <p:cNvPr id="15366" name="Text Box 6"/>
          <p:cNvSpPr txBox="1">
            <a:spLocks noChangeArrowheads="1"/>
          </p:cNvSpPr>
          <p:nvPr/>
        </p:nvSpPr>
        <p:spPr bwMode="auto">
          <a:xfrm>
            <a:off x="3810000" y="1331913"/>
            <a:ext cx="5029200" cy="1477328"/>
          </a:xfrm>
          <a:prstGeom prst="rect">
            <a:avLst/>
          </a:prstGeom>
          <a:noFill/>
          <a:ln w="9525">
            <a:noFill/>
            <a:miter lim="800000"/>
            <a:headEnd/>
            <a:tailEnd/>
          </a:ln>
        </p:spPr>
        <p:txBody>
          <a:bodyPr>
            <a:spAutoFit/>
          </a:bodyPr>
          <a:lstStyle/>
          <a:p>
            <a:pPr algn="r"/>
            <a:r>
              <a:rPr lang="ru-RU" b="1" i="1" dirty="0">
                <a:latin typeface="Book Antiqua" pitchFamily="18" charset="0"/>
              </a:rPr>
              <a:t>Менуэт </a:t>
            </a:r>
            <a:r>
              <a:rPr lang="ru-RU" i="1" dirty="0">
                <a:latin typeface="Book Antiqua" pitchFamily="18" charset="0"/>
              </a:rPr>
              <a:t>- французский народный танец. Он появился на рубеже 16-17 в.. Изначально сельский </a:t>
            </a:r>
            <a:r>
              <a:rPr lang="ru-RU" i="1" dirty="0" smtClean="0">
                <a:latin typeface="Book Antiqua" pitchFamily="18" charset="0"/>
              </a:rPr>
              <a:t>танец, </a:t>
            </a:r>
            <a:r>
              <a:rPr lang="ru-RU" i="1" dirty="0">
                <a:latin typeface="Book Antiqua" pitchFamily="18" charset="0"/>
              </a:rPr>
              <a:t>он стал образцом классического балета и к  середине 18 в. ни один бал не обходился без него.</a:t>
            </a:r>
          </a:p>
        </p:txBody>
      </p:sp>
      <p:sp>
        <p:nvSpPr>
          <p:cNvPr id="15367" name="Text Box 7"/>
          <p:cNvSpPr txBox="1">
            <a:spLocks noChangeArrowheads="1"/>
          </p:cNvSpPr>
          <p:nvPr/>
        </p:nvSpPr>
        <p:spPr bwMode="auto">
          <a:xfrm>
            <a:off x="304800" y="3888700"/>
            <a:ext cx="3733800" cy="2893100"/>
          </a:xfrm>
          <a:prstGeom prst="rect">
            <a:avLst/>
          </a:prstGeom>
          <a:noFill/>
          <a:ln w="9525">
            <a:noFill/>
            <a:miter lim="800000"/>
            <a:headEnd/>
            <a:tailEnd/>
          </a:ln>
        </p:spPr>
        <p:txBody>
          <a:bodyPr wrap="square">
            <a:spAutoFit/>
          </a:bodyPr>
          <a:lstStyle/>
          <a:p>
            <a:r>
              <a:rPr lang="ru-RU" b="1" i="1" dirty="0">
                <a:latin typeface="Book Antiqua" pitchFamily="18" charset="0"/>
              </a:rPr>
              <a:t>Полонез </a:t>
            </a:r>
            <a:r>
              <a:rPr lang="ru-RU" i="1" dirty="0">
                <a:latin typeface="Book Antiqua" pitchFamily="18" charset="0"/>
              </a:rPr>
              <a:t>- польский национальный </a:t>
            </a:r>
            <a:r>
              <a:rPr lang="ru-RU" i="1" dirty="0" smtClean="0">
                <a:latin typeface="Book Antiqua" pitchFamily="18" charset="0"/>
              </a:rPr>
              <a:t>танец. В </a:t>
            </a:r>
            <a:r>
              <a:rPr lang="ru-RU" i="1" dirty="0">
                <a:latin typeface="Book Antiqua" pitchFamily="18" charset="0"/>
              </a:rPr>
              <a:t>отличие от других польских народных танцев, мелодии которых поются, полонез всегда был </a:t>
            </a:r>
            <a:r>
              <a:rPr lang="ru-RU" i="1" dirty="0" smtClean="0">
                <a:latin typeface="Book Antiqua" pitchFamily="18" charset="0"/>
              </a:rPr>
              <a:t>инструментальным </a:t>
            </a:r>
            <a:r>
              <a:rPr lang="ru-RU" i="1" dirty="0">
                <a:latin typeface="Book Antiqua" pitchFamily="18" charset="0"/>
              </a:rPr>
              <a:t>жанром. Генрих Валуа после того, как возглавил трон, ввел полонез в обязательный элемент придворных балов.</a:t>
            </a:r>
            <a:endParaRPr lang="ru-RU" b="1" i="1" dirty="0">
              <a:latin typeface="Book Antiqua" pitchFamily="18" charset="0"/>
            </a:endParaRPr>
          </a:p>
          <a:p>
            <a:pPr algn="just"/>
            <a:endParaRPr lang="ru-RU" sz="2000" dirty="0"/>
          </a:p>
        </p:txBody>
      </p:sp>
      <p:pic>
        <p:nvPicPr>
          <p:cNvPr id="7171" name="Picture 3" descr="C:\Users\Marina\Desktop\Le_bal_paré.jpg"/>
          <p:cNvPicPr>
            <a:picLocks noChangeAspect="1" noChangeArrowheads="1"/>
          </p:cNvPicPr>
          <p:nvPr/>
        </p:nvPicPr>
        <p:blipFill>
          <a:blip r:embed="rId4" cstate="print"/>
          <a:srcRect/>
          <a:stretch>
            <a:fillRect/>
          </a:stretch>
        </p:blipFill>
        <p:spPr bwMode="auto">
          <a:xfrm>
            <a:off x="4038600" y="3505200"/>
            <a:ext cx="4731692" cy="2814637"/>
          </a:xfrm>
          <a:prstGeom prst="rect">
            <a:avLst/>
          </a:prstGeom>
          <a:noFill/>
        </p:spPr>
      </p:pic>
      <p:pic>
        <p:nvPicPr>
          <p:cNvPr id="2" name="Picture 2" descr="C:\Users\Marina\Desktop\54a4ce15ba4e.jpg"/>
          <p:cNvPicPr>
            <a:picLocks noChangeAspect="1" noChangeArrowheads="1"/>
          </p:cNvPicPr>
          <p:nvPr/>
        </p:nvPicPr>
        <p:blipFill>
          <a:blip r:embed="rId5" cstate="print"/>
          <a:srcRect/>
          <a:stretch>
            <a:fillRect/>
          </a:stretch>
        </p:blipFill>
        <p:spPr bwMode="auto">
          <a:xfrm>
            <a:off x="381000" y="1219200"/>
            <a:ext cx="3305175" cy="2668178"/>
          </a:xfrm>
          <a:prstGeom prst="rect">
            <a:avLst/>
          </a:prstGeom>
          <a:noFill/>
        </p:spPr>
      </p:pic>
      <p:pic>
        <p:nvPicPr>
          <p:cNvPr id="10" name="poloez_cut.mp3">
            <a:hlinkClick r:id="" action="ppaction://media"/>
          </p:cNvPr>
          <p:cNvPicPr>
            <a:picLocks noRot="1" noChangeAspect="1"/>
          </p:cNvPicPr>
          <p:nvPr>
            <a:audioFile r:link="rId1"/>
          </p:nvPr>
        </p:nvPicPr>
        <p:blipFill>
          <a:blip r:embed="rId6" cstate="print"/>
          <a:stretch>
            <a:fillRect/>
          </a:stretch>
        </p:blipFill>
        <p:spPr>
          <a:xfrm>
            <a:off x="12192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29"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anim calcmode="lin" valueType="num">
                                      <p:cBhvr>
                                        <p:cTn id="9" dur="2000" fill="hold"/>
                                        <p:tgtEl>
                                          <p:spTgt spid="15365"/>
                                        </p:tgtEl>
                                        <p:attrNameLst>
                                          <p:attrName>ppt_x</p:attrName>
                                        </p:attrNameLst>
                                      </p:cBhvr>
                                      <p:tavLst>
                                        <p:tav tm="0">
                                          <p:val>
                                            <p:strVal val="#ppt_x-.2"/>
                                          </p:val>
                                        </p:tav>
                                        <p:tav tm="100000">
                                          <p:val>
                                            <p:strVal val="#ppt_x"/>
                                          </p:val>
                                        </p:tav>
                                      </p:tavLst>
                                    </p:anim>
                                    <p:anim calcmode="lin" valueType="num">
                                      <p:cBhvr>
                                        <p:cTn id="10" dur="2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1" dur="2000"/>
                                        <p:tgtEl>
                                          <p:spTgt spid="15365"/>
                                        </p:tgtEl>
                                      </p:cBhvr>
                                    </p:animEffect>
                                  </p:childTnLst>
                                </p:cTn>
                              </p:par>
                            </p:childTnLst>
                          </p:cTn>
                        </p:par>
                        <p:par>
                          <p:cTn id="12" fill="hold">
                            <p:stCondLst>
                              <p:cond delay="2000"/>
                            </p:stCondLst>
                            <p:childTnLst>
                              <p:par>
                                <p:cTn id="13" presetID="29" presetClass="entr" presetSubtype="0" fill="hold" nodeType="afterEffect">
                                  <p:stCondLst>
                                    <p:cond delay="2000"/>
                                  </p:stCondLst>
                                  <p:childTnLst>
                                    <p:set>
                                      <p:cBhvr>
                                        <p:cTn id="14" dur="1" fill="hold">
                                          <p:stCondLst>
                                            <p:cond delay="0"/>
                                          </p:stCondLst>
                                        </p:cTn>
                                        <p:tgtEl>
                                          <p:spTgt spid="15366">
                                            <p:txEl>
                                              <p:pRg st="0" end="0"/>
                                            </p:txEl>
                                          </p:spTgt>
                                        </p:tgtEl>
                                        <p:attrNameLst>
                                          <p:attrName>style.visibility</p:attrName>
                                        </p:attrNameLst>
                                      </p:cBhvr>
                                      <p:to>
                                        <p:strVal val="visible"/>
                                      </p:to>
                                    </p:set>
                                    <p:anim calcmode="lin" valueType="num">
                                      <p:cBhvr>
                                        <p:cTn id="15" dur="2000" fill="hold"/>
                                        <p:tgtEl>
                                          <p:spTgt spid="15366">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153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2000"/>
                                        <p:tgtEl>
                                          <p:spTgt spid="15366">
                                            <p:txEl>
                                              <p:pRg st="0" end="0"/>
                                            </p:txEl>
                                          </p:spTgt>
                                        </p:tgtEl>
                                      </p:cBhvr>
                                    </p:animEffect>
                                  </p:childTnLst>
                                </p:cTn>
                              </p:par>
                            </p:childTnLst>
                          </p:cTn>
                        </p:par>
                        <p:par>
                          <p:cTn id="18" fill="hold">
                            <p:stCondLst>
                              <p:cond delay="6000"/>
                            </p:stCondLst>
                            <p:childTnLst>
                              <p:par>
                                <p:cTn id="19" presetID="29" presetClass="entr" presetSubtype="0" fill="hold" grpId="0" nodeType="afterEffect">
                                  <p:stCondLst>
                                    <p:cond delay="500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2000" fill="hold"/>
                                        <p:tgtEl>
                                          <p:spTgt spid="15367"/>
                                        </p:tgtEl>
                                        <p:attrNameLst>
                                          <p:attrName>ppt_x</p:attrName>
                                        </p:attrNameLst>
                                      </p:cBhvr>
                                      <p:tavLst>
                                        <p:tav tm="0">
                                          <p:val>
                                            <p:strVal val="#ppt_x-.2"/>
                                          </p:val>
                                        </p:tav>
                                        <p:tav tm="100000">
                                          <p:val>
                                            <p:strVal val="#ppt_x"/>
                                          </p:val>
                                        </p:tav>
                                      </p:tavLst>
                                    </p:anim>
                                    <p:anim calcmode="lin" valueType="num">
                                      <p:cBhvr>
                                        <p:cTn id="22" dur="2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24"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5365" grpId="0"/>
      <p:bldP spid="153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ChangeArrowheads="1"/>
          </p:cNvSpPr>
          <p:nvPr/>
        </p:nvSpPr>
        <p:spPr bwMode="auto">
          <a:xfrm>
            <a:off x="2286000" y="1598613"/>
            <a:ext cx="4572000" cy="366712"/>
          </a:xfrm>
          <a:prstGeom prst="rect">
            <a:avLst/>
          </a:prstGeom>
          <a:noFill/>
          <a:ln w="9525">
            <a:noFill/>
            <a:miter lim="800000"/>
            <a:headEnd/>
            <a:tailEnd/>
          </a:ln>
        </p:spPr>
        <p:txBody>
          <a:bodyPr>
            <a:spAutoFit/>
          </a:bodyPr>
          <a:lstStyle/>
          <a:p>
            <a:r>
              <a:rPr lang="ru-RU" i="1"/>
              <a:t>. </a:t>
            </a:r>
            <a:endParaRPr lang="ru-RU" b="1" i="1"/>
          </a:p>
        </p:txBody>
      </p:sp>
      <p:sp>
        <p:nvSpPr>
          <p:cNvPr id="16388" name="Text Box 4"/>
          <p:cNvSpPr txBox="1">
            <a:spLocks noChangeArrowheads="1"/>
          </p:cNvSpPr>
          <p:nvPr/>
        </p:nvSpPr>
        <p:spPr bwMode="auto">
          <a:xfrm>
            <a:off x="228600" y="448270"/>
            <a:ext cx="5273675" cy="923330"/>
          </a:xfrm>
          <a:prstGeom prst="rect">
            <a:avLst/>
          </a:prstGeom>
          <a:noFill/>
          <a:ln w="9525">
            <a:noFill/>
            <a:miter lim="800000"/>
            <a:headEnd/>
            <a:tailEnd/>
          </a:ln>
        </p:spPr>
        <p:txBody>
          <a:bodyPr>
            <a:spAutoFit/>
          </a:bodyPr>
          <a:lstStyle/>
          <a:p>
            <a:r>
              <a:rPr lang="ru-RU" b="1" i="1" dirty="0">
                <a:latin typeface="Book Antiqua" pitchFamily="18" charset="0"/>
              </a:rPr>
              <a:t>Гавот</a:t>
            </a:r>
            <a:r>
              <a:rPr lang="ru-RU" i="1" dirty="0">
                <a:latin typeface="Book Antiqua" pitchFamily="18" charset="0"/>
              </a:rPr>
              <a:t> появился в 17 в. и сначала был хороводным танцем. В 18 в. он превратился в парный танец и занял свое место при европейских дворах</a:t>
            </a:r>
          </a:p>
        </p:txBody>
      </p:sp>
      <p:sp>
        <p:nvSpPr>
          <p:cNvPr id="16390" name="Rectangle 6"/>
          <p:cNvSpPr>
            <a:spLocks noChangeArrowheads="1"/>
          </p:cNvSpPr>
          <p:nvPr/>
        </p:nvSpPr>
        <p:spPr bwMode="auto">
          <a:xfrm>
            <a:off x="5029200" y="2228671"/>
            <a:ext cx="3581400" cy="1200329"/>
          </a:xfrm>
          <a:prstGeom prst="rect">
            <a:avLst/>
          </a:prstGeom>
          <a:noFill/>
          <a:ln w="9525">
            <a:noFill/>
            <a:miter lim="800000"/>
            <a:headEnd/>
            <a:tailEnd/>
          </a:ln>
        </p:spPr>
        <p:txBody>
          <a:bodyPr>
            <a:spAutoFit/>
          </a:bodyPr>
          <a:lstStyle/>
          <a:p>
            <a:r>
              <a:rPr lang="ru-RU" b="1" i="1" dirty="0">
                <a:latin typeface="Book Antiqua" pitchFamily="18" charset="0"/>
              </a:rPr>
              <a:t>Мазурка </a:t>
            </a:r>
            <a:r>
              <a:rPr lang="ru-RU" i="1" dirty="0">
                <a:latin typeface="Book Antiqua" pitchFamily="18" charset="0"/>
              </a:rPr>
              <a:t>- это тоже польский народный танец, который в начале 18 в. стал любимым танцем господ.</a:t>
            </a:r>
            <a:r>
              <a:rPr lang="ru-RU" dirty="0">
                <a:latin typeface="Book Antiqua" pitchFamily="18" charset="0"/>
              </a:rPr>
              <a:t> </a:t>
            </a:r>
          </a:p>
        </p:txBody>
      </p:sp>
      <p:sp>
        <p:nvSpPr>
          <p:cNvPr id="16391" name="Text Box 7"/>
          <p:cNvSpPr txBox="1">
            <a:spLocks noChangeArrowheads="1"/>
          </p:cNvSpPr>
          <p:nvPr/>
        </p:nvSpPr>
        <p:spPr bwMode="auto">
          <a:xfrm>
            <a:off x="304800" y="4539496"/>
            <a:ext cx="4587875" cy="1785104"/>
          </a:xfrm>
          <a:prstGeom prst="rect">
            <a:avLst/>
          </a:prstGeom>
          <a:noFill/>
          <a:ln w="9525">
            <a:noFill/>
            <a:miter lim="800000"/>
            <a:headEnd/>
            <a:tailEnd/>
          </a:ln>
        </p:spPr>
        <p:txBody>
          <a:bodyPr>
            <a:spAutoFit/>
          </a:bodyPr>
          <a:lstStyle/>
          <a:p>
            <a:r>
              <a:rPr lang="ru-RU" b="1" i="1" dirty="0">
                <a:latin typeface="Book Antiqua" pitchFamily="18" charset="0"/>
              </a:rPr>
              <a:t>Полька</a:t>
            </a:r>
            <a:r>
              <a:rPr lang="ru-RU" i="1" dirty="0">
                <a:latin typeface="Book Antiqua" pitchFamily="18" charset="0"/>
              </a:rPr>
              <a:t> появилась позже остальных. Первое упоминание о польке датируется 1830 г.. Чешский энергичный танец быстро распространился по Европе и был принят всеми буржуа на "ура</a:t>
            </a:r>
            <a:r>
              <a:rPr lang="ru-RU" i="1" dirty="0" smtClean="0">
                <a:latin typeface="Book Antiqua" pitchFamily="18" charset="0"/>
              </a:rPr>
              <a:t>"</a:t>
            </a:r>
            <a:endParaRPr lang="ru-RU" i="1" dirty="0">
              <a:latin typeface="Book Antiqua" pitchFamily="18" charset="0"/>
            </a:endParaRPr>
          </a:p>
          <a:p>
            <a:endParaRPr lang="ru-RU" sz="2000" dirty="0"/>
          </a:p>
        </p:txBody>
      </p:sp>
      <p:pic>
        <p:nvPicPr>
          <p:cNvPr id="8194" name="Picture 2" descr="C:\Users\Marina\Desktop\844205.jpg"/>
          <p:cNvPicPr>
            <a:picLocks noChangeAspect="1" noChangeArrowheads="1"/>
          </p:cNvPicPr>
          <p:nvPr/>
        </p:nvPicPr>
        <p:blipFill>
          <a:blip r:embed="rId3" cstate="print"/>
          <a:srcRect/>
          <a:stretch>
            <a:fillRect/>
          </a:stretch>
        </p:blipFill>
        <p:spPr bwMode="auto">
          <a:xfrm>
            <a:off x="457200" y="1600200"/>
            <a:ext cx="3581400" cy="2667845"/>
          </a:xfrm>
          <a:prstGeom prst="rect">
            <a:avLst/>
          </a:prstGeom>
          <a:noFill/>
        </p:spPr>
      </p:pic>
      <p:pic>
        <p:nvPicPr>
          <p:cNvPr id="8196" name="Picture 4" descr="C:\Users\Marina\Desktop\EdQ0RdKep2Q.jpg"/>
          <p:cNvPicPr>
            <a:picLocks noChangeAspect="1" noChangeArrowheads="1"/>
          </p:cNvPicPr>
          <p:nvPr/>
        </p:nvPicPr>
        <p:blipFill>
          <a:blip r:embed="rId4" cstate="print"/>
          <a:srcRect/>
          <a:stretch>
            <a:fillRect/>
          </a:stretch>
        </p:blipFill>
        <p:spPr bwMode="auto">
          <a:xfrm>
            <a:off x="5113499" y="3733800"/>
            <a:ext cx="3497101"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par>
                          <p:cTn id="8" fill="hold">
                            <p:stCondLst>
                              <p:cond delay="2000"/>
                            </p:stCondLst>
                            <p:childTnLst>
                              <p:par>
                                <p:cTn id="9" presetID="8" presetClass="entr" presetSubtype="16" fill="hold" grpId="0" nodeType="afterEffect">
                                  <p:stCondLst>
                                    <p:cond delay="2000"/>
                                  </p:stCondLst>
                                  <p:childTnLst>
                                    <p:set>
                                      <p:cBhvr>
                                        <p:cTn id="10" dur="1" fill="hold">
                                          <p:stCondLst>
                                            <p:cond delay="0"/>
                                          </p:stCondLst>
                                        </p:cTn>
                                        <p:tgtEl>
                                          <p:spTgt spid="16390"/>
                                        </p:tgtEl>
                                        <p:attrNameLst>
                                          <p:attrName>style.visibility</p:attrName>
                                        </p:attrNameLst>
                                      </p:cBhvr>
                                      <p:to>
                                        <p:strVal val="visible"/>
                                      </p:to>
                                    </p:set>
                                    <p:animEffect transition="in" filter="diamond(in)">
                                      <p:cBhvr>
                                        <p:cTn id="11" dur="2000"/>
                                        <p:tgtEl>
                                          <p:spTgt spid="16390"/>
                                        </p:tgtEl>
                                      </p:cBhvr>
                                    </p:animEffect>
                                  </p:childTnLst>
                                </p:cTn>
                              </p:par>
                            </p:childTnLst>
                          </p:cTn>
                        </p:par>
                        <p:par>
                          <p:cTn id="12" fill="hold">
                            <p:stCondLst>
                              <p:cond delay="6000"/>
                            </p:stCondLst>
                            <p:childTnLst>
                              <p:par>
                                <p:cTn id="13" presetID="8" presetClass="entr" presetSubtype="16" fill="hold" grpId="0" nodeType="afterEffect">
                                  <p:stCondLst>
                                    <p:cond delay="0"/>
                                  </p:stCondLst>
                                  <p:childTnLst>
                                    <p:set>
                                      <p:cBhvr>
                                        <p:cTn id="14" dur="1" fill="hold">
                                          <p:stCondLst>
                                            <p:cond delay="0"/>
                                          </p:stCondLst>
                                        </p:cTn>
                                        <p:tgtEl>
                                          <p:spTgt spid="16391"/>
                                        </p:tgtEl>
                                        <p:attrNameLst>
                                          <p:attrName>style.visibility</p:attrName>
                                        </p:attrNameLst>
                                      </p:cBhvr>
                                      <p:to>
                                        <p:strVal val="visible"/>
                                      </p:to>
                                    </p:set>
                                    <p:animEffect transition="in" filter="diamond(in)">
                                      <p:cBhvr>
                                        <p:cTn id="15"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P spid="163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XPO120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3032125" y="4837113"/>
            <a:ext cx="184150" cy="366712"/>
          </a:xfrm>
          <a:prstGeom prst="rect">
            <a:avLst/>
          </a:prstGeom>
          <a:noFill/>
          <a:ln w="9525">
            <a:noFill/>
            <a:miter lim="800000"/>
            <a:headEnd/>
            <a:tailEnd/>
          </a:ln>
        </p:spPr>
        <p:txBody>
          <a:bodyPr wrap="none">
            <a:spAutoFit/>
          </a:bodyPr>
          <a:lstStyle/>
          <a:p>
            <a:endParaRPr lang="ru-RU"/>
          </a:p>
        </p:txBody>
      </p:sp>
      <p:sp>
        <p:nvSpPr>
          <p:cNvPr id="41997" name="WordArt 13"/>
          <p:cNvSpPr>
            <a:spLocks noChangeArrowheads="1" noChangeShapeType="1" noTextEdit="1"/>
          </p:cNvSpPr>
          <p:nvPr/>
        </p:nvSpPr>
        <p:spPr bwMode="auto">
          <a:xfrm>
            <a:off x="1981200" y="228600"/>
            <a:ext cx="4800600" cy="1295400"/>
          </a:xfrm>
          <a:prstGeom prst="rect">
            <a:avLst/>
          </a:prstGeom>
          <a:ln>
            <a:noFill/>
          </a:ln>
        </p:spPr>
        <p:txBody>
          <a:bodyPr wrap="none" fromWordArt="1">
            <a:prstTxWarp prst="textPlain">
              <a:avLst>
                <a:gd name="adj" fmla="val 47563"/>
              </a:avLst>
            </a:prstTxWarp>
          </a:bodyPr>
          <a:lstStyle/>
          <a:p>
            <a:pPr algn="ctr"/>
            <a:r>
              <a:rPr lang="ru-RU" sz="3000" b="1" i="1" dirty="0" smtClean="0">
                <a:latin typeface="Book Antiqua" pitchFamily="18" charset="0"/>
              </a:rPr>
              <a:t>Вальс</a:t>
            </a:r>
            <a:endParaRPr lang="ru-RU" sz="3000" b="1" i="1" dirty="0">
              <a:latin typeface="Book Antiqua" pitchFamily="18" charset="0"/>
            </a:endParaRPr>
          </a:p>
        </p:txBody>
      </p:sp>
      <p:pic>
        <p:nvPicPr>
          <p:cNvPr id="14338" name="Picture 2" descr="C:\Users\Marina\Desktop\Без названия.jpg"/>
          <p:cNvPicPr>
            <a:picLocks noChangeAspect="1" noChangeArrowheads="1"/>
          </p:cNvPicPr>
          <p:nvPr/>
        </p:nvPicPr>
        <p:blipFill>
          <a:blip r:embed="rId4" cstate="print"/>
          <a:srcRect/>
          <a:stretch>
            <a:fillRect/>
          </a:stretch>
        </p:blipFill>
        <p:spPr bwMode="auto">
          <a:xfrm>
            <a:off x="1219200" y="1905000"/>
            <a:ext cx="6858000" cy="4578783"/>
          </a:xfrm>
          <a:prstGeom prst="rect">
            <a:avLst/>
          </a:prstGeom>
          <a:noFill/>
        </p:spPr>
      </p:pic>
      <p:pic>
        <p:nvPicPr>
          <p:cNvPr id="10" name="zver_cut.mp3">
            <a:hlinkClick r:id="" action="ppaction://media"/>
          </p:cNvPr>
          <p:cNvPicPr>
            <a:picLocks noRot="1" noChangeAspect="1"/>
          </p:cNvPicPr>
          <p:nvPr>
            <a:audioFile r:link="rId1"/>
          </p:nvPr>
        </p:nvPicPr>
        <p:blipFill>
          <a:blip r:embed="rId5" cstate="print"/>
          <a:stretch>
            <a:fillRect/>
          </a:stretch>
        </p:blipFill>
        <p:spPr>
          <a:xfrm>
            <a:off x="2286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4" presetClass="entr" presetSubtype="16" fill="hold" grpId="1" nodeType="withEffect">
                                  <p:stCondLst>
                                    <p:cond delay="0"/>
                                  </p:stCondLst>
                                  <p:childTnLst>
                                    <p:set>
                                      <p:cBhvr>
                                        <p:cTn id="8" dur="1" fill="hold">
                                          <p:stCondLst>
                                            <p:cond delay="0"/>
                                          </p:stCondLst>
                                        </p:cTn>
                                        <p:tgtEl>
                                          <p:spTgt spid="41997"/>
                                        </p:tgtEl>
                                        <p:attrNameLst>
                                          <p:attrName>style.visibility</p:attrName>
                                        </p:attrNameLst>
                                      </p:cBhvr>
                                      <p:to>
                                        <p:strVal val="visible"/>
                                      </p:to>
                                    </p:set>
                                    <p:animEffect transition="in" filter="box(in)">
                                      <p:cBhvr>
                                        <p:cTn id="9" dur="30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10"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199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81000"/>
            <a:ext cx="3886200" cy="5078313"/>
          </a:xfrm>
          <a:prstGeom prst="rect">
            <a:avLst/>
          </a:prstGeom>
        </p:spPr>
        <p:txBody>
          <a:bodyPr wrap="square">
            <a:spAutoFit/>
          </a:bodyPr>
          <a:lstStyle/>
          <a:p>
            <a:pPr>
              <a:lnSpc>
                <a:spcPct val="150000"/>
              </a:lnSpc>
            </a:pPr>
            <a:r>
              <a:rPr lang="ru-RU" b="1" i="1" dirty="0" smtClean="0">
                <a:latin typeface="Book Antiqua" pitchFamily="18" charset="0"/>
                <a:ea typeface="Batang" pitchFamily="18" charset="-127"/>
              </a:rPr>
              <a:t>Есть одна красивая притча о появлении танца. Однажды к мудрецу пришел человек и попросил его научить отличать красоту от уродства и правду ото лжи. Мудрец подумал-подумал и научил человека танцевать. Эта красивая притча, как нельзя лучше отражает роль и влияние танца на развитие человечества, начиная с глубокой древности.</a:t>
            </a:r>
            <a:r>
              <a:rPr lang="ru-RU" dirty="0" smtClean="0">
                <a:latin typeface="Book Antiqua" pitchFamily="18" charset="0"/>
              </a:rPr>
              <a:t> </a:t>
            </a:r>
            <a:endParaRPr lang="ru-RU" dirty="0">
              <a:latin typeface="Book Antiqua" pitchFamily="18" charset="0"/>
            </a:endParaRPr>
          </a:p>
        </p:txBody>
      </p:sp>
      <p:pic>
        <p:nvPicPr>
          <p:cNvPr id="4" name="Рисунок 3" descr="cvqW6bGfVak3iJJqYKqZBevddz6uyqw.jpg"/>
          <p:cNvPicPr>
            <a:picLocks noChangeAspect="1"/>
          </p:cNvPicPr>
          <p:nvPr/>
        </p:nvPicPr>
        <p:blipFill>
          <a:blip r:embed="rId2" cstate="print"/>
          <a:srcRect l="25287" r="3448"/>
          <a:stretch>
            <a:fillRect/>
          </a:stretch>
        </p:blipFill>
        <p:spPr>
          <a:xfrm>
            <a:off x="4191000" y="76200"/>
            <a:ext cx="4724400" cy="66294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 Box 3"/>
          <p:cNvSpPr txBox="1">
            <a:spLocks noChangeArrowheads="1"/>
          </p:cNvSpPr>
          <p:nvPr/>
        </p:nvSpPr>
        <p:spPr bwMode="auto">
          <a:xfrm>
            <a:off x="1295400" y="4466272"/>
            <a:ext cx="3673475" cy="2169825"/>
          </a:xfrm>
          <a:prstGeom prst="rect">
            <a:avLst/>
          </a:prstGeom>
          <a:noFill/>
          <a:ln w="9525">
            <a:noFill/>
            <a:miter lim="800000"/>
            <a:headEnd/>
            <a:tailEnd/>
          </a:ln>
        </p:spPr>
        <p:txBody>
          <a:bodyPr>
            <a:spAutoFit/>
          </a:bodyPr>
          <a:lstStyle/>
          <a:p>
            <a:pPr>
              <a:lnSpc>
                <a:spcPct val="150000"/>
              </a:lnSpc>
            </a:pPr>
            <a:r>
              <a:rPr lang="ru-RU" i="1" dirty="0" smtClean="0">
                <a:latin typeface="Book Antiqua" pitchFamily="18" charset="0"/>
              </a:rPr>
              <a:t>Разумеется, </a:t>
            </a:r>
            <a:r>
              <a:rPr lang="ru-RU" i="1" dirty="0">
                <a:latin typeface="Book Antiqua" pitchFamily="18" charset="0"/>
              </a:rPr>
              <a:t>вечных танцев нет, они рождаются и умирают,. И все </a:t>
            </a:r>
            <a:r>
              <a:rPr lang="ru-RU" i="1" dirty="0" smtClean="0">
                <a:latin typeface="Book Antiqua" pitchFamily="18" charset="0"/>
              </a:rPr>
              <a:t>же </a:t>
            </a:r>
            <a:r>
              <a:rPr lang="ru-RU" i="1" dirty="0">
                <a:latin typeface="Book Antiqua" pitchFamily="18" charset="0"/>
              </a:rPr>
              <a:t>ни один из танцев не выдержал такого длительного испытания временем.</a:t>
            </a:r>
          </a:p>
        </p:txBody>
      </p:sp>
      <p:sp>
        <p:nvSpPr>
          <p:cNvPr id="17412" name="Text Box 4"/>
          <p:cNvSpPr txBox="1">
            <a:spLocks noChangeArrowheads="1"/>
          </p:cNvSpPr>
          <p:nvPr/>
        </p:nvSpPr>
        <p:spPr bwMode="auto">
          <a:xfrm>
            <a:off x="304800" y="188913"/>
            <a:ext cx="8534400" cy="1446550"/>
          </a:xfrm>
          <a:prstGeom prst="rect">
            <a:avLst/>
          </a:prstGeom>
          <a:noFill/>
          <a:ln w="9525">
            <a:noFill/>
            <a:miter lim="800000"/>
            <a:headEnd/>
            <a:tailEnd/>
          </a:ln>
        </p:spPr>
        <p:txBody>
          <a:bodyPr>
            <a:spAutoFit/>
          </a:bodyPr>
          <a:lstStyle/>
          <a:p>
            <a:pPr algn="ctr"/>
            <a:r>
              <a:rPr lang="ru-RU" sz="3000" b="1" i="1" dirty="0" smtClean="0">
                <a:latin typeface="Book Antiqua" pitchFamily="18" charset="0"/>
              </a:rPr>
              <a:t>Одним </a:t>
            </a:r>
            <a:r>
              <a:rPr lang="ru-RU" sz="3000" b="1" i="1" dirty="0">
                <a:latin typeface="Book Antiqua" pitchFamily="18" charset="0"/>
              </a:rPr>
              <a:t>из самых молодых классических танцев  считается </a:t>
            </a:r>
            <a:r>
              <a:rPr lang="ru-RU" sz="3000" b="1" i="1" dirty="0" smtClean="0">
                <a:latin typeface="Book Antiqua" pitchFamily="18" charset="0"/>
              </a:rPr>
              <a:t>вальс </a:t>
            </a:r>
            <a:endParaRPr lang="ru-RU" sz="3000" b="1" i="1" dirty="0">
              <a:latin typeface="Book Antiqua" pitchFamily="18" charset="0"/>
            </a:endParaRPr>
          </a:p>
          <a:p>
            <a:pPr algn="ctr"/>
            <a:endParaRPr lang="ru-RU" sz="2800" dirty="0">
              <a:solidFill>
                <a:srgbClr val="3529D7"/>
              </a:solidFill>
            </a:endParaRPr>
          </a:p>
        </p:txBody>
      </p:sp>
      <p:sp>
        <p:nvSpPr>
          <p:cNvPr id="17413" name="Text Box 5"/>
          <p:cNvSpPr txBox="1">
            <a:spLocks noChangeArrowheads="1"/>
          </p:cNvSpPr>
          <p:nvPr/>
        </p:nvSpPr>
        <p:spPr bwMode="auto">
          <a:xfrm>
            <a:off x="228600" y="1143000"/>
            <a:ext cx="4191000" cy="3416320"/>
          </a:xfrm>
          <a:prstGeom prst="rect">
            <a:avLst/>
          </a:prstGeom>
          <a:noFill/>
          <a:ln w="9525">
            <a:noFill/>
            <a:miter lim="800000"/>
            <a:headEnd/>
            <a:tailEnd/>
          </a:ln>
        </p:spPr>
        <p:txBody>
          <a:bodyPr wrap="square">
            <a:spAutoFit/>
          </a:bodyPr>
          <a:lstStyle/>
          <a:p>
            <a:pPr>
              <a:lnSpc>
                <a:spcPct val="150000"/>
              </a:lnSpc>
            </a:pPr>
            <a:r>
              <a:rPr lang="ru-RU" i="1" dirty="0">
                <a:latin typeface="Book Antiqua" pitchFamily="18" charset="0"/>
              </a:rPr>
              <a:t>Он был рожден почти три века назад, как народный танец на стыке трех стран- Германии, Австрии, Чехии. Танцевали его в городах и деревнях, танцевали всюду, где придется, в самой простой обстановке, где собирался и развлекался простой народ.</a:t>
            </a:r>
          </a:p>
          <a:p>
            <a:pPr>
              <a:lnSpc>
                <a:spcPct val="150000"/>
              </a:lnSpc>
            </a:pPr>
            <a:r>
              <a:rPr lang="ru-RU" i="1" dirty="0">
                <a:latin typeface="Book Antiqua" pitchFamily="18" charset="0"/>
              </a:rPr>
              <a:t>Вальс- вечно юный танец.</a:t>
            </a:r>
          </a:p>
        </p:txBody>
      </p:sp>
      <p:pic>
        <p:nvPicPr>
          <p:cNvPr id="7" name="Picture 13" descr="Картинки по запросу танцы рисунки вальс"/>
          <p:cNvPicPr>
            <a:picLocks noChangeAspect="1" noChangeArrowheads="1"/>
          </p:cNvPicPr>
          <p:nvPr/>
        </p:nvPicPr>
        <p:blipFill>
          <a:blip r:embed="rId3" cstate="print"/>
          <a:srcRect/>
          <a:stretch>
            <a:fillRect/>
          </a:stretch>
        </p:blipFill>
        <p:spPr bwMode="auto">
          <a:xfrm>
            <a:off x="4953000" y="1295400"/>
            <a:ext cx="3962400" cy="47073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600" decel="100000"/>
                                        <p:tgtEl>
                                          <p:spTgt spid="17412"/>
                                        </p:tgtEl>
                                      </p:cBhvr>
                                    </p:animEffect>
                                    <p:anim calcmode="lin" valueType="num">
                                      <p:cBhvr>
                                        <p:cTn id="8" dur="1600" decel="100000" fill="hold"/>
                                        <p:tgtEl>
                                          <p:spTgt spid="17412"/>
                                        </p:tgtEl>
                                        <p:attrNameLst>
                                          <p:attrName>style.rotation</p:attrName>
                                        </p:attrNameLst>
                                      </p:cBhvr>
                                      <p:tavLst>
                                        <p:tav tm="0">
                                          <p:val>
                                            <p:fltVal val="-90"/>
                                          </p:val>
                                        </p:tav>
                                        <p:tav tm="100000">
                                          <p:val>
                                            <p:fltVal val="0"/>
                                          </p:val>
                                        </p:tav>
                                      </p:tavLst>
                                    </p:anim>
                                    <p:anim calcmode="lin" valueType="num">
                                      <p:cBhvr>
                                        <p:cTn id="9" dur="1600" decel="100000" fill="hold"/>
                                        <p:tgtEl>
                                          <p:spTgt spid="17412"/>
                                        </p:tgtEl>
                                        <p:attrNameLst>
                                          <p:attrName>ppt_x</p:attrName>
                                        </p:attrNameLst>
                                      </p:cBhvr>
                                      <p:tavLst>
                                        <p:tav tm="0">
                                          <p:val>
                                            <p:strVal val="#ppt_x+0.4"/>
                                          </p:val>
                                        </p:tav>
                                        <p:tav tm="100000">
                                          <p:val>
                                            <p:strVal val="#ppt_x-0.05"/>
                                          </p:val>
                                        </p:tav>
                                      </p:tavLst>
                                    </p:anim>
                                    <p:anim calcmode="lin" valueType="num">
                                      <p:cBhvr>
                                        <p:cTn id="10" dur="1600" decel="100000" fill="hold"/>
                                        <p:tgtEl>
                                          <p:spTgt spid="1741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741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7412"/>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52" presetClass="entr" presetSubtype="0" fill="hold" grpId="0" nodeType="afterEffect">
                                  <p:stCondLst>
                                    <p:cond delay="0"/>
                                  </p:stCondLst>
                                  <p:childTnLst>
                                    <p:set>
                                      <p:cBhvr>
                                        <p:cTn id="15" dur="1" fill="hold">
                                          <p:stCondLst>
                                            <p:cond delay="0"/>
                                          </p:stCondLst>
                                        </p:cTn>
                                        <p:tgtEl>
                                          <p:spTgt spid="17413"/>
                                        </p:tgtEl>
                                        <p:attrNameLst>
                                          <p:attrName>style.visibility</p:attrName>
                                        </p:attrNameLst>
                                      </p:cBhvr>
                                      <p:to>
                                        <p:strVal val="visible"/>
                                      </p:to>
                                    </p:set>
                                    <p:animScale>
                                      <p:cBhvr>
                                        <p:cTn id="16" dur="2000" decel="50000" fill="hold">
                                          <p:stCondLst>
                                            <p:cond delay="0"/>
                                          </p:stCondLst>
                                        </p:cTn>
                                        <p:tgtEl>
                                          <p:spTgt spid="17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2000" decel="50000" fill="hold">
                                          <p:stCondLst>
                                            <p:cond delay="0"/>
                                          </p:stCondLst>
                                        </p:cTn>
                                        <p:tgtEl>
                                          <p:spTgt spid="17413"/>
                                        </p:tgtEl>
                                        <p:attrNameLst>
                                          <p:attrName>ppt_x</p:attrName>
                                          <p:attrName>ppt_y</p:attrName>
                                        </p:attrNameLst>
                                      </p:cBhvr>
                                    </p:animMotion>
                                    <p:animEffect transition="in" filter="fade">
                                      <p:cBhvr>
                                        <p:cTn id="18" dur="2000"/>
                                        <p:tgtEl>
                                          <p:spTgt spid="17413"/>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7411"/>
                                        </p:tgtEl>
                                        <p:attrNameLst>
                                          <p:attrName>style.visibility</p:attrName>
                                        </p:attrNameLst>
                                      </p:cBhvr>
                                      <p:to>
                                        <p:strVal val="visible"/>
                                      </p:to>
                                    </p:set>
                                    <p:animScale>
                                      <p:cBhvr>
                                        <p:cTn id="21" dur="2000" decel="50000" fill="hold">
                                          <p:stCondLst>
                                            <p:cond delay="0"/>
                                          </p:stCondLst>
                                        </p:cTn>
                                        <p:tgtEl>
                                          <p:spTgt spid="174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17411"/>
                                        </p:tgtEl>
                                        <p:attrNameLst>
                                          <p:attrName>ppt_x</p:attrName>
                                          <p:attrName>ppt_y</p:attrName>
                                        </p:attrNameLst>
                                      </p:cBhvr>
                                    </p:animMotion>
                                    <p:animEffect transition="in" filter="fade">
                                      <p:cBhvr>
                                        <p:cTn id="23"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 Box 3"/>
          <p:cNvSpPr txBox="1">
            <a:spLocks noChangeArrowheads="1"/>
          </p:cNvSpPr>
          <p:nvPr/>
        </p:nvSpPr>
        <p:spPr bwMode="auto">
          <a:xfrm>
            <a:off x="5715000" y="1295400"/>
            <a:ext cx="3048000" cy="3785652"/>
          </a:xfrm>
          <a:prstGeom prst="rect">
            <a:avLst/>
          </a:prstGeom>
          <a:noFill/>
          <a:ln w="9525">
            <a:noFill/>
            <a:miter lim="800000"/>
            <a:headEnd/>
            <a:tailEnd/>
          </a:ln>
        </p:spPr>
        <p:txBody>
          <a:bodyPr>
            <a:spAutoFit/>
          </a:bodyPr>
          <a:lstStyle/>
          <a:p>
            <a:pPr algn="ctr">
              <a:lnSpc>
                <a:spcPct val="150000"/>
              </a:lnSpc>
            </a:pPr>
            <a:r>
              <a:rPr lang="ru-RU" sz="2000" b="1" i="1" dirty="0">
                <a:latin typeface="Book Antiqua" pitchFamily="18" charset="0"/>
              </a:rPr>
              <a:t>О вальсе сказано </a:t>
            </a:r>
            <a:r>
              <a:rPr lang="ru-RU" sz="2000" b="1" i="1" dirty="0" smtClean="0">
                <a:latin typeface="Book Antiqua" pitchFamily="18" charset="0"/>
              </a:rPr>
              <a:t>немало</a:t>
            </a:r>
            <a:r>
              <a:rPr lang="ru-RU" sz="2000" b="1" i="1" dirty="0">
                <a:latin typeface="Book Antiqua" pitchFamily="18" charset="0"/>
              </a:rPr>
              <a:t>,</a:t>
            </a:r>
          </a:p>
          <a:p>
            <a:pPr algn="ctr">
              <a:lnSpc>
                <a:spcPct val="150000"/>
              </a:lnSpc>
            </a:pPr>
            <a:r>
              <a:rPr lang="ru-RU" sz="2000" b="1" i="1" dirty="0">
                <a:latin typeface="Book Antiqua" pitchFamily="18" charset="0"/>
              </a:rPr>
              <a:t>Он в песнях и стихах воспет.</a:t>
            </a:r>
          </a:p>
          <a:p>
            <a:pPr algn="ctr">
              <a:lnSpc>
                <a:spcPct val="150000"/>
              </a:lnSpc>
            </a:pPr>
            <a:r>
              <a:rPr lang="ru-RU" sz="2000" b="1" i="1" dirty="0">
                <a:latin typeface="Book Antiqua" pitchFamily="18" charset="0"/>
              </a:rPr>
              <a:t>И сколько танцев </a:t>
            </a:r>
            <a:r>
              <a:rPr lang="ru-RU" sz="2000" b="1" i="1" dirty="0" smtClean="0">
                <a:latin typeface="Book Antiqua" pitchFamily="18" charset="0"/>
              </a:rPr>
              <a:t>ни </a:t>
            </a:r>
            <a:r>
              <a:rPr lang="ru-RU" sz="2000" b="1" i="1" dirty="0">
                <a:latin typeface="Book Antiqua" pitchFamily="18" charset="0"/>
              </a:rPr>
              <a:t>бывало, </a:t>
            </a:r>
          </a:p>
          <a:p>
            <a:pPr algn="ctr">
              <a:lnSpc>
                <a:spcPct val="150000"/>
              </a:lnSpc>
            </a:pPr>
            <a:r>
              <a:rPr lang="ru-RU" sz="2000" b="1" i="1" dirty="0">
                <a:latin typeface="Book Antiqua" pitchFamily="18" charset="0"/>
              </a:rPr>
              <a:t>А лучше </a:t>
            </a:r>
            <a:r>
              <a:rPr lang="ru-RU" sz="2000" b="1" i="1" dirty="0" smtClean="0">
                <a:latin typeface="Book Antiqua" pitchFamily="18" charset="0"/>
              </a:rPr>
              <a:t>вальса, право, </a:t>
            </a:r>
            <a:r>
              <a:rPr lang="ru-RU" sz="2000" b="1" i="1" dirty="0">
                <a:latin typeface="Book Antiqua" pitchFamily="18" charset="0"/>
              </a:rPr>
              <a:t>нет.</a:t>
            </a:r>
          </a:p>
        </p:txBody>
      </p:sp>
      <p:pic>
        <p:nvPicPr>
          <p:cNvPr id="15362" name="Picture 2" descr="C:\Users\Marina\Desktop\vals.jpg"/>
          <p:cNvPicPr>
            <a:picLocks noChangeAspect="1" noChangeArrowheads="1"/>
          </p:cNvPicPr>
          <p:nvPr/>
        </p:nvPicPr>
        <p:blipFill>
          <a:blip r:embed="rId3" cstate="print"/>
          <a:srcRect/>
          <a:stretch>
            <a:fillRect/>
          </a:stretch>
        </p:blipFill>
        <p:spPr bwMode="auto">
          <a:xfrm>
            <a:off x="228600" y="228599"/>
            <a:ext cx="5257800" cy="6377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1"/>
                                          </p:val>
                                        </p:tav>
                                        <p:tav tm="100000">
                                          <p:val>
                                            <p:strVal val="#ppt_x"/>
                                          </p:val>
                                        </p:tav>
                                      </p:tavLst>
                                    </p:anim>
                                    <p:anim calcmode="lin" valueType="num">
                                      <p:cBhvr>
                                        <p:cTn id="9" dur="10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XPO120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 Box 3"/>
          <p:cNvSpPr txBox="1">
            <a:spLocks noChangeArrowheads="1"/>
          </p:cNvSpPr>
          <p:nvPr/>
        </p:nvSpPr>
        <p:spPr bwMode="auto">
          <a:xfrm>
            <a:off x="2438400" y="609600"/>
            <a:ext cx="4724400" cy="5454378"/>
          </a:xfrm>
          <a:prstGeom prst="rect">
            <a:avLst/>
          </a:prstGeom>
          <a:noFill/>
          <a:ln w="9525">
            <a:noFill/>
            <a:miter lim="800000"/>
            <a:headEnd/>
            <a:tailEnd/>
          </a:ln>
        </p:spPr>
        <p:txBody>
          <a:bodyPr>
            <a:spAutoFit/>
          </a:bodyPr>
          <a:lstStyle/>
          <a:p>
            <a:pPr algn="ctr">
              <a:lnSpc>
                <a:spcPct val="150000"/>
              </a:lnSpc>
            </a:pPr>
            <a:r>
              <a:rPr lang="ru-RU" i="1" dirty="0">
                <a:latin typeface="Book Antiqua" pitchFamily="18" charset="0"/>
              </a:rPr>
              <a:t>Расцвет вальса связан с творчеством австрийских </a:t>
            </a:r>
            <a:r>
              <a:rPr lang="ru-RU" i="1" dirty="0" smtClean="0">
                <a:latin typeface="Book Antiqua" pitchFamily="18" charset="0"/>
              </a:rPr>
              <a:t>композиторов: Штрауса-отца  (и </a:t>
            </a:r>
            <a:r>
              <a:rPr lang="ru-RU" i="1" dirty="0">
                <a:latin typeface="Book Antiqua" pitchFamily="18" charset="0"/>
              </a:rPr>
              <a:t>позднее - его сыновей Йозефа и </a:t>
            </a:r>
            <a:r>
              <a:rPr lang="ru-RU" i="1" dirty="0" smtClean="0">
                <a:latin typeface="Book Antiqua" pitchFamily="18" charset="0"/>
              </a:rPr>
              <a:t>Иоганна), </a:t>
            </a:r>
            <a:r>
              <a:rPr lang="ru-RU" i="1" dirty="0">
                <a:latin typeface="Book Antiqua" pitchFamily="18" charset="0"/>
              </a:rPr>
              <a:t>которого прозвали "королем вальса". Прекрасная певучая мелодия парит и </a:t>
            </a:r>
            <a:r>
              <a:rPr lang="ru-RU" i="1" dirty="0" smtClean="0">
                <a:latin typeface="Book Antiqua" pitchFamily="18" charset="0"/>
              </a:rPr>
              <a:t>кружит, </a:t>
            </a:r>
            <a:r>
              <a:rPr lang="ru-RU" i="1" dirty="0">
                <a:latin typeface="Book Antiqua" pitchFamily="18" charset="0"/>
              </a:rPr>
              <a:t>ослепляет своей красотой. "Жизнь прекрасна!"- вот что говорят композиторы своей музыкой и, кажется, хотят, чтобы все с ними согласились. Вальс наиболее выразительный поэтический танец. </a:t>
            </a:r>
            <a:r>
              <a:rPr lang="ru-RU" i="1" dirty="0" smtClean="0">
                <a:latin typeface="Book Antiqua" pitchFamily="18" charset="0"/>
              </a:rPr>
              <a:t>Неслучайно </a:t>
            </a:r>
            <a:r>
              <a:rPr lang="ru-RU" i="1" dirty="0">
                <a:latin typeface="Book Antiqua" pitchFamily="18" charset="0"/>
              </a:rPr>
              <a:t>многие выдающиеся композиторы- Шопен, Брамс, Чайковский, Глазунов, Глинка- создавали вальс.</a:t>
            </a:r>
          </a:p>
        </p:txBody>
      </p:sp>
      <p:pic>
        <p:nvPicPr>
          <p:cNvPr id="19460" name="Picture 4" descr="Чайковский"/>
          <p:cNvPicPr>
            <a:picLocks noChangeAspect="1" noChangeArrowheads="1"/>
          </p:cNvPicPr>
          <p:nvPr/>
        </p:nvPicPr>
        <p:blipFill>
          <a:blip r:embed="rId4" cstate="print"/>
          <a:srcRect/>
          <a:stretch>
            <a:fillRect/>
          </a:stretch>
        </p:blipFill>
        <p:spPr bwMode="auto">
          <a:xfrm>
            <a:off x="381000" y="152400"/>
            <a:ext cx="1981200" cy="2286000"/>
          </a:xfrm>
          <a:prstGeom prst="rect">
            <a:avLst/>
          </a:prstGeom>
          <a:noFill/>
          <a:ln w="9525">
            <a:noFill/>
            <a:miter lim="800000"/>
            <a:headEnd/>
            <a:tailEnd/>
          </a:ln>
        </p:spPr>
      </p:pic>
      <p:pic>
        <p:nvPicPr>
          <p:cNvPr id="19461" name="Picture 5" descr="straussjr"/>
          <p:cNvPicPr>
            <a:picLocks noChangeAspect="1" noChangeArrowheads="1"/>
          </p:cNvPicPr>
          <p:nvPr/>
        </p:nvPicPr>
        <p:blipFill>
          <a:blip r:embed="rId5" cstate="print"/>
          <a:srcRect/>
          <a:stretch>
            <a:fillRect/>
          </a:stretch>
        </p:blipFill>
        <p:spPr bwMode="auto">
          <a:xfrm>
            <a:off x="7315200" y="2895600"/>
            <a:ext cx="1676400" cy="2362200"/>
          </a:xfrm>
          <a:prstGeom prst="rect">
            <a:avLst/>
          </a:prstGeom>
          <a:noFill/>
          <a:ln w="9525">
            <a:noFill/>
            <a:miter lim="800000"/>
            <a:headEnd/>
            <a:tailEnd/>
          </a:ln>
        </p:spPr>
      </p:pic>
      <p:pic>
        <p:nvPicPr>
          <p:cNvPr id="19462" name="Picture 6" descr="strauss"/>
          <p:cNvPicPr>
            <a:picLocks noChangeAspect="1" noChangeArrowheads="1"/>
          </p:cNvPicPr>
          <p:nvPr/>
        </p:nvPicPr>
        <p:blipFill>
          <a:blip r:embed="rId6" cstate="print"/>
          <a:srcRect/>
          <a:stretch>
            <a:fillRect/>
          </a:stretch>
        </p:blipFill>
        <p:spPr bwMode="auto">
          <a:xfrm>
            <a:off x="152400" y="4419600"/>
            <a:ext cx="2266950" cy="2095500"/>
          </a:xfrm>
          <a:prstGeom prst="rect">
            <a:avLst/>
          </a:prstGeom>
          <a:noFill/>
          <a:ln w="9525">
            <a:noFill/>
            <a:miter lim="800000"/>
            <a:headEnd/>
            <a:tailEnd/>
          </a:ln>
        </p:spPr>
      </p:pic>
      <p:pic>
        <p:nvPicPr>
          <p:cNvPr id="19463" name="Picture 7" descr="chopin"/>
          <p:cNvPicPr>
            <a:picLocks noChangeAspect="1" noChangeArrowheads="1"/>
          </p:cNvPicPr>
          <p:nvPr/>
        </p:nvPicPr>
        <p:blipFill>
          <a:blip r:embed="rId7" cstate="print"/>
          <a:srcRect/>
          <a:stretch>
            <a:fillRect/>
          </a:stretch>
        </p:blipFill>
        <p:spPr bwMode="auto">
          <a:xfrm>
            <a:off x="304800" y="2362200"/>
            <a:ext cx="1676400" cy="2057400"/>
          </a:xfrm>
          <a:prstGeom prst="rect">
            <a:avLst/>
          </a:prstGeom>
          <a:noFill/>
          <a:ln w="9525">
            <a:noFill/>
            <a:miter lim="800000"/>
            <a:headEnd/>
            <a:tailEnd/>
          </a:ln>
        </p:spPr>
      </p:pic>
      <p:pic>
        <p:nvPicPr>
          <p:cNvPr id="19464" name="Picture 8" descr="sviridov"/>
          <p:cNvPicPr>
            <a:picLocks noChangeAspect="1" noChangeArrowheads="1"/>
          </p:cNvPicPr>
          <p:nvPr/>
        </p:nvPicPr>
        <p:blipFill>
          <a:blip r:embed="rId8" cstate="print"/>
          <a:srcRect/>
          <a:stretch>
            <a:fillRect/>
          </a:stretch>
        </p:blipFill>
        <p:spPr bwMode="auto">
          <a:xfrm>
            <a:off x="7086600" y="5029200"/>
            <a:ext cx="1295400" cy="1676400"/>
          </a:xfrm>
          <a:prstGeom prst="rect">
            <a:avLst/>
          </a:prstGeom>
          <a:noFill/>
          <a:ln w="9525">
            <a:noFill/>
            <a:miter lim="800000"/>
            <a:headEnd/>
            <a:tailEnd/>
          </a:ln>
        </p:spPr>
      </p:pic>
      <p:pic>
        <p:nvPicPr>
          <p:cNvPr id="19465" name="Picture 9" descr="glinka"/>
          <p:cNvPicPr>
            <a:picLocks noChangeAspect="1" noChangeArrowheads="1"/>
          </p:cNvPicPr>
          <p:nvPr/>
        </p:nvPicPr>
        <p:blipFill>
          <a:blip r:embed="rId9" cstate="print"/>
          <a:srcRect/>
          <a:stretch>
            <a:fillRect/>
          </a:stretch>
        </p:blipFill>
        <p:spPr bwMode="auto">
          <a:xfrm>
            <a:off x="7162800" y="381000"/>
            <a:ext cx="1828800" cy="2209800"/>
          </a:xfrm>
          <a:prstGeom prst="rect">
            <a:avLst/>
          </a:prstGeom>
          <a:noFill/>
          <a:ln w="9525">
            <a:noFill/>
            <a:miter lim="800000"/>
            <a:headEnd/>
            <a:tailEnd/>
          </a:ln>
        </p:spPr>
      </p:pic>
      <p:pic>
        <p:nvPicPr>
          <p:cNvPr id="10" name="vals_cut.mp3">
            <a:hlinkClick r:id="" action="ppaction://media"/>
          </p:cNvPr>
          <p:cNvPicPr>
            <a:picLocks noRot="1" noChangeAspect="1"/>
          </p:cNvPicPr>
          <p:nvPr>
            <a:audioFile r:link="rId1"/>
          </p:nvPr>
        </p:nvPicPr>
        <p:blipFill>
          <a:blip r:embed="rId10" cstate="print"/>
          <a:stretch>
            <a:fillRect/>
          </a:stretch>
        </p:blipFill>
        <p:spPr>
          <a:xfrm>
            <a:off x="32004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18" presetClass="entr" presetSubtype="12" fill="hold" grpId="0" nodeType="withEffect">
                                  <p:stCondLst>
                                    <p:cond delay="0"/>
                                  </p:stCondLst>
                                  <p:childTnLst>
                                    <p:set>
                                      <p:cBhvr>
                                        <p:cTn id="8" dur="1" fill="hold">
                                          <p:stCondLst>
                                            <p:cond delay="0"/>
                                          </p:stCondLst>
                                        </p:cTn>
                                        <p:tgtEl>
                                          <p:spTgt spid="19459"/>
                                        </p:tgtEl>
                                        <p:attrNameLst>
                                          <p:attrName>style.visibility</p:attrName>
                                        </p:attrNameLst>
                                      </p:cBhvr>
                                      <p:to>
                                        <p:strVal val="visible"/>
                                      </p:to>
                                    </p:set>
                                    <p:animEffect transition="in" filter="strips(downLeft)">
                                      <p:cBhvr>
                                        <p:cTn id="9" dur="500"/>
                                        <p:tgtEl>
                                          <p:spTgt spid="19459"/>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p:cTn id="13" dur="2000" fill="hold"/>
                                        <p:tgtEl>
                                          <p:spTgt spid="19460"/>
                                        </p:tgtEl>
                                        <p:attrNameLst>
                                          <p:attrName>ppt_w</p:attrName>
                                        </p:attrNameLst>
                                      </p:cBhvr>
                                      <p:tavLst>
                                        <p:tav tm="0">
                                          <p:val>
                                            <p:fltVal val="0"/>
                                          </p:val>
                                        </p:tav>
                                        <p:tav tm="100000">
                                          <p:val>
                                            <p:strVal val="#ppt_w"/>
                                          </p:val>
                                        </p:tav>
                                      </p:tavLst>
                                    </p:anim>
                                    <p:anim calcmode="lin" valueType="num">
                                      <p:cBhvr>
                                        <p:cTn id="14" dur="2000" fill="hold"/>
                                        <p:tgtEl>
                                          <p:spTgt spid="1946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3" presetClass="entr" presetSubtype="16" fill="hold" nodeType="afterEffect">
                                  <p:stCondLst>
                                    <p:cond delay="0"/>
                                  </p:stCondLst>
                                  <p:childTnLst>
                                    <p:set>
                                      <p:cBhvr>
                                        <p:cTn id="17" dur="1" fill="hold">
                                          <p:stCondLst>
                                            <p:cond delay="0"/>
                                          </p:stCondLst>
                                        </p:cTn>
                                        <p:tgtEl>
                                          <p:spTgt spid="19465"/>
                                        </p:tgtEl>
                                        <p:attrNameLst>
                                          <p:attrName>style.visibility</p:attrName>
                                        </p:attrNameLst>
                                      </p:cBhvr>
                                      <p:to>
                                        <p:strVal val="visible"/>
                                      </p:to>
                                    </p:set>
                                    <p:anim calcmode="lin" valueType="num">
                                      <p:cBhvr>
                                        <p:cTn id="18" dur="2000" fill="hold"/>
                                        <p:tgtEl>
                                          <p:spTgt spid="19465"/>
                                        </p:tgtEl>
                                        <p:attrNameLst>
                                          <p:attrName>ppt_w</p:attrName>
                                        </p:attrNameLst>
                                      </p:cBhvr>
                                      <p:tavLst>
                                        <p:tav tm="0">
                                          <p:val>
                                            <p:fltVal val="0"/>
                                          </p:val>
                                        </p:tav>
                                        <p:tav tm="100000">
                                          <p:val>
                                            <p:strVal val="#ppt_w"/>
                                          </p:val>
                                        </p:tav>
                                      </p:tavLst>
                                    </p:anim>
                                    <p:anim calcmode="lin" valueType="num">
                                      <p:cBhvr>
                                        <p:cTn id="19" dur="2000" fill="hold"/>
                                        <p:tgtEl>
                                          <p:spTgt spid="19465"/>
                                        </p:tgtEl>
                                        <p:attrNameLst>
                                          <p:attrName>ppt_h</p:attrName>
                                        </p:attrNameLst>
                                      </p:cBhvr>
                                      <p:tavLst>
                                        <p:tav tm="0">
                                          <p:val>
                                            <p:fltVal val="0"/>
                                          </p:val>
                                        </p:tav>
                                        <p:tav tm="100000">
                                          <p:val>
                                            <p:strVal val="#ppt_h"/>
                                          </p:val>
                                        </p:tav>
                                      </p:tavLst>
                                    </p:anim>
                                  </p:childTnLst>
                                </p:cTn>
                              </p:par>
                            </p:childTnLst>
                          </p:cTn>
                        </p:par>
                        <p:par>
                          <p:cTn id="20" fill="hold">
                            <p:stCondLst>
                              <p:cond delay="4500"/>
                            </p:stCondLst>
                            <p:childTnLst>
                              <p:par>
                                <p:cTn id="21" presetID="23" presetClass="entr" presetSubtype="16" fill="hold" nodeType="afterEffect">
                                  <p:stCondLst>
                                    <p:cond delay="0"/>
                                  </p:stCondLst>
                                  <p:childTnLst>
                                    <p:set>
                                      <p:cBhvr>
                                        <p:cTn id="22" dur="1" fill="hold">
                                          <p:stCondLst>
                                            <p:cond delay="0"/>
                                          </p:stCondLst>
                                        </p:cTn>
                                        <p:tgtEl>
                                          <p:spTgt spid="19463"/>
                                        </p:tgtEl>
                                        <p:attrNameLst>
                                          <p:attrName>style.visibility</p:attrName>
                                        </p:attrNameLst>
                                      </p:cBhvr>
                                      <p:to>
                                        <p:strVal val="visible"/>
                                      </p:to>
                                    </p:set>
                                    <p:anim calcmode="lin" valueType="num">
                                      <p:cBhvr>
                                        <p:cTn id="23" dur="2000" fill="hold"/>
                                        <p:tgtEl>
                                          <p:spTgt spid="19463"/>
                                        </p:tgtEl>
                                        <p:attrNameLst>
                                          <p:attrName>ppt_w</p:attrName>
                                        </p:attrNameLst>
                                      </p:cBhvr>
                                      <p:tavLst>
                                        <p:tav tm="0">
                                          <p:val>
                                            <p:fltVal val="0"/>
                                          </p:val>
                                        </p:tav>
                                        <p:tav tm="100000">
                                          <p:val>
                                            <p:strVal val="#ppt_w"/>
                                          </p:val>
                                        </p:tav>
                                      </p:tavLst>
                                    </p:anim>
                                    <p:anim calcmode="lin" valueType="num">
                                      <p:cBhvr>
                                        <p:cTn id="24" dur="2000" fill="hold"/>
                                        <p:tgtEl>
                                          <p:spTgt spid="19463"/>
                                        </p:tgtEl>
                                        <p:attrNameLst>
                                          <p:attrName>ppt_h</p:attrName>
                                        </p:attrNameLst>
                                      </p:cBhvr>
                                      <p:tavLst>
                                        <p:tav tm="0">
                                          <p:val>
                                            <p:fltVal val="0"/>
                                          </p:val>
                                        </p:tav>
                                        <p:tav tm="100000">
                                          <p:val>
                                            <p:strVal val="#ppt_h"/>
                                          </p:val>
                                        </p:tav>
                                      </p:tavLst>
                                    </p:anim>
                                  </p:childTnLst>
                                </p:cTn>
                              </p:par>
                            </p:childTnLst>
                          </p:cTn>
                        </p:par>
                        <p:par>
                          <p:cTn id="25" fill="hold">
                            <p:stCondLst>
                              <p:cond delay="6500"/>
                            </p:stCondLst>
                            <p:childTnLst>
                              <p:par>
                                <p:cTn id="26" presetID="23" presetClass="entr" presetSubtype="16" fill="hold" nodeType="afterEffect">
                                  <p:stCondLst>
                                    <p:cond delay="0"/>
                                  </p:stCondLst>
                                  <p:childTnLst>
                                    <p:set>
                                      <p:cBhvr>
                                        <p:cTn id="27" dur="1" fill="hold">
                                          <p:stCondLst>
                                            <p:cond delay="0"/>
                                          </p:stCondLst>
                                        </p:cTn>
                                        <p:tgtEl>
                                          <p:spTgt spid="19461"/>
                                        </p:tgtEl>
                                        <p:attrNameLst>
                                          <p:attrName>style.visibility</p:attrName>
                                        </p:attrNameLst>
                                      </p:cBhvr>
                                      <p:to>
                                        <p:strVal val="visible"/>
                                      </p:to>
                                    </p:set>
                                    <p:anim calcmode="lin" valueType="num">
                                      <p:cBhvr>
                                        <p:cTn id="28" dur="2000" fill="hold"/>
                                        <p:tgtEl>
                                          <p:spTgt spid="19461"/>
                                        </p:tgtEl>
                                        <p:attrNameLst>
                                          <p:attrName>ppt_w</p:attrName>
                                        </p:attrNameLst>
                                      </p:cBhvr>
                                      <p:tavLst>
                                        <p:tav tm="0">
                                          <p:val>
                                            <p:fltVal val="0"/>
                                          </p:val>
                                        </p:tav>
                                        <p:tav tm="100000">
                                          <p:val>
                                            <p:strVal val="#ppt_w"/>
                                          </p:val>
                                        </p:tav>
                                      </p:tavLst>
                                    </p:anim>
                                    <p:anim calcmode="lin" valueType="num">
                                      <p:cBhvr>
                                        <p:cTn id="29" dur="2000" fill="hold"/>
                                        <p:tgtEl>
                                          <p:spTgt spid="19461"/>
                                        </p:tgtEl>
                                        <p:attrNameLst>
                                          <p:attrName>ppt_h</p:attrName>
                                        </p:attrNameLst>
                                      </p:cBhvr>
                                      <p:tavLst>
                                        <p:tav tm="0">
                                          <p:val>
                                            <p:fltVal val="0"/>
                                          </p:val>
                                        </p:tav>
                                        <p:tav tm="100000">
                                          <p:val>
                                            <p:strVal val="#ppt_h"/>
                                          </p:val>
                                        </p:tav>
                                      </p:tavLst>
                                    </p:anim>
                                  </p:childTnLst>
                                </p:cTn>
                              </p:par>
                            </p:childTnLst>
                          </p:cTn>
                        </p:par>
                        <p:par>
                          <p:cTn id="30" fill="hold">
                            <p:stCondLst>
                              <p:cond delay="8500"/>
                            </p:stCondLst>
                            <p:childTnLst>
                              <p:par>
                                <p:cTn id="31" presetID="23" presetClass="entr" presetSubtype="16" fill="hold" nodeType="afterEffect">
                                  <p:stCondLst>
                                    <p:cond delay="0"/>
                                  </p:stCondLst>
                                  <p:childTnLst>
                                    <p:set>
                                      <p:cBhvr>
                                        <p:cTn id="32" dur="1" fill="hold">
                                          <p:stCondLst>
                                            <p:cond delay="0"/>
                                          </p:stCondLst>
                                        </p:cTn>
                                        <p:tgtEl>
                                          <p:spTgt spid="19462"/>
                                        </p:tgtEl>
                                        <p:attrNameLst>
                                          <p:attrName>style.visibility</p:attrName>
                                        </p:attrNameLst>
                                      </p:cBhvr>
                                      <p:to>
                                        <p:strVal val="visible"/>
                                      </p:to>
                                    </p:set>
                                    <p:anim calcmode="lin" valueType="num">
                                      <p:cBhvr>
                                        <p:cTn id="33" dur="2000" fill="hold"/>
                                        <p:tgtEl>
                                          <p:spTgt spid="19462"/>
                                        </p:tgtEl>
                                        <p:attrNameLst>
                                          <p:attrName>ppt_w</p:attrName>
                                        </p:attrNameLst>
                                      </p:cBhvr>
                                      <p:tavLst>
                                        <p:tav tm="0">
                                          <p:val>
                                            <p:fltVal val="0"/>
                                          </p:val>
                                        </p:tav>
                                        <p:tav tm="100000">
                                          <p:val>
                                            <p:strVal val="#ppt_w"/>
                                          </p:val>
                                        </p:tav>
                                      </p:tavLst>
                                    </p:anim>
                                    <p:anim calcmode="lin" valueType="num">
                                      <p:cBhvr>
                                        <p:cTn id="34" dur="2000" fill="hold"/>
                                        <p:tgtEl>
                                          <p:spTgt spid="19462"/>
                                        </p:tgtEl>
                                        <p:attrNameLst>
                                          <p:attrName>ppt_h</p:attrName>
                                        </p:attrNameLst>
                                      </p:cBhvr>
                                      <p:tavLst>
                                        <p:tav tm="0">
                                          <p:val>
                                            <p:fltVal val="0"/>
                                          </p:val>
                                        </p:tav>
                                        <p:tav tm="100000">
                                          <p:val>
                                            <p:strVal val="#ppt_h"/>
                                          </p:val>
                                        </p:tav>
                                      </p:tavLst>
                                    </p:anim>
                                  </p:childTnLst>
                                </p:cTn>
                              </p:par>
                            </p:childTnLst>
                          </p:cTn>
                        </p:par>
                        <p:par>
                          <p:cTn id="35" fill="hold">
                            <p:stCondLst>
                              <p:cond delay="10500"/>
                            </p:stCondLst>
                            <p:childTnLst>
                              <p:par>
                                <p:cTn id="36" presetID="23" presetClass="entr" presetSubtype="16" fill="hold" nodeType="afterEffect">
                                  <p:stCondLst>
                                    <p:cond delay="0"/>
                                  </p:stCondLst>
                                  <p:childTnLst>
                                    <p:set>
                                      <p:cBhvr>
                                        <p:cTn id="37" dur="1" fill="hold">
                                          <p:stCondLst>
                                            <p:cond delay="0"/>
                                          </p:stCondLst>
                                        </p:cTn>
                                        <p:tgtEl>
                                          <p:spTgt spid="19464"/>
                                        </p:tgtEl>
                                        <p:attrNameLst>
                                          <p:attrName>style.visibility</p:attrName>
                                        </p:attrNameLst>
                                      </p:cBhvr>
                                      <p:to>
                                        <p:strVal val="visible"/>
                                      </p:to>
                                    </p:set>
                                    <p:anim calcmode="lin" valueType="num">
                                      <p:cBhvr>
                                        <p:cTn id="38" dur="2000" fill="hold"/>
                                        <p:tgtEl>
                                          <p:spTgt spid="19464"/>
                                        </p:tgtEl>
                                        <p:attrNameLst>
                                          <p:attrName>ppt_w</p:attrName>
                                        </p:attrNameLst>
                                      </p:cBhvr>
                                      <p:tavLst>
                                        <p:tav tm="0">
                                          <p:val>
                                            <p:fltVal val="0"/>
                                          </p:val>
                                        </p:tav>
                                        <p:tav tm="100000">
                                          <p:val>
                                            <p:strVal val="#ppt_w"/>
                                          </p:val>
                                        </p:tav>
                                      </p:tavLst>
                                    </p:anim>
                                    <p:anim calcmode="lin" valueType="num">
                                      <p:cBhvr>
                                        <p:cTn id="39" dur="2000" fill="hold"/>
                                        <p:tgtEl>
                                          <p:spTgt spid="194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40"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194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Text Box 3"/>
          <p:cNvSpPr txBox="1">
            <a:spLocks noChangeArrowheads="1"/>
          </p:cNvSpPr>
          <p:nvPr/>
        </p:nvSpPr>
        <p:spPr bwMode="auto">
          <a:xfrm>
            <a:off x="3032125" y="4837113"/>
            <a:ext cx="184150" cy="366712"/>
          </a:xfrm>
          <a:prstGeom prst="rect">
            <a:avLst/>
          </a:prstGeom>
          <a:noFill/>
          <a:ln w="9525">
            <a:noFill/>
            <a:miter lim="800000"/>
            <a:headEnd/>
            <a:tailEnd/>
          </a:ln>
        </p:spPr>
        <p:txBody>
          <a:bodyPr wrap="none">
            <a:spAutoFit/>
          </a:bodyPr>
          <a:lstStyle/>
          <a:p>
            <a:endParaRPr lang="ru-RU"/>
          </a:p>
        </p:txBody>
      </p:sp>
      <p:sp>
        <p:nvSpPr>
          <p:cNvPr id="39940" name="Text Box 4"/>
          <p:cNvSpPr txBox="1">
            <a:spLocks noChangeArrowheads="1"/>
          </p:cNvSpPr>
          <p:nvPr/>
        </p:nvSpPr>
        <p:spPr bwMode="auto">
          <a:xfrm>
            <a:off x="609600" y="0"/>
            <a:ext cx="8077200" cy="1477328"/>
          </a:xfrm>
          <a:prstGeom prst="rect">
            <a:avLst/>
          </a:prstGeom>
          <a:noFill/>
          <a:ln w="9525">
            <a:noFill/>
            <a:miter lim="800000"/>
            <a:headEnd/>
            <a:tailEnd/>
          </a:ln>
        </p:spPr>
        <p:txBody>
          <a:bodyPr wrap="square">
            <a:spAutoFit/>
          </a:bodyPr>
          <a:lstStyle/>
          <a:p>
            <a:r>
              <a:rPr lang="ru-RU" sz="3000" b="1" i="1" dirty="0">
                <a:latin typeface="Book Antiqua" pitchFamily="18" charset="0"/>
              </a:rPr>
              <a:t>В </a:t>
            </a:r>
            <a:r>
              <a:rPr lang="en-US" sz="3000" b="1" i="1" dirty="0" smtClean="0">
                <a:latin typeface="Book Antiqua" pitchFamily="18" charset="0"/>
              </a:rPr>
              <a:t>XVI</a:t>
            </a:r>
            <a:r>
              <a:rPr lang="ru-RU" sz="3000" b="1" i="1" dirty="0" smtClean="0">
                <a:latin typeface="Book Antiqua" pitchFamily="18" charset="0"/>
              </a:rPr>
              <a:t> </a:t>
            </a:r>
            <a:r>
              <a:rPr lang="ru-RU" sz="3000" b="1" i="1" dirty="0">
                <a:latin typeface="Book Antiqua" pitchFamily="18" charset="0"/>
              </a:rPr>
              <a:t>в. в Европе формируется балет- зрелище, составленное из плясок и немого </a:t>
            </a:r>
            <a:r>
              <a:rPr lang="ru-RU" sz="3000" b="1" i="1" dirty="0" smtClean="0">
                <a:latin typeface="Book Antiqua" pitchFamily="18" charset="0"/>
              </a:rPr>
              <a:t>действия</a:t>
            </a:r>
            <a:endParaRPr lang="ru-RU" sz="3000" b="1" i="1" dirty="0">
              <a:latin typeface="Book Antiqua" pitchFamily="18" charset="0"/>
            </a:endParaRPr>
          </a:p>
        </p:txBody>
      </p:sp>
      <p:pic>
        <p:nvPicPr>
          <p:cNvPr id="1027" name="Picture 3" descr="C:\Users\Marina\Desktop\Balet-balet-balet.jpg"/>
          <p:cNvPicPr>
            <a:picLocks noChangeAspect="1" noChangeArrowheads="1"/>
          </p:cNvPicPr>
          <p:nvPr/>
        </p:nvPicPr>
        <p:blipFill>
          <a:blip r:embed="rId3" cstate="print"/>
          <a:srcRect/>
          <a:stretch>
            <a:fillRect/>
          </a:stretch>
        </p:blipFill>
        <p:spPr bwMode="auto">
          <a:xfrm>
            <a:off x="1066800" y="1676400"/>
            <a:ext cx="3429000" cy="2286000"/>
          </a:xfrm>
          <a:prstGeom prst="rect">
            <a:avLst/>
          </a:prstGeom>
          <a:noFill/>
        </p:spPr>
      </p:pic>
      <p:pic>
        <p:nvPicPr>
          <p:cNvPr id="1029" name="Picture 5" descr="C:\Users\Marina\Desktop\ballet.jpg"/>
          <p:cNvPicPr>
            <a:picLocks noChangeAspect="1" noChangeArrowheads="1"/>
          </p:cNvPicPr>
          <p:nvPr/>
        </p:nvPicPr>
        <p:blipFill>
          <a:blip r:embed="rId4" cstate="print"/>
          <a:srcRect/>
          <a:stretch>
            <a:fillRect/>
          </a:stretch>
        </p:blipFill>
        <p:spPr bwMode="auto">
          <a:xfrm>
            <a:off x="744801" y="3962400"/>
            <a:ext cx="3827199" cy="2509837"/>
          </a:xfrm>
          <a:prstGeom prst="rect">
            <a:avLst/>
          </a:prstGeom>
          <a:noFill/>
        </p:spPr>
      </p:pic>
      <p:pic>
        <p:nvPicPr>
          <p:cNvPr id="1031" name="Picture 7" descr="C:\Users\Marina\Desktop\russkiy_balet_anna.jpg"/>
          <p:cNvPicPr>
            <a:picLocks noChangeAspect="1" noChangeArrowheads="1"/>
          </p:cNvPicPr>
          <p:nvPr/>
        </p:nvPicPr>
        <p:blipFill>
          <a:blip r:embed="rId5" cstate="print"/>
          <a:srcRect/>
          <a:stretch>
            <a:fillRect/>
          </a:stretch>
        </p:blipFill>
        <p:spPr bwMode="auto">
          <a:xfrm>
            <a:off x="4495800" y="3657600"/>
            <a:ext cx="4143440" cy="2819400"/>
          </a:xfrm>
          <a:prstGeom prst="rect">
            <a:avLst/>
          </a:prstGeom>
          <a:noFill/>
        </p:spPr>
      </p:pic>
      <p:pic>
        <p:nvPicPr>
          <p:cNvPr id="1032" name="Picture 8" descr="C:\Users\Marina\Desktop\_0006_maya.jpg"/>
          <p:cNvPicPr>
            <a:picLocks noChangeAspect="1" noChangeArrowheads="1"/>
          </p:cNvPicPr>
          <p:nvPr/>
        </p:nvPicPr>
        <p:blipFill>
          <a:blip r:embed="rId6" cstate="print"/>
          <a:srcRect/>
          <a:stretch>
            <a:fillRect/>
          </a:stretch>
        </p:blipFill>
        <p:spPr bwMode="auto">
          <a:xfrm>
            <a:off x="4267200" y="1113755"/>
            <a:ext cx="3752850" cy="26200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edg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3810000" y="4191000"/>
            <a:ext cx="4953000" cy="2546146"/>
          </a:xfrm>
          <a:prstGeom prst="rect">
            <a:avLst/>
          </a:prstGeom>
          <a:noFill/>
          <a:ln w="9525">
            <a:noFill/>
            <a:miter lim="800000"/>
            <a:headEnd/>
            <a:tailEnd/>
          </a:ln>
        </p:spPr>
        <p:txBody>
          <a:bodyPr>
            <a:spAutoFit/>
          </a:bodyPr>
          <a:lstStyle/>
          <a:p>
            <a:pPr>
              <a:lnSpc>
                <a:spcPct val="150000"/>
              </a:lnSpc>
            </a:pPr>
            <a:r>
              <a:rPr lang="ru-RU" i="1" dirty="0"/>
              <a:t> </a:t>
            </a:r>
            <a:r>
              <a:rPr lang="ru-RU" b="1" i="1" dirty="0">
                <a:latin typeface="Book Antiqua" pitchFamily="18" charset="0"/>
              </a:rPr>
              <a:t>Одежда женщин стала другой- изменилась длина юбки, ушли в прошлое корсеты, пышные нижние юбки. А движения танцев приобрели более раскованный, ритмичный, подвижный характер. Это была настоящая революция!</a:t>
            </a:r>
          </a:p>
        </p:txBody>
      </p:sp>
      <p:sp>
        <p:nvSpPr>
          <p:cNvPr id="21508" name="Text Box 4"/>
          <p:cNvSpPr txBox="1">
            <a:spLocks noChangeArrowheads="1"/>
          </p:cNvSpPr>
          <p:nvPr/>
        </p:nvSpPr>
        <p:spPr bwMode="auto">
          <a:xfrm>
            <a:off x="533400" y="304800"/>
            <a:ext cx="4800600" cy="1299651"/>
          </a:xfrm>
          <a:prstGeom prst="rect">
            <a:avLst/>
          </a:prstGeom>
          <a:noFill/>
          <a:ln w="9525">
            <a:noFill/>
            <a:miter lim="800000"/>
            <a:headEnd/>
            <a:tailEnd/>
          </a:ln>
        </p:spPr>
        <p:txBody>
          <a:bodyPr>
            <a:spAutoFit/>
          </a:bodyPr>
          <a:lstStyle/>
          <a:p>
            <a:pPr>
              <a:lnSpc>
                <a:spcPct val="150000"/>
              </a:lnSpc>
            </a:pPr>
            <a:r>
              <a:rPr lang="ru-RU" b="1" i="1" dirty="0">
                <a:latin typeface="Book Antiqua" pitchFamily="18" charset="0"/>
              </a:rPr>
              <a:t>В начале 20 века появились </a:t>
            </a:r>
            <a:r>
              <a:rPr lang="ru-RU" b="1" i="1" dirty="0" smtClean="0">
                <a:latin typeface="Book Antiqua" pitchFamily="18" charset="0"/>
              </a:rPr>
              <a:t>танцы: </a:t>
            </a:r>
            <a:r>
              <a:rPr lang="ru-RU" b="1" i="1" dirty="0">
                <a:latin typeface="Book Antiqua" pitchFamily="18" charset="0"/>
              </a:rPr>
              <a:t>фокстрот, квикстеп, танго, чарльстон, степ(чечетка</a:t>
            </a:r>
            <a:r>
              <a:rPr lang="ru-RU" b="1" i="1" dirty="0" smtClean="0">
                <a:latin typeface="Book Antiqua" pitchFamily="18" charset="0"/>
              </a:rPr>
              <a:t>)</a:t>
            </a:r>
            <a:endParaRPr lang="ru-RU" b="1" i="1" dirty="0">
              <a:latin typeface="Book Antiqua" pitchFamily="18" charset="0"/>
            </a:endParaRPr>
          </a:p>
        </p:txBody>
      </p:sp>
      <p:pic>
        <p:nvPicPr>
          <p:cNvPr id="3074" name="Picture 2" descr="C:\Users\Marina\Desktop\504.jpg"/>
          <p:cNvPicPr>
            <a:picLocks noChangeAspect="1" noChangeArrowheads="1"/>
          </p:cNvPicPr>
          <p:nvPr/>
        </p:nvPicPr>
        <p:blipFill>
          <a:blip r:embed="rId3" cstate="print"/>
          <a:srcRect/>
          <a:stretch>
            <a:fillRect/>
          </a:stretch>
        </p:blipFill>
        <p:spPr bwMode="auto">
          <a:xfrm>
            <a:off x="228599" y="4191000"/>
            <a:ext cx="3433105" cy="2286000"/>
          </a:xfrm>
          <a:prstGeom prst="rect">
            <a:avLst/>
          </a:prstGeom>
          <a:noFill/>
        </p:spPr>
      </p:pic>
      <p:pic>
        <p:nvPicPr>
          <p:cNvPr id="3076" name="Picture 4" descr="C:\Users\Marina\Desktop\276148910_b3dcaf5424_o.jpg"/>
          <p:cNvPicPr>
            <a:picLocks noChangeAspect="1" noChangeArrowheads="1"/>
          </p:cNvPicPr>
          <p:nvPr/>
        </p:nvPicPr>
        <p:blipFill>
          <a:blip r:embed="rId4" cstate="print"/>
          <a:srcRect/>
          <a:stretch>
            <a:fillRect/>
          </a:stretch>
        </p:blipFill>
        <p:spPr bwMode="auto">
          <a:xfrm>
            <a:off x="5867400" y="228600"/>
            <a:ext cx="2900362" cy="3442566"/>
          </a:xfrm>
          <a:prstGeom prst="rect">
            <a:avLst/>
          </a:prstGeom>
          <a:noFill/>
        </p:spPr>
      </p:pic>
      <p:pic>
        <p:nvPicPr>
          <p:cNvPr id="3077" name="Picture 5" descr="C:\Users\Marina\Desktop\53046186.jpg"/>
          <p:cNvPicPr>
            <a:picLocks noChangeAspect="1" noChangeArrowheads="1"/>
          </p:cNvPicPr>
          <p:nvPr/>
        </p:nvPicPr>
        <p:blipFill>
          <a:blip r:embed="rId5" cstate="print"/>
          <a:srcRect/>
          <a:stretch>
            <a:fillRect/>
          </a:stretch>
        </p:blipFill>
        <p:spPr bwMode="auto">
          <a:xfrm>
            <a:off x="1981200" y="1600200"/>
            <a:ext cx="3733800" cy="248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1000"/>
                                        <p:tgtEl>
                                          <p:spTgt spid="21508">
                                            <p:txEl>
                                              <p:pRg st="0" end="0"/>
                                            </p:txEl>
                                          </p:spTgt>
                                        </p:tgtEl>
                                      </p:cBhvr>
                                    </p:animEffect>
                                    <p:anim calcmode="lin" valueType="num">
                                      <p:cBhvr>
                                        <p:cTn id="8" dur="10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1507"/>
                                        </p:tgtEl>
                                        <p:attrNameLst>
                                          <p:attrName>style.visibility</p:attrName>
                                        </p:attrNameLst>
                                      </p:cBhvr>
                                      <p:to>
                                        <p:strVal val="visible"/>
                                      </p:to>
                                    </p:set>
                                    <p:animEffect transition="in" filter="fade">
                                      <p:cBhvr>
                                        <p:cTn id="14" dur="2000"/>
                                        <p:tgtEl>
                                          <p:spTgt spid="21507"/>
                                        </p:tgtEl>
                                      </p:cBhvr>
                                    </p:animEffect>
                                    <p:anim calcmode="lin" valueType="num">
                                      <p:cBhvr>
                                        <p:cTn id="15" dur="2000" fill="hold"/>
                                        <p:tgtEl>
                                          <p:spTgt spid="21507"/>
                                        </p:tgtEl>
                                        <p:attrNameLst>
                                          <p:attrName>ppt_x</p:attrName>
                                        </p:attrNameLst>
                                      </p:cBhvr>
                                      <p:tavLst>
                                        <p:tav tm="0">
                                          <p:val>
                                            <p:strVal val="#ppt_x"/>
                                          </p:val>
                                        </p:tav>
                                        <p:tav tm="100000">
                                          <p:val>
                                            <p:strVal val="#ppt_x"/>
                                          </p:val>
                                        </p:tav>
                                      </p:tavLst>
                                    </p:anim>
                                    <p:anim calcmode="lin" valueType="num">
                                      <p:cBhvr>
                                        <p:cTn id="16" dur="1800" decel="100000" fill="hold"/>
                                        <p:tgtEl>
                                          <p:spTgt spid="21507"/>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838200" y="228600"/>
            <a:ext cx="8077200" cy="1477328"/>
          </a:xfrm>
          <a:prstGeom prst="rect">
            <a:avLst/>
          </a:prstGeom>
          <a:noFill/>
          <a:ln w="9525">
            <a:noFill/>
            <a:miter lim="800000"/>
            <a:headEnd/>
            <a:tailEnd/>
          </a:ln>
          <a:effectLst/>
        </p:spPr>
        <p:txBody>
          <a:bodyPr wrap="square">
            <a:spAutoFit/>
          </a:bodyPr>
          <a:lstStyle/>
          <a:p>
            <a:pPr>
              <a:defRPr/>
            </a:pPr>
            <a:r>
              <a:rPr lang="ru-RU" sz="3000" b="1" i="1" dirty="0">
                <a:latin typeface="Book Antiqua" pitchFamily="18" charset="0"/>
              </a:rPr>
              <a:t>В середине века появилось такое понятие, как "бальный танец". Программа бальных танцев имеет 2 направления:</a:t>
            </a:r>
          </a:p>
        </p:txBody>
      </p:sp>
      <p:sp>
        <p:nvSpPr>
          <p:cNvPr id="22533" name="Text Box 5"/>
          <p:cNvSpPr txBox="1">
            <a:spLocks noChangeArrowheads="1"/>
          </p:cNvSpPr>
          <p:nvPr/>
        </p:nvSpPr>
        <p:spPr bwMode="auto">
          <a:xfrm>
            <a:off x="533400" y="5641975"/>
            <a:ext cx="2170787" cy="738664"/>
          </a:xfrm>
          <a:prstGeom prst="rect">
            <a:avLst/>
          </a:prstGeom>
          <a:noFill/>
          <a:ln w="9525">
            <a:noFill/>
            <a:miter lim="800000"/>
            <a:headEnd/>
            <a:tailEnd/>
          </a:ln>
        </p:spPr>
        <p:txBody>
          <a:bodyPr wrap="none">
            <a:spAutoFit/>
          </a:bodyPr>
          <a:lstStyle/>
          <a:p>
            <a:r>
              <a:rPr lang="ru-RU" sz="2400" b="1" i="1" dirty="0">
                <a:latin typeface="Book Antiqua" pitchFamily="18" charset="0"/>
              </a:rPr>
              <a:t>венский вальс</a:t>
            </a:r>
          </a:p>
          <a:p>
            <a:endParaRPr lang="ru-RU" dirty="0"/>
          </a:p>
        </p:txBody>
      </p:sp>
      <p:sp>
        <p:nvSpPr>
          <p:cNvPr id="22534" name="Text Box 6"/>
          <p:cNvSpPr txBox="1">
            <a:spLocks noChangeArrowheads="1"/>
          </p:cNvSpPr>
          <p:nvPr/>
        </p:nvSpPr>
        <p:spPr bwMode="auto">
          <a:xfrm>
            <a:off x="517525" y="4840288"/>
            <a:ext cx="1093569" cy="738664"/>
          </a:xfrm>
          <a:prstGeom prst="rect">
            <a:avLst/>
          </a:prstGeom>
          <a:noFill/>
          <a:ln w="9525">
            <a:noFill/>
            <a:miter lim="800000"/>
            <a:headEnd/>
            <a:tailEnd/>
          </a:ln>
        </p:spPr>
        <p:txBody>
          <a:bodyPr wrap="none">
            <a:spAutoFit/>
          </a:bodyPr>
          <a:lstStyle/>
          <a:p>
            <a:r>
              <a:rPr lang="ru-RU" sz="2400" b="1" i="1" dirty="0">
                <a:latin typeface="Book Antiqua" pitchFamily="18" charset="0"/>
              </a:rPr>
              <a:t>танго</a:t>
            </a:r>
            <a:endParaRPr lang="ru-RU" sz="2400" dirty="0">
              <a:latin typeface="Book Antiqua" pitchFamily="18" charset="0"/>
            </a:endParaRPr>
          </a:p>
          <a:p>
            <a:endParaRPr lang="ru-RU" dirty="0"/>
          </a:p>
        </p:txBody>
      </p:sp>
      <p:sp>
        <p:nvSpPr>
          <p:cNvPr id="22536" name="Text Box 8"/>
          <p:cNvSpPr txBox="1">
            <a:spLocks noChangeArrowheads="1"/>
          </p:cNvSpPr>
          <p:nvPr/>
        </p:nvSpPr>
        <p:spPr bwMode="auto">
          <a:xfrm>
            <a:off x="533400" y="3203575"/>
            <a:ext cx="1838965" cy="461665"/>
          </a:xfrm>
          <a:prstGeom prst="rect">
            <a:avLst/>
          </a:prstGeom>
          <a:noFill/>
          <a:ln w="9525">
            <a:noFill/>
            <a:miter lim="800000"/>
            <a:headEnd/>
            <a:tailEnd/>
          </a:ln>
        </p:spPr>
        <p:txBody>
          <a:bodyPr wrap="none">
            <a:spAutoFit/>
          </a:bodyPr>
          <a:lstStyle/>
          <a:p>
            <a:r>
              <a:rPr lang="ru-RU" b="1" i="1" dirty="0"/>
              <a:t> </a:t>
            </a:r>
            <a:r>
              <a:rPr lang="ru-RU" sz="2400" b="1" i="1" dirty="0">
                <a:latin typeface="Book Antiqua" pitchFamily="18" charset="0"/>
              </a:rPr>
              <a:t>фокстрот</a:t>
            </a:r>
          </a:p>
        </p:txBody>
      </p:sp>
      <p:sp>
        <p:nvSpPr>
          <p:cNvPr id="22537" name="Text Box 9"/>
          <p:cNvSpPr txBox="1">
            <a:spLocks noChangeArrowheads="1"/>
          </p:cNvSpPr>
          <p:nvPr/>
        </p:nvSpPr>
        <p:spPr bwMode="auto">
          <a:xfrm>
            <a:off x="7179771" y="5052536"/>
            <a:ext cx="1718740" cy="738664"/>
          </a:xfrm>
          <a:prstGeom prst="rect">
            <a:avLst/>
          </a:prstGeom>
          <a:noFill/>
          <a:ln w="9525">
            <a:noFill/>
            <a:miter lim="800000"/>
            <a:headEnd/>
            <a:tailEnd/>
          </a:ln>
        </p:spPr>
        <p:txBody>
          <a:bodyPr wrap="none">
            <a:spAutoFit/>
          </a:bodyPr>
          <a:lstStyle/>
          <a:p>
            <a:r>
              <a:rPr lang="ru-RU" sz="2400" b="1" i="1" dirty="0">
                <a:latin typeface="Book Antiqua" pitchFamily="18" charset="0"/>
              </a:rPr>
              <a:t>пасадобль</a:t>
            </a:r>
          </a:p>
          <a:p>
            <a:r>
              <a:rPr lang="ru-RU" dirty="0"/>
              <a:t>  </a:t>
            </a:r>
          </a:p>
        </p:txBody>
      </p:sp>
      <p:sp>
        <p:nvSpPr>
          <p:cNvPr id="22538" name="Text Box 10"/>
          <p:cNvSpPr txBox="1">
            <a:spLocks noChangeArrowheads="1"/>
          </p:cNvSpPr>
          <p:nvPr/>
        </p:nvSpPr>
        <p:spPr bwMode="auto">
          <a:xfrm>
            <a:off x="7104062" y="2590800"/>
            <a:ext cx="1430338" cy="731838"/>
          </a:xfrm>
          <a:prstGeom prst="rect">
            <a:avLst/>
          </a:prstGeom>
          <a:noFill/>
          <a:ln w="9525">
            <a:noFill/>
            <a:miter lim="800000"/>
            <a:headEnd/>
            <a:tailEnd/>
          </a:ln>
        </p:spPr>
        <p:txBody>
          <a:bodyPr wrap="none">
            <a:spAutoFit/>
          </a:bodyPr>
          <a:lstStyle/>
          <a:p>
            <a:r>
              <a:rPr lang="ru-RU" sz="2400" b="1" i="1" dirty="0">
                <a:latin typeface="Book Antiqua" pitchFamily="18" charset="0"/>
              </a:rPr>
              <a:t>ча-ча-ча</a:t>
            </a:r>
            <a:endParaRPr lang="ru-RU" sz="2400" dirty="0">
              <a:latin typeface="Book Antiqua" pitchFamily="18" charset="0"/>
            </a:endParaRPr>
          </a:p>
          <a:p>
            <a:endParaRPr lang="ru-RU" dirty="0"/>
          </a:p>
        </p:txBody>
      </p:sp>
      <p:sp>
        <p:nvSpPr>
          <p:cNvPr id="22539" name="Text Box 11"/>
          <p:cNvSpPr txBox="1">
            <a:spLocks noChangeArrowheads="1"/>
          </p:cNvSpPr>
          <p:nvPr/>
        </p:nvSpPr>
        <p:spPr bwMode="auto">
          <a:xfrm>
            <a:off x="7375525" y="3376136"/>
            <a:ext cx="1053494" cy="738664"/>
          </a:xfrm>
          <a:prstGeom prst="rect">
            <a:avLst/>
          </a:prstGeom>
          <a:noFill/>
          <a:ln w="9525">
            <a:noFill/>
            <a:miter lim="800000"/>
            <a:headEnd/>
            <a:tailEnd/>
          </a:ln>
        </p:spPr>
        <p:txBody>
          <a:bodyPr wrap="none">
            <a:spAutoFit/>
          </a:bodyPr>
          <a:lstStyle/>
          <a:p>
            <a:r>
              <a:rPr lang="ru-RU" sz="2400" b="1" i="1" dirty="0">
                <a:latin typeface="Book Antiqua" pitchFamily="18" charset="0"/>
              </a:rPr>
              <a:t>самба</a:t>
            </a:r>
            <a:endParaRPr lang="ru-RU" sz="2400" dirty="0">
              <a:latin typeface="Book Antiqua" pitchFamily="18" charset="0"/>
            </a:endParaRPr>
          </a:p>
          <a:p>
            <a:endParaRPr lang="ru-RU" dirty="0"/>
          </a:p>
        </p:txBody>
      </p:sp>
      <p:sp>
        <p:nvSpPr>
          <p:cNvPr id="22540" name="Text Box 12"/>
          <p:cNvSpPr txBox="1">
            <a:spLocks noChangeArrowheads="1"/>
          </p:cNvSpPr>
          <p:nvPr/>
        </p:nvSpPr>
        <p:spPr bwMode="auto">
          <a:xfrm>
            <a:off x="7169150" y="5821362"/>
            <a:ext cx="1136650" cy="731838"/>
          </a:xfrm>
          <a:prstGeom prst="rect">
            <a:avLst/>
          </a:prstGeom>
          <a:noFill/>
          <a:ln w="9525">
            <a:noFill/>
            <a:miter lim="800000"/>
            <a:headEnd/>
            <a:tailEnd/>
          </a:ln>
        </p:spPr>
        <p:txBody>
          <a:bodyPr wrap="none">
            <a:spAutoFit/>
          </a:bodyPr>
          <a:lstStyle/>
          <a:p>
            <a:r>
              <a:rPr lang="ru-RU" sz="2400" b="1" i="1" dirty="0">
                <a:latin typeface="Book Antiqua" pitchFamily="18" charset="0"/>
              </a:rPr>
              <a:t>джайв</a:t>
            </a:r>
            <a:endParaRPr lang="ru-RU" sz="2400" dirty="0">
              <a:latin typeface="Book Antiqua" pitchFamily="18" charset="0"/>
            </a:endParaRPr>
          </a:p>
          <a:p>
            <a:endParaRPr lang="ru-RU" dirty="0"/>
          </a:p>
        </p:txBody>
      </p:sp>
      <p:sp>
        <p:nvSpPr>
          <p:cNvPr id="22541" name="Text Box 13"/>
          <p:cNvSpPr txBox="1">
            <a:spLocks noChangeArrowheads="1"/>
          </p:cNvSpPr>
          <p:nvPr/>
        </p:nvSpPr>
        <p:spPr bwMode="auto">
          <a:xfrm>
            <a:off x="7391400" y="4138136"/>
            <a:ext cx="1088760" cy="738664"/>
          </a:xfrm>
          <a:prstGeom prst="rect">
            <a:avLst/>
          </a:prstGeom>
          <a:noFill/>
          <a:ln w="9525">
            <a:noFill/>
            <a:miter lim="800000"/>
            <a:headEnd/>
            <a:tailEnd/>
          </a:ln>
        </p:spPr>
        <p:txBody>
          <a:bodyPr wrap="none">
            <a:spAutoFit/>
          </a:bodyPr>
          <a:lstStyle/>
          <a:p>
            <a:r>
              <a:rPr lang="ru-RU" sz="2400" b="1" i="1" dirty="0">
                <a:latin typeface="Book Antiqua" pitchFamily="18" charset="0"/>
              </a:rPr>
              <a:t>румба</a:t>
            </a:r>
          </a:p>
          <a:p>
            <a:endParaRPr lang="ru-RU" dirty="0"/>
          </a:p>
        </p:txBody>
      </p:sp>
      <p:pic>
        <p:nvPicPr>
          <p:cNvPr id="4099" name="Picture 3" descr="C:\Users\Marina\Desktop\76a4c76cfdd570e07356506143f0410e.large.jpg"/>
          <p:cNvPicPr>
            <a:picLocks noChangeAspect="1" noChangeArrowheads="1"/>
          </p:cNvPicPr>
          <p:nvPr/>
        </p:nvPicPr>
        <p:blipFill>
          <a:blip r:embed="rId3" cstate="print"/>
          <a:srcRect/>
          <a:stretch>
            <a:fillRect/>
          </a:stretch>
        </p:blipFill>
        <p:spPr bwMode="auto">
          <a:xfrm>
            <a:off x="2438400" y="2590800"/>
            <a:ext cx="4724400" cy="3200400"/>
          </a:xfrm>
          <a:prstGeom prst="rect">
            <a:avLst/>
          </a:prstGeom>
          <a:noFill/>
        </p:spPr>
      </p:pic>
      <p:sp>
        <p:nvSpPr>
          <p:cNvPr id="22546" name="Rectangle 18"/>
          <p:cNvSpPr>
            <a:spLocks noChangeArrowheads="1"/>
          </p:cNvSpPr>
          <p:nvPr/>
        </p:nvSpPr>
        <p:spPr bwMode="auto">
          <a:xfrm>
            <a:off x="685800" y="1824335"/>
            <a:ext cx="2417650" cy="461665"/>
          </a:xfrm>
          <a:prstGeom prst="rect">
            <a:avLst/>
          </a:prstGeom>
          <a:noFill/>
          <a:ln w="9525">
            <a:noFill/>
            <a:miter lim="800000"/>
            <a:headEnd/>
            <a:tailEnd/>
          </a:ln>
        </p:spPr>
        <p:txBody>
          <a:bodyPr wrap="none">
            <a:spAutoFit/>
          </a:bodyPr>
          <a:lstStyle/>
          <a:p>
            <a:r>
              <a:rPr lang="ru-RU" sz="2400" b="1" i="1" dirty="0">
                <a:latin typeface="Arial Black" pitchFamily="34" charset="0"/>
              </a:rPr>
              <a:t>европейская</a:t>
            </a:r>
          </a:p>
        </p:txBody>
      </p:sp>
      <p:sp>
        <p:nvSpPr>
          <p:cNvPr id="22547" name="Rectangle 19"/>
          <p:cNvSpPr>
            <a:spLocks noChangeArrowheads="1"/>
          </p:cNvSpPr>
          <p:nvPr/>
        </p:nvSpPr>
        <p:spPr bwMode="auto">
          <a:xfrm>
            <a:off x="5029200" y="1828800"/>
            <a:ext cx="3924472" cy="461665"/>
          </a:xfrm>
          <a:prstGeom prst="rect">
            <a:avLst/>
          </a:prstGeom>
          <a:noFill/>
          <a:ln w="9525">
            <a:noFill/>
            <a:miter lim="800000"/>
            <a:headEnd/>
            <a:tailEnd/>
          </a:ln>
        </p:spPr>
        <p:txBody>
          <a:bodyPr wrap="none">
            <a:spAutoFit/>
          </a:bodyPr>
          <a:lstStyle/>
          <a:p>
            <a:r>
              <a:rPr lang="ru-RU" sz="2400" b="1" i="1" dirty="0">
                <a:latin typeface="Arial Black" pitchFamily="34" charset="0"/>
              </a:rPr>
              <a:t>латиноамериканская</a:t>
            </a:r>
          </a:p>
        </p:txBody>
      </p:sp>
      <p:sp>
        <p:nvSpPr>
          <p:cNvPr id="22535" name="Text Box 7"/>
          <p:cNvSpPr txBox="1">
            <a:spLocks noChangeArrowheads="1"/>
          </p:cNvSpPr>
          <p:nvPr/>
        </p:nvSpPr>
        <p:spPr bwMode="auto">
          <a:xfrm>
            <a:off x="685800" y="2441575"/>
            <a:ext cx="2683748" cy="461665"/>
          </a:xfrm>
          <a:prstGeom prst="rect">
            <a:avLst/>
          </a:prstGeom>
          <a:noFill/>
          <a:ln w="9525">
            <a:noFill/>
            <a:miter lim="800000"/>
            <a:headEnd/>
            <a:tailEnd/>
          </a:ln>
        </p:spPr>
        <p:txBody>
          <a:bodyPr wrap="none">
            <a:spAutoFit/>
          </a:bodyPr>
          <a:lstStyle/>
          <a:p>
            <a:r>
              <a:rPr lang="ru-RU" sz="2400" b="1" i="1" dirty="0">
                <a:latin typeface="Book Antiqua" pitchFamily="18" charset="0"/>
              </a:rPr>
              <a:t>медленный вальс</a:t>
            </a:r>
            <a:r>
              <a:rPr lang="ru-RU" b="1" i="1" dirty="0"/>
              <a:t> </a:t>
            </a:r>
          </a:p>
        </p:txBody>
      </p:sp>
      <p:sp>
        <p:nvSpPr>
          <p:cNvPr id="22532" name="Text Box 4"/>
          <p:cNvSpPr txBox="1">
            <a:spLocks noChangeArrowheads="1"/>
          </p:cNvSpPr>
          <p:nvPr/>
        </p:nvSpPr>
        <p:spPr bwMode="auto">
          <a:xfrm>
            <a:off x="533400" y="3581400"/>
            <a:ext cx="3683000" cy="1006475"/>
          </a:xfrm>
          <a:prstGeom prst="rect">
            <a:avLst/>
          </a:prstGeom>
          <a:noFill/>
          <a:ln w="9525">
            <a:noFill/>
            <a:miter lim="800000"/>
            <a:headEnd/>
            <a:tailEnd/>
          </a:ln>
        </p:spPr>
        <p:txBody>
          <a:bodyPr>
            <a:spAutoFit/>
          </a:bodyPr>
          <a:lstStyle/>
          <a:p>
            <a:r>
              <a:rPr lang="ru-RU" b="1" i="1" dirty="0"/>
              <a:t>                      </a:t>
            </a:r>
            <a:endParaRPr lang="ru-RU" dirty="0"/>
          </a:p>
          <a:p>
            <a:endParaRPr lang="ru-RU" dirty="0"/>
          </a:p>
          <a:p>
            <a:r>
              <a:rPr lang="ru-RU" sz="2400" b="1" i="1" dirty="0">
                <a:latin typeface="Book Antiqua" pitchFamily="18" charset="0"/>
              </a:rPr>
              <a:t>квикстеп</a:t>
            </a:r>
            <a:endParaRPr lang="ru-RU" sz="24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1"/>
                                        </p:tgtEl>
                                        <p:attrNameLst>
                                          <p:attrName>ppt_y</p:attrName>
                                        </p:attrNameLst>
                                      </p:cBhvr>
                                      <p:tavLst>
                                        <p:tav tm="0">
                                          <p:val>
                                            <p:strVal val="#ppt_y"/>
                                          </p:val>
                                        </p:tav>
                                        <p:tav tm="100000">
                                          <p:val>
                                            <p:strVal val="#ppt_y"/>
                                          </p:val>
                                        </p:tav>
                                      </p:tavLst>
                                    </p:anim>
                                    <p:anim calcmode="lin" valueType="num">
                                      <p:cBhvr>
                                        <p:cTn id="9" dur="5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1"/>
                                        </p:tgtEl>
                                      </p:cBhvr>
                                    </p:animEffect>
                                  </p:childTnLst>
                                </p:cTn>
                              </p:par>
                            </p:childTnLst>
                          </p:cTn>
                        </p:par>
                        <p:par>
                          <p:cTn id="12" fill="hold">
                            <p:stCondLst>
                              <p:cond delay="5100"/>
                            </p:stCondLst>
                            <p:childTnLst>
                              <p:par>
                                <p:cTn id="13" presetID="52" presetClass="entr" presetSubtype="0" fill="hold" grpId="0" nodeType="afterEffect">
                                  <p:stCondLst>
                                    <p:cond delay="0"/>
                                  </p:stCondLst>
                                  <p:childTnLst>
                                    <p:set>
                                      <p:cBhvr>
                                        <p:cTn id="14" dur="1" fill="hold">
                                          <p:stCondLst>
                                            <p:cond delay="0"/>
                                          </p:stCondLst>
                                        </p:cTn>
                                        <p:tgtEl>
                                          <p:spTgt spid="22546"/>
                                        </p:tgtEl>
                                        <p:attrNameLst>
                                          <p:attrName>style.visibility</p:attrName>
                                        </p:attrNameLst>
                                      </p:cBhvr>
                                      <p:to>
                                        <p:strVal val="visible"/>
                                      </p:to>
                                    </p:set>
                                    <p:animScale>
                                      <p:cBhvr>
                                        <p:cTn id="15" dur="2000" decel="50000" fill="hold">
                                          <p:stCondLst>
                                            <p:cond delay="0"/>
                                          </p:stCondLst>
                                        </p:cTn>
                                        <p:tgtEl>
                                          <p:spTgt spid="225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22546"/>
                                        </p:tgtEl>
                                        <p:attrNameLst>
                                          <p:attrName>ppt_x</p:attrName>
                                          <p:attrName>ppt_y</p:attrName>
                                        </p:attrNameLst>
                                      </p:cBhvr>
                                    </p:animMotion>
                                    <p:animEffect transition="in" filter="fade">
                                      <p:cBhvr>
                                        <p:cTn id="17" dur="2000"/>
                                        <p:tgtEl>
                                          <p:spTgt spid="22546"/>
                                        </p:tgtEl>
                                      </p:cBhvr>
                                    </p:animEffect>
                                  </p:childTnLst>
                                </p:cTn>
                              </p:par>
                            </p:childTnLst>
                          </p:cTn>
                        </p:par>
                        <p:par>
                          <p:cTn id="18" fill="hold">
                            <p:stCondLst>
                              <p:cond delay="7100"/>
                            </p:stCondLst>
                            <p:childTnLst>
                              <p:par>
                                <p:cTn id="19" presetID="52" presetClass="entr" presetSubtype="0" fill="hold" grpId="0" nodeType="afterEffect">
                                  <p:stCondLst>
                                    <p:cond delay="0"/>
                                  </p:stCondLst>
                                  <p:childTnLst>
                                    <p:set>
                                      <p:cBhvr>
                                        <p:cTn id="20" dur="1" fill="hold">
                                          <p:stCondLst>
                                            <p:cond delay="0"/>
                                          </p:stCondLst>
                                        </p:cTn>
                                        <p:tgtEl>
                                          <p:spTgt spid="22547"/>
                                        </p:tgtEl>
                                        <p:attrNameLst>
                                          <p:attrName>style.visibility</p:attrName>
                                        </p:attrNameLst>
                                      </p:cBhvr>
                                      <p:to>
                                        <p:strVal val="visible"/>
                                      </p:to>
                                    </p:set>
                                    <p:animScale>
                                      <p:cBhvr>
                                        <p:cTn id="21" dur="1000" decel="50000" fill="hold">
                                          <p:stCondLst>
                                            <p:cond delay="0"/>
                                          </p:stCondLst>
                                        </p:cTn>
                                        <p:tgtEl>
                                          <p:spTgt spid="2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2547"/>
                                        </p:tgtEl>
                                        <p:attrNameLst>
                                          <p:attrName>ppt_x</p:attrName>
                                          <p:attrName>ppt_y</p:attrName>
                                        </p:attrNameLst>
                                      </p:cBhvr>
                                    </p:animMotion>
                                    <p:animEffect transition="in" filter="fade">
                                      <p:cBhvr>
                                        <p:cTn id="23" dur="1000"/>
                                        <p:tgtEl>
                                          <p:spTgt spid="22547"/>
                                        </p:tgtEl>
                                      </p:cBhvr>
                                    </p:animEffect>
                                  </p:childTnLst>
                                </p:cTn>
                              </p:par>
                            </p:childTnLst>
                          </p:cTn>
                        </p:par>
                        <p:par>
                          <p:cTn id="24" fill="hold">
                            <p:stCondLst>
                              <p:cond delay="8100"/>
                            </p:stCondLst>
                            <p:childTnLst>
                              <p:par>
                                <p:cTn id="25" presetID="52" presetClass="entr" presetSubtype="0" fill="hold" grpId="0" nodeType="afterEffect">
                                  <p:stCondLst>
                                    <p:cond delay="0"/>
                                  </p:stCondLst>
                                  <p:childTnLst>
                                    <p:set>
                                      <p:cBhvr>
                                        <p:cTn id="26" dur="1" fill="hold">
                                          <p:stCondLst>
                                            <p:cond delay="0"/>
                                          </p:stCondLst>
                                        </p:cTn>
                                        <p:tgtEl>
                                          <p:spTgt spid="22535"/>
                                        </p:tgtEl>
                                        <p:attrNameLst>
                                          <p:attrName>style.visibility</p:attrName>
                                        </p:attrNameLst>
                                      </p:cBhvr>
                                      <p:to>
                                        <p:strVal val="visible"/>
                                      </p:to>
                                    </p:set>
                                    <p:animScale>
                                      <p:cBhvr>
                                        <p:cTn id="2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5"/>
                                        </p:tgtEl>
                                        <p:attrNameLst>
                                          <p:attrName>ppt_x</p:attrName>
                                          <p:attrName>ppt_y</p:attrName>
                                        </p:attrNameLst>
                                      </p:cBhvr>
                                    </p:animMotion>
                                    <p:animEffect transition="in" filter="fade">
                                      <p:cBhvr>
                                        <p:cTn id="29" dur="1000"/>
                                        <p:tgtEl>
                                          <p:spTgt spid="22535"/>
                                        </p:tgtEl>
                                      </p:cBhvr>
                                    </p:animEffect>
                                  </p:childTnLst>
                                </p:cTn>
                              </p:par>
                            </p:childTnLst>
                          </p:cTn>
                        </p:par>
                        <p:par>
                          <p:cTn id="30" fill="hold">
                            <p:stCondLst>
                              <p:cond delay="9100"/>
                            </p:stCondLst>
                            <p:childTnLst>
                              <p:par>
                                <p:cTn id="31" presetID="52" presetClass="entr" presetSubtype="0" fill="hold" grpId="0" nodeType="afterEffect">
                                  <p:stCondLst>
                                    <p:cond delay="0"/>
                                  </p:stCondLst>
                                  <p:childTnLst>
                                    <p:set>
                                      <p:cBhvr>
                                        <p:cTn id="32" dur="1" fill="hold">
                                          <p:stCondLst>
                                            <p:cond delay="0"/>
                                          </p:stCondLst>
                                        </p:cTn>
                                        <p:tgtEl>
                                          <p:spTgt spid="22538"/>
                                        </p:tgtEl>
                                        <p:attrNameLst>
                                          <p:attrName>style.visibility</p:attrName>
                                        </p:attrNameLst>
                                      </p:cBhvr>
                                      <p:to>
                                        <p:strVal val="visible"/>
                                      </p:to>
                                    </p:set>
                                    <p:animScale>
                                      <p:cBhvr>
                                        <p:cTn id="33"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2538"/>
                                        </p:tgtEl>
                                        <p:attrNameLst>
                                          <p:attrName>ppt_x</p:attrName>
                                          <p:attrName>ppt_y</p:attrName>
                                        </p:attrNameLst>
                                      </p:cBhvr>
                                    </p:animMotion>
                                    <p:animEffect transition="in" filter="fade">
                                      <p:cBhvr>
                                        <p:cTn id="35" dur="1000"/>
                                        <p:tgtEl>
                                          <p:spTgt spid="22538"/>
                                        </p:tgtEl>
                                      </p:cBhvr>
                                    </p:animEffect>
                                  </p:childTnLst>
                                </p:cTn>
                              </p:par>
                            </p:childTnLst>
                          </p:cTn>
                        </p:par>
                        <p:par>
                          <p:cTn id="36" fill="hold">
                            <p:stCondLst>
                              <p:cond delay="10100"/>
                            </p:stCondLst>
                            <p:childTnLst>
                              <p:par>
                                <p:cTn id="37" presetID="52" presetClass="entr" presetSubtype="0" fill="hold" grpId="0" nodeType="afterEffect">
                                  <p:stCondLst>
                                    <p:cond delay="0"/>
                                  </p:stCondLst>
                                  <p:childTnLst>
                                    <p:set>
                                      <p:cBhvr>
                                        <p:cTn id="38" dur="1" fill="hold">
                                          <p:stCondLst>
                                            <p:cond delay="0"/>
                                          </p:stCondLst>
                                        </p:cTn>
                                        <p:tgtEl>
                                          <p:spTgt spid="22536"/>
                                        </p:tgtEl>
                                        <p:attrNameLst>
                                          <p:attrName>style.visibility</p:attrName>
                                        </p:attrNameLst>
                                      </p:cBhvr>
                                      <p:to>
                                        <p:strVal val="visible"/>
                                      </p:to>
                                    </p:set>
                                    <p:animScale>
                                      <p:cBhvr>
                                        <p:cTn id="39"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2536"/>
                                        </p:tgtEl>
                                        <p:attrNameLst>
                                          <p:attrName>ppt_x</p:attrName>
                                          <p:attrName>ppt_y</p:attrName>
                                        </p:attrNameLst>
                                      </p:cBhvr>
                                    </p:animMotion>
                                    <p:animEffect transition="in" filter="fade">
                                      <p:cBhvr>
                                        <p:cTn id="41" dur="1000"/>
                                        <p:tgtEl>
                                          <p:spTgt spid="22536"/>
                                        </p:tgtEl>
                                      </p:cBhvr>
                                    </p:animEffect>
                                  </p:childTnLst>
                                </p:cTn>
                              </p:par>
                            </p:childTnLst>
                          </p:cTn>
                        </p:par>
                        <p:par>
                          <p:cTn id="42" fill="hold">
                            <p:stCondLst>
                              <p:cond delay="11100"/>
                            </p:stCondLst>
                            <p:childTnLst>
                              <p:par>
                                <p:cTn id="43" presetID="52" presetClass="entr" presetSubtype="0" fill="hold" grpId="0" nodeType="afterEffect">
                                  <p:stCondLst>
                                    <p:cond delay="0"/>
                                  </p:stCondLst>
                                  <p:childTnLst>
                                    <p:set>
                                      <p:cBhvr>
                                        <p:cTn id="44" dur="1" fill="hold">
                                          <p:stCondLst>
                                            <p:cond delay="0"/>
                                          </p:stCondLst>
                                        </p:cTn>
                                        <p:tgtEl>
                                          <p:spTgt spid="22539"/>
                                        </p:tgtEl>
                                        <p:attrNameLst>
                                          <p:attrName>style.visibility</p:attrName>
                                        </p:attrNameLst>
                                      </p:cBhvr>
                                      <p:to>
                                        <p:strVal val="visible"/>
                                      </p:to>
                                    </p:set>
                                    <p:animScale>
                                      <p:cBhvr>
                                        <p:cTn id="45" dur="1000" decel="50000" fill="hold">
                                          <p:stCondLst>
                                            <p:cond delay="0"/>
                                          </p:stCondLst>
                                        </p:cTn>
                                        <p:tgtEl>
                                          <p:spTgt spid="225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2539"/>
                                        </p:tgtEl>
                                        <p:attrNameLst>
                                          <p:attrName>ppt_x</p:attrName>
                                          <p:attrName>ppt_y</p:attrName>
                                        </p:attrNameLst>
                                      </p:cBhvr>
                                    </p:animMotion>
                                    <p:animEffect transition="in" filter="fade">
                                      <p:cBhvr>
                                        <p:cTn id="47" dur="1000"/>
                                        <p:tgtEl>
                                          <p:spTgt spid="22539"/>
                                        </p:tgtEl>
                                      </p:cBhvr>
                                    </p:animEffect>
                                  </p:childTnLst>
                                </p:cTn>
                              </p:par>
                            </p:childTnLst>
                          </p:cTn>
                        </p:par>
                        <p:par>
                          <p:cTn id="48" fill="hold">
                            <p:stCondLst>
                              <p:cond delay="12100"/>
                            </p:stCondLst>
                            <p:childTnLst>
                              <p:par>
                                <p:cTn id="49" presetID="52" presetClass="entr" presetSubtype="0" fill="hold" grpId="0" nodeType="afterEffect">
                                  <p:stCondLst>
                                    <p:cond delay="0"/>
                                  </p:stCondLst>
                                  <p:childTnLst>
                                    <p:set>
                                      <p:cBhvr>
                                        <p:cTn id="50" dur="1" fill="hold">
                                          <p:stCondLst>
                                            <p:cond delay="0"/>
                                          </p:stCondLst>
                                        </p:cTn>
                                        <p:tgtEl>
                                          <p:spTgt spid="22532"/>
                                        </p:tgtEl>
                                        <p:attrNameLst>
                                          <p:attrName>style.visibility</p:attrName>
                                        </p:attrNameLst>
                                      </p:cBhvr>
                                      <p:to>
                                        <p:strVal val="visible"/>
                                      </p:to>
                                    </p:set>
                                    <p:animScale>
                                      <p:cBhvr>
                                        <p:cTn id="51" dur="1000" decel="50000" fill="hold">
                                          <p:stCondLst>
                                            <p:cond delay="0"/>
                                          </p:stCondLst>
                                        </p:cTn>
                                        <p:tgtEl>
                                          <p:spTgt spid="225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2532"/>
                                        </p:tgtEl>
                                        <p:attrNameLst>
                                          <p:attrName>ppt_x</p:attrName>
                                          <p:attrName>ppt_y</p:attrName>
                                        </p:attrNameLst>
                                      </p:cBhvr>
                                    </p:animMotion>
                                    <p:animEffect transition="in" filter="fade">
                                      <p:cBhvr>
                                        <p:cTn id="53" dur="1000"/>
                                        <p:tgtEl>
                                          <p:spTgt spid="22532"/>
                                        </p:tgtEl>
                                      </p:cBhvr>
                                    </p:animEffect>
                                  </p:childTnLst>
                                </p:cTn>
                              </p:par>
                            </p:childTnLst>
                          </p:cTn>
                        </p:par>
                        <p:par>
                          <p:cTn id="54" fill="hold">
                            <p:stCondLst>
                              <p:cond delay="13100"/>
                            </p:stCondLst>
                            <p:childTnLst>
                              <p:par>
                                <p:cTn id="55" presetID="52" presetClass="entr" presetSubtype="0" fill="hold" grpId="0" nodeType="afterEffect">
                                  <p:stCondLst>
                                    <p:cond delay="0"/>
                                  </p:stCondLst>
                                  <p:childTnLst>
                                    <p:set>
                                      <p:cBhvr>
                                        <p:cTn id="56" dur="1" fill="hold">
                                          <p:stCondLst>
                                            <p:cond delay="0"/>
                                          </p:stCondLst>
                                        </p:cTn>
                                        <p:tgtEl>
                                          <p:spTgt spid="22541"/>
                                        </p:tgtEl>
                                        <p:attrNameLst>
                                          <p:attrName>style.visibility</p:attrName>
                                        </p:attrNameLst>
                                      </p:cBhvr>
                                      <p:to>
                                        <p:strVal val="visible"/>
                                      </p:to>
                                    </p:set>
                                    <p:animScale>
                                      <p:cBhvr>
                                        <p:cTn id="57" dur="1000" decel="50000" fill="hold">
                                          <p:stCondLst>
                                            <p:cond delay="0"/>
                                          </p:stCondLst>
                                        </p:cTn>
                                        <p:tgtEl>
                                          <p:spTgt spid="225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2541"/>
                                        </p:tgtEl>
                                        <p:attrNameLst>
                                          <p:attrName>ppt_x</p:attrName>
                                          <p:attrName>ppt_y</p:attrName>
                                        </p:attrNameLst>
                                      </p:cBhvr>
                                    </p:animMotion>
                                    <p:animEffect transition="in" filter="fade">
                                      <p:cBhvr>
                                        <p:cTn id="59" dur="1000"/>
                                        <p:tgtEl>
                                          <p:spTgt spid="22541"/>
                                        </p:tgtEl>
                                      </p:cBhvr>
                                    </p:animEffect>
                                  </p:childTnLst>
                                </p:cTn>
                              </p:par>
                            </p:childTnLst>
                          </p:cTn>
                        </p:par>
                        <p:par>
                          <p:cTn id="60" fill="hold">
                            <p:stCondLst>
                              <p:cond delay="14100"/>
                            </p:stCondLst>
                            <p:childTnLst>
                              <p:par>
                                <p:cTn id="61" presetID="52" presetClass="entr" presetSubtype="0" fill="hold" grpId="0" nodeType="afterEffect">
                                  <p:stCondLst>
                                    <p:cond delay="0"/>
                                  </p:stCondLst>
                                  <p:childTnLst>
                                    <p:set>
                                      <p:cBhvr>
                                        <p:cTn id="62" dur="1" fill="hold">
                                          <p:stCondLst>
                                            <p:cond delay="0"/>
                                          </p:stCondLst>
                                        </p:cTn>
                                        <p:tgtEl>
                                          <p:spTgt spid="22534"/>
                                        </p:tgtEl>
                                        <p:attrNameLst>
                                          <p:attrName>style.visibility</p:attrName>
                                        </p:attrNameLst>
                                      </p:cBhvr>
                                      <p:to>
                                        <p:strVal val="visible"/>
                                      </p:to>
                                    </p:set>
                                    <p:animScale>
                                      <p:cBhvr>
                                        <p:cTn id="63"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2534"/>
                                        </p:tgtEl>
                                        <p:attrNameLst>
                                          <p:attrName>ppt_x</p:attrName>
                                          <p:attrName>ppt_y</p:attrName>
                                        </p:attrNameLst>
                                      </p:cBhvr>
                                    </p:animMotion>
                                    <p:animEffect transition="in" filter="fade">
                                      <p:cBhvr>
                                        <p:cTn id="65" dur="1000"/>
                                        <p:tgtEl>
                                          <p:spTgt spid="22534"/>
                                        </p:tgtEl>
                                      </p:cBhvr>
                                    </p:animEffect>
                                  </p:childTnLst>
                                </p:cTn>
                              </p:par>
                            </p:childTnLst>
                          </p:cTn>
                        </p:par>
                        <p:par>
                          <p:cTn id="66" fill="hold">
                            <p:stCondLst>
                              <p:cond delay="15100"/>
                            </p:stCondLst>
                            <p:childTnLst>
                              <p:par>
                                <p:cTn id="67" presetID="52" presetClass="entr" presetSubtype="0" fill="hold" grpId="0" nodeType="afterEffect">
                                  <p:stCondLst>
                                    <p:cond delay="0"/>
                                  </p:stCondLst>
                                  <p:childTnLst>
                                    <p:set>
                                      <p:cBhvr>
                                        <p:cTn id="68" dur="1" fill="hold">
                                          <p:stCondLst>
                                            <p:cond delay="0"/>
                                          </p:stCondLst>
                                        </p:cTn>
                                        <p:tgtEl>
                                          <p:spTgt spid="22537"/>
                                        </p:tgtEl>
                                        <p:attrNameLst>
                                          <p:attrName>style.visibility</p:attrName>
                                        </p:attrNameLst>
                                      </p:cBhvr>
                                      <p:to>
                                        <p:strVal val="visible"/>
                                      </p:to>
                                    </p:set>
                                    <p:animScale>
                                      <p:cBhvr>
                                        <p:cTn id="69"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2537"/>
                                        </p:tgtEl>
                                        <p:attrNameLst>
                                          <p:attrName>ppt_x</p:attrName>
                                          <p:attrName>ppt_y</p:attrName>
                                        </p:attrNameLst>
                                      </p:cBhvr>
                                    </p:animMotion>
                                    <p:animEffect transition="in" filter="fade">
                                      <p:cBhvr>
                                        <p:cTn id="71" dur="1000"/>
                                        <p:tgtEl>
                                          <p:spTgt spid="22537"/>
                                        </p:tgtEl>
                                      </p:cBhvr>
                                    </p:animEffect>
                                  </p:childTnLst>
                                </p:cTn>
                              </p:par>
                            </p:childTnLst>
                          </p:cTn>
                        </p:par>
                        <p:par>
                          <p:cTn id="72" fill="hold">
                            <p:stCondLst>
                              <p:cond delay="16100"/>
                            </p:stCondLst>
                            <p:childTnLst>
                              <p:par>
                                <p:cTn id="73" presetID="52" presetClass="entr" presetSubtype="0" fill="hold" nodeType="afterEffect">
                                  <p:stCondLst>
                                    <p:cond delay="0"/>
                                  </p:stCondLst>
                                  <p:childTnLst>
                                    <p:set>
                                      <p:cBhvr>
                                        <p:cTn id="74" dur="1" fill="hold">
                                          <p:stCondLst>
                                            <p:cond delay="0"/>
                                          </p:stCondLst>
                                        </p:cTn>
                                        <p:tgtEl>
                                          <p:spTgt spid="22533">
                                            <p:txEl>
                                              <p:pRg st="0" end="0"/>
                                            </p:txEl>
                                          </p:spTgt>
                                        </p:tgtEl>
                                        <p:attrNameLst>
                                          <p:attrName>style.visibility</p:attrName>
                                        </p:attrNameLst>
                                      </p:cBhvr>
                                      <p:to>
                                        <p:strVal val="visible"/>
                                      </p:to>
                                    </p:set>
                                    <p:animScale>
                                      <p:cBhvr>
                                        <p:cTn id="75" dur="1000" decel="50000" fill="hold">
                                          <p:stCondLst>
                                            <p:cond delay="0"/>
                                          </p:stCondLst>
                                        </p:cTn>
                                        <p:tgtEl>
                                          <p:spTgt spid="2253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2533">
                                            <p:txEl>
                                              <p:pRg st="0" end="0"/>
                                            </p:txEl>
                                          </p:spTgt>
                                        </p:tgtEl>
                                        <p:attrNameLst>
                                          <p:attrName>ppt_x</p:attrName>
                                          <p:attrName>ppt_y</p:attrName>
                                        </p:attrNameLst>
                                      </p:cBhvr>
                                    </p:animMotion>
                                    <p:animEffect transition="in" filter="fade">
                                      <p:cBhvr>
                                        <p:cTn id="77" dur="1000"/>
                                        <p:tgtEl>
                                          <p:spTgt spid="22533">
                                            <p:txEl>
                                              <p:pRg st="0" end="0"/>
                                            </p:txEl>
                                          </p:spTgt>
                                        </p:tgtEl>
                                      </p:cBhvr>
                                    </p:animEffect>
                                  </p:childTnLst>
                                </p:cTn>
                              </p:par>
                            </p:childTnLst>
                          </p:cTn>
                        </p:par>
                        <p:par>
                          <p:cTn id="78" fill="hold">
                            <p:stCondLst>
                              <p:cond delay="17100"/>
                            </p:stCondLst>
                            <p:childTnLst>
                              <p:par>
                                <p:cTn id="79" presetID="52" presetClass="entr" presetSubtype="0" fill="hold" grpId="0" nodeType="afterEffect">
                                  <p:stCondLst>
                                    <p:cond delay="0"/>
                                  </p:stCondLst>
                                  <p:childTnLst>
                                    <p:set>
                                      <p:cBhvr>
                                        <p:cTn id="80" dur="1" fill="hold">
                                          <p:stCondLst>
                                            <p:cond delay="0"/>
                                          </p:stCondLst>
                                        </p:cTn>
                                        <p:tgtEl>
                                          <p:spTgt spid="22540"/>
                                        </p:tgtEl>
                                        <p:attrNameLst>
                                          <p:attrName>style.visibility</p:attrName>
                                        </p:attrNameLst>
                                      </p:cBhvr>
                                      <p:to>
                                        <p:strVal val="visible"/>
                                      </p:to>
                                    </p:set>
                                    <p:animScale>
                                      <p:cBhvr>
                                        <p:cTn id="81" dur="1000" decel="50000" fill="hold">
                                          <p:stCondLst>
                                            <p:cond delay="0"/>
                                          </p:stCondLst>
                                        </p:cTn>
                                        <p:tgtEl>
                                          <p:spTgt spid="225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2540"/>
                                        </p:tgtEl>
                                        <p:attrNameLst>
                                          <p:attrName>ppt_x</p:attrName>
                                          <p:attrName>ppt_y</p:attrName>
                                        </p:attrNameLst>
                                      </p:cBhvr>
                                    </p:animMotion>
                                    <p:animEffect transition="in" filter="fade">
                                      <p:cBhvr>
                                        <p:cTn id="83" dur="1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4" grpId="0"/>
      <p:bldP spid="22536" grpId="0"/>
      <p:bldP spid="22537" grpId="0"/>
      <p:bldP spid="22538" grpId="0"/>
      <p:bldP spid="22539" grpId="0"/>
      <p:bldP spid="22540" grpId="0"/>
      <p:bldP spid="22541" grpId="0"/>
      <p:bldP spid="22546" grpId="0"/>
      <p:bldP spid="22547" grpId="0"/>
      <p:bldP spid="22535" grpId="0"/>
      <p:bldP spid="225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122" name="Picture 2" descr="C:\Users\Marina\Desktop\1375177504_break-dance.jpg"/>
          <p:cNvPicPr>
            <a:picLocks noChangeAspect="1" noChangeArrowheads="1"/>
          </p:cNvPicPr>
          <p:nvPr/>
        </p:nvPicPr>
        <p:blipFill>
          <a:blip r:embed="rId3" cstate="print"/>
          <a:srcRect/>
          <a:stretch>
            <a:fillRect/>
          </a:stretch>
        </p:blipFill>
        <p:spPr bwMode="auto">
          <a:xfrm>
            <a:off x="5105400" y="2895600"/>
            <a:ext cx="3860800" cy="2895600"/>
          </a:xfrm>
          <a:prstGeom prst="rect">
            <a:avLst/>
          </a:prstGeom>
          <a:noFill/>
        </p:spPr>
      </p:pic>
      <p:pic>
        <p:nvPicPr>
          <p:cNvPr id="5124" name="Picture 4" descr="C:\Users\Marina\Desktop\282972.jpg"/>
          <p:cNvPicPr>
            <a:picLocks noChangeAspect="1" noChangeArrowheads="1"/>
          </p:cNvPicPr>
          <p:nvPr/>
        </p:nvPicPr>
        <p:blipFill>
          <a:blip r:embed="rId4" cstate="print"/>
          <a:srcRect/>
          <a:stretch>
            <a:fillRect/>
          </a:stretch>
        </p:blipFill>
        <p:spPr bwMode="auto">
          <a:xfrm>
            <a:off x="0" y="152400"/>
            <a:ext cx="3505200" cy="2140960"/>
          </a:xfrm>
          <a:prstGeom prst="rect">
            <a:avLst/>
          </a:prstGeom>
          <a:noFill/>
        </p:spPr>
      </p:pic>
      <p:pic>
        <p:nvPicPr>
          <p:cNvPr id="5126" name="Picture 6" descr="C:\Users\Marina\Desktop\615176.jpg"/>
          <p:cNvPicPr>
            <a:picLocks noChangeAspect="1" noChangeArrowheads="1"/>
          </p:cNvPicPr>
          <p:nvPr/>
        </p:nvPicPr>
        <p:blipFill>
          <a:blip r:embed="rId5" cstate="print"/>
          <a:srcRect/>
          <a:stretch>
            <a:fillRect/>
          </a:stretch>
        </p:blipFill>
        <p:spPr bwMode="auto">
          <a:xfrm>
            <a:off x="381000" y="3810000"/>
            <a:ext cx="4974981" cy="2771775"/>
          </a:xfrm>
          <a:prstGeom prst="rect">
            <a:avLst/>
          </a:prstGeom>
          <a:noFill/>
        </p:spPr>
      </p:pic>
      <p:pic>
        <p:nvPicPr>
          <p:cNvPr id="5125" name="Picture 5" descr="C:\Users\Marina\Desktop\cont21.jpg"/>
          <p:cNvPicPr>
            <a:picLocks noChangeAspect="1" noChangeArrowheads="1"/>
          </p:cNvPicPr>
          <p:nvPr/>
        </p:nvPicPr>
        <p:blipFill>
          <a:blip r:embed="rId6" cstate="print"/>
          <a:srcRect/>
          <a:stretch>
            <a:fillRect/>
          </a:stretch>
        </p:blipFill>
        <p:spPr bwMode="auto">
          <a:xfrm>
            <a:off x="1219200" y="1890944"/>
            <a:ext cx="3170238" cy="2376256"/>
          </a:xfrm>
          <a:prstGeom prst="rect">
            <a:avLst/>
          </a:prstGeom>
          <a:noFill/>
        </p:spPr>
      </p:pic>
      <p:sp>
        <p:nvSpPr>
          <p:cNvPr id="23555" name="Text Box 3"/>
          <p:cNvSpPr txBox="1">
            <a:spLocks noChangeArrowheads="1"/>
          </p:cNvSpPr>
          <p:nvPr/>
        </p:nvSpPr>
        <p:spPr bwMode="auto">
          <a:xfrm>
            <a:off x="3352800" y="152400"/>
            <a:ext cx="5502275" cy="2677656"/>
          </a:xfrm>
          <a:prstGeom prst="rect">
            <a:avLst/>
          </a:prstGeom>
          <a:noFill/>
          <a:ln w="9525">
            <a:noFill/>
            <a:miter lim="800000"/>
            <a:headEnd/>
            <a:tailEnd/>
          </a:ln>
          <a:effectLst/>
        </p:spPr>
        <p:txBody>
          <a:bodyPr wrap="square">
            <a:spAutoFit/>
          </a:bodyPr>
          <a:lstStyle/>
          <a:p>
            <a:pPr algn="r">
              <a:defRPr/>
            </a:pPr>
            <a:r>
              <a:rPr lang="ru-RU" sz="2400" b="1" i="1" dirty="0">
                <a:effectLst>
                  <a:outerShdw blurRad="38100" dist="38100" dir="2700000" algn="tl">
                    <a:srgbClr val="C0C0C0"/>
                  </a:outerShdw>
                </a:effectLst>
                <a:latin typeface="Book Antiqua" pitchFamily="18" charset="0"/>
              </a:rPr>
              <a:t>Сегодня мы танцуем самые разнообразные танцы, медленные и быстрые, плавные, лиричные и энергичные, те, которые люди танцуют с давних пор и те, </a:t>
            </a:r>
            <a:endParaRPr lang="ru-RU" sz="2400" b="1" i="1" dirty="0" smtClean="0">
              <a:effectLst>
                <a:outerShdw blurRad="38100" dist="38100" dir="2700000" algn="tl">
                  <a:srgbClr val="C0C0C0"/>
                </a:outerShdw>
              </a:effectLst>
              <a:latin typeface="Book Antiqua" pitchFamily="18" charset="0"/>
            </a:endParaRPr>
          </a:p>
          <a:p>
            <a:pPr algn="r">
              <a:defRPr/>
            </a:pPr>
            <a:r>
              <a:rPr lang="ru-RU" sz="2400" b="1" i="1" dirty="0" smtClean="0">
                <a:effectLst>
                  <a:outerShdw blurRad="38100" dist="38100" dir="2700000" algn="tl">
                    <a:srgbClr val="C0C0C0"/>
                  </a:outerShdw>
                </a:effectLst>
                <a:latin typeface="Book Antiqua" pitchFamily="18" charset="0"/>
              </a:rPr>
              <a:t>       которые </a:t>
            </a:r>
            <a:r>
              <a:rPr lang="ru-RU" sz="2400" b="1" i="1" dirty="0">
                <a:effectLst>
                  <a:outerShdw blurRad="38100" dist="38100" dir="2700000" algn="tl">
                    <a:srgbClr val="C0C0C0"/>
                  </a:outerShdw>
                </a:effectLst>
                <a:latin typeface="Book Antiqua" pitchFamily="18" charset="0"/>
              </a:rPr>
              <a:t>вошли в наш репертуар </a:t>
            </a:r>
            <a:r>
              <a:rPr lang="ru-RU" sz="2400" b="1" i="1" dirty="0" smtClean="0">
                <a:effectLst>
                  <a:outerShdw blurRad="38100" dist="38100" dir="2700000" algn="tl">
                    <a:srgbClr val="C0C0C0"/>
                  </a:outerShdw>
                </a:effectLst>
                <a:latin typeface="Book Antiqua" pitchFamily="18" charset="0"/>
              </a:rPr>
              <a:t>недавно</a:t>
            </a:r>
            <a:r>
              <a:rPr lang="ru-RU" sz="2400" dirty="0" smtClean="0"/>
              <a:t>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strVal val="#ppt_w+.3"/>
                                          </p:val>
                                        </p:tav>
                                        <p:tav tm="100000">
                                          <p:val>
                                            <p:strVal val="#ppt_w"/>
                                          </p:val>
                                        </p:tav>
                                      </p:tavLst>
                                    </p:anim>
                                    <p:anim calcmode="lin" valueType="num">
                                      <p:cBhvr>
                                        <p:cTn id="8" dur="1000" fill="hold"/>
                                        <p:tgtEl>
                                          <p:spTgt spid="23555"/>
                                        </p:tgtEl>
                                        <p:attrNameLst>
                                          <p:attrName>ppt_h</p:attrName>
                                        </p:attrNameLst>
                                      </p:cBhvr>
                                      <p:tavLst>
                                        <p:tav tm="0">
                                          <p:val>
                                            <p:strVal val="#ppt_h"/>
                                          </p:val>
                                        </p:tav>
                                        <p:tav tm="100000">
                                          <p:val>
                                            <p:strVal val="#ppt_h"/>
                                          </p:val>
                                        </p:tav>
                                      </p:tavLst>
                                    </p:anim>
                                    <p:animEffect transition="in" filter="fade">
                                      <p:cBhvr>
                                        <p:cTn id="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228600" y="304800"/>
            <a:ext cx="8915400" cy="1713354"/>
          </a:xfrm>
          <a:prstGeom prst="rect">
            <a:avLst/>
          </a:prstGeom>
          <a:noFill/>
          <a:ln w="9525">
            <a:noFill/>
            <a:miter lim="800000"/>
            <a:headEnd/>
            <a:tailEnd/>
          </a:ln>
          <a:effectLst/>
        </p:spPr>
        <p:txBody>
          <a:bodyPr>
            <a:spAutoFit/>
          </a:bodyPr>
          <a:lstStyle/>
          <a:p>
            <a:pPr>
              <a:lnSpc>
                <a:spcPct val="150000"/>
              </a:lnSpc>
              <a:defRPr/>
            </a:pPr>
            <a:r>
              <a:rPr lang="ru-RU" dirty="0" smtClean="0">
                <a:latin typeface="Book Antiqua" pitchFamily="18" charset="0"/>
              </a:rPr>
              <a:t>По решению ЮНЕСКО 29 апреля в день рождения французского балетмейстера Жана Жоржа </a:t>
            </a:r>
            <a:r>
              <a:rPr lang="ru-RU" dirty="0" err="1" smtClean="0">
                <a:latin typeface="Book Antiqua" pitchFamily="18" charset="0"/>
              </a:rPr>
              <a:t>Новерра</a:t>
            </a:r>
            <a:r>
              <a:rPr lang="ru-RU" dirty="0" smtClean="0">
                <a:latin typeface="Book Antiqua" pitchFamily="18" charset="0"/>
              </a:rPr>
              <a:t> мир отмечает Международный день танца. Это праздник настоящего творчества и жизни. Он призван объединить не только все направления танца, но и все народы мира, т.к. именно танец способен </a:t>
            </a:r>
          </a:p>
        </p:txBody>
      </p:sp>
      <p:pic>
        <p:nvPicPr>
          <p:cNvPr id="6" name="Рисунок 5" descr="e1e35.jpg"/>
          <p:cNvPicPr>
            <a:picLocks noChangeAspect="1"/>
          </p:cNvPicPr>
          <p:nvPr/>
        </p:nvPicPr>
        <p:blipFill>
          <a:blip r:embed="rId3" cstate="print"/>
          <a:stretch>
            <a:fillRect/>
          </a:stretch>
        </p:blipFill>
        <p:spPr>
          <a:xfrm>
            <a:off x="3200400" y="2286000"/>
            <a:ext cx="5715000" cy="4286250"/>
          </a:xfrm>
          <a:prstGeom prst="rect">
            <a:avLst/>
          </a:prstGeom>
        </p:spPr>
      </p:pic>
      <p:sp>
        <p:nvSpPr>
          <p:cNvPr id="7" name="TextBox 6"/>
          <p:cNvSpPr txBox="1"/>
          <p:nvPr/>
        </p:nvSpPr>
        <p:spPr>
          <a:xfrm>
            <a:off x="228600" y="1981200"/>
            <a:ext cx="2819400" cy="4611519"/>
          </a:xfrm>
          <a:prstGeom prst="rect">
            <a:avLst/>
          </a:prstGeom>
          <a:noFill/>
        </p:spPr>
        <p:txBody>
          <a:bodyPr wrap="square" rtlCol="0">
            <a:spAutoFit/>
          </a:bodyPr>
          <a:lstStyle/>
          <a:p>
            <a:pPr>
              <a:lnSpc>
                <a:spcPct val="150000"/>
              </a:lnSpc>
            </a:pPr>
            <a:r>
              <a:rPr lang="ru-RU" dirty="0" smtClean="0">
                <a:latin typeface="Book Antiqua" pitchFamily="18" charset="0"/>
              </a:rPr>
              <a:t>преодолеть все политические, культурные и этнические границы, духовно объединяя людей во имя дружбы и мира, позволяя им говорить на одном языке прекрасного – языке Души.</a:t>
            </a:r>
            <a:endParaRPr lang="ru-RU" b="1" i="1" dirty="0" smtClean="0">
              <a:latin typeface="Book Antiqua" pitchFamily="18" charset="0"/>
            </a:endParaRPr>
          </a:p>
          <a:p>
            <a:pPr>
              <a:lnSpc>
                <a:spcPct val="150000"/>
              </a:lnSpc>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s(downLeft)">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228600" y="304800"/>
            <a:ext cx="8915400" cy="1754326"/>
          </a:xfrm>
          <a:prstGeom prst="rect">
            <a:avLst/>
          </a:prstGeom>
          <a:noFill/>
          <a:ln w="9525">
            <a:noFill/>
            <a:miter lim="800000"/>
            <a:headEnd/>
            <a:tailEnd/>
          </a:ln>
          <a:effectLst/>
        </p:spPr>
        <p:txBody>
          <a:bodyPr>
            <a:spAutoFit/>
          </a:bodyPr>
          <a:lstStyle/>
          <a:p>
            <a:pPr>
              <a:lnSpc>
                <a:spcPct val="150000"/>
              </a:lnSpc>
              <a:defRPr/>
            </a:pPr>
            <a:r>
              <a:rPr lang="ru-RU" dirty="0" smtClean="0">
                <a:latin typeface="Book Antiqua" pitchFamily="18" charset="0"/>
              </a:rPr>
              <a:t>Вы когда-нибудь видели, как люди с ограниченными возможностями парят в танце, кружатся в венском вальсе или отплясывают </a:t>
            </a:r>
            <a:r>
              <a:rPr lang="ru-RU" dirty="0" err="1" smtClean="0">
                <a:latin typeface="Book Antiqua" pitchFamily="18" charset="0"/>
              </a:rPr>
              <a:t>джайв</a:t>
            </a:r>
            <a:r>
              <a:rPr lang="ru-RU" dirty="0" smtClean="0">
                <a:latin typeface="Book Antiqua" pitchFamily="18" charset="0"/>
              </a:rPr>
              <a:t> и ча-ча-ча? Люди, которые занимаются танцами на колясках, точно знают, что пределов человеческим возможностям нет.</a:t>
            </a:r>
            <a:endParaRPr lang="ru-RU" b="1" i="1" dirty="0">
              <a:latin typeface="Book Antiqua" pitchFamily="18" charset="0"/>
            </a:endParaRPr>
          </a:p>
        </p:txBody>
      </p:sp>
      <p:pic>
        <p:nvPicPr>
          <p:cNvPr id="5" name="Рисунок 4" descr="0_14da73_13d97265_orig.jpg"/>
          <p:cNvPicPr>
            <a:picLocks noChangeAspect="1"/>
          </p:cNvPicPr>
          <p:nvPr/>
        </p:nvPicPr>
        <p:blipFill>
          <a:blip r:embed="rId3" cstate="print"/>
          <a:stretch>
            <a:fillRect/>
          </a:stretch>
        </p:blipFill>
        <p:spPr>
          <a:xfrm>
            <a:off x="1524000" y="2286000"/>
            <a:ext cx="6367462" cy="4215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trips(downLeft)">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Marina\Desktop\DSC_1239.JPG"/>
          <p:cNvPicPr>
            <a:picLocks noChangeAspect="1" noChangeArrowheads="1"/>
          </p:cNvPicPr>
          <p:nvPr/>
        </p:nvPicPr>
        <p:blipFill>
          <a:blip r:embed="rId2" cstate="print"/>
          <a:srcRect/>
          <a:stretch>
            <a:fillRect/>
          </a:stretch>
        </p:blipFill>
        <p:spPr bwMode="auto">
          <a:xfrm>
            <a:off x="381000" y="914400"/>
            <a:ext cx="4114800" cy="2725370"/>
          </a:xfrm>
          <a:prstGeom prst="rect">
            <a:avLst/>
          </a:prstGeom>
          <a:noFill/>
        </p:spPr>
      </p:pic>
      <p:pic>
        <p:nvPicPr>
          <p:cNvPr id="7173" name="Picture 5" descr="C:\Users\Marina\Desktop\chworld2009-3.jpg"/>
          <p:cNvPicPr>
            <a:picLocks noChangeAspect="1" noChangeArrowheads="1"/>
          </p:cNvPicPr>
          <p:nvPr/>
        </p:nvPicPr>
        <p:blipFill>
          <a:blip r:embed="rId3" cstate="print"/>
          <a:srcRect/>
          <a:stretch>
            <a:fillRect/>
          </a:stretch>
        </p:blipFill>
        <p:spPr bwMode="auto">
          <a:xfrm>
            <a:off x="5257800" y="1066800"/>
            <a:ext cx="3276600" cy="4934559"/>
          </a:xfrm>
          <a:prstGeom prst="rect">
            <a:avLst/>
          </a:prstGeom>
          <a:noFill/>
        </p:spPr>
      </p:pic>
      <p:sp>
        <p:nvSpPr>
          <p:cNvPr id="6" name="Прямоугольник 5"/>
          <p:cNvSpPr/>
          <p:nvPr/>
        </p:nvSpPr>
        <p:spPr>
          <a:xfrm>
            <a:off x="304800" y="3836075"/>
            <a:ext cx="4572000" cy="255454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r>
              <a:rPr lang="ru-RU" sz="2000" b="1" i="1" dirty="0" smtClean="0">
                <a:solidFill>
                  <a:schemeClr val="tx1"/>
                </a:solidFill>
                <a:latin typeface="Book Antiqua" pitchFamily="18" charset="0"/>
              </a:rPr>
              <a:t>Когда не сможешь ни сказать,</a:t>
            </a:r>
            <a:r>
              <a:rPr lang="en-US" sz="2000" b="1" i="1" dirty="0" smtClean="0">
                <a:solidFill>
                  <a:schemeClr val="tx1"/>
                </a:solidFill>
                <a:latin typeface="Book Antiqua" pitchFamily="18" charset="0"/>
              </a:rPr>
              <a:t> </a:t>
            </a:r>
          </a:p>
          <a:p>
            <a:r>
              <a:rPr lang="ru-RU" sz="2000" b="1" i="1" dirty="0" smtClean="0">
                <a:solidFill>
                  <a:schemeClr val="tx1"/>
                </a:solidFill>
                <a:latin typeface="Book Antiqua" pitchFamily="18" charset="0"/>
              </a:rPr>
              <a:t>ни спеть,</a:t>
            </a:r>
            <a:r>
              <a:rPr lang="en-US" sz="2000" b="1" i="1" dirty="0" smtClean="0">
                <a:solidFill>
                  <a:schemeClr val="tx1"/>
                </a:solidFill>
                <a:latin typeface="Book Antiqua" pitchFamily="18" charset="0"/>
              </a:rPr>
              <a:t> </a:t>
            </a:r>
            <a:r>
              <a:rPr lang="ru-RU" sz="2000" b="1" i="1" dirty="0" smtClean="0">
                <a:solidFill>
                  <a:schemeClr val="tx1"/>
                </a:solidFill>
                <a:latin typeface="Book Antiqua" pitchFamily="18" charset="0"/>
              </a:rPr>
              <a:t>ни вскрикнуть,</a:t>
            </a:r>
            <a:br>
              <a:rPr lang="ru-RU" sz="2000" b="1" i="1" dirty="0" smtClean="0">
                <a:solidFill>
                  <a:schemeClr val="tx1"/>
                </a:solidFill>
                <a:latin typeface="Book Antiqua" pitchFamily="18" charset="0"/>
              </a:rPr>
            </a:br>
            <a:r>
              <a:rPr lang="ru-RU" sz="2000" b="1" i="1" dirty="0" smtClean="0">
                <a:solidFill>
                  <a:schemeClr val="tx1"/>
                </a:solidFill>
                <a:latin typeface="Book Antiqua" pitchFamily="18" charset="0"/>
              </a:rPr>
              <a:t>Ни выразить в стихах,</a:t>
            </a:r>
            <a:r>
              <a:rPr lang="en-US" sz="2000" b="1" i="1" dirty="0" smtClean="0">
                <a:solidFill>
                  <a:schemeClr val="tx1"/>
                </a:solidFill>
                <a:latin typeface="Book Antiqua" pitchFamily="18" charset="0"/>
              </a:rPr>
              <a:t> </a:t>
            </a:r>
            <a:r>
              <a:rPr lang="ru-RU" sz="2000" b="1" i="1" dirty="0" smtClean="0">
                <a:solidFill>
                  <a:schemeClr val="tx1"/>
                </a:solidFill>
                <a:latin typeface="Book Antiqua" pitchFamily="18" charset="0"/>
              </a:rPr>
              <a:t>как хочется летать,</a:t>
            </a:r>
            <a:br>
              <a:rPr lang="ru-RU" sz="2000" b="1" i="1" dirty="0" smtClean="0">
                <a:solidFill>
                  <a:schemeClr val="tx1"/>
                </a:solidFill>
                <a:latin typeface="Book Antiqua" pitchFamily="18" charset="0"/>
              </a:rPr>
            </a:br>
            <a:r>
              <a:rPr lang="ru-RU" sz="2000" b="1" i="1" dirty="0" smtClean="0">
                <a:solidFill>
                  <a:schemeClr val="tx1"/>
                </a:solidFill>
                <a:latin typeface="Book Antiqua" pitchFamily="18" charset="0"/>
              </a:rPr>
              <a:t>Тогда поверь в себя и в силу своих крыльев!</a:t>
            </a:r>
            <a:br>
              <a:rPr lang="ru-RU" sz="2000" b="1" i="1" dirty="0" smtClean="0">
                <a:solidFill>
                  <a:schemeClr val="tx1"/>
                </a:solidFill>
                <a:latin typeface="Book Antiqua" pitchFamily="18" charset="0"/>
              </a:rPr>
            </a:br>
            <a:r>
              <a:rPr lang="ru-RU" sz="2000" b="1" i="1" dirty="0" smtClean="0">
                <a:solidFill>
                  <a:schemeClr val="tx1"/>
                </a:solidFill>
                <a:latin typeface="Book Antiqua" pitchFamily="18" charset="0"/>
              </a:rPr>
              <a:t>Взлетай! И пробуй, пробуй ТАНЦЕВАТЬ!</a:t>
            </a:r>
            <a:endParaRPr lang="ru-RU" sz="2000" b="1" i="1" dirty="0">
              <a:solidFill>
                <a:schemeClr val="tx1"/>
              </a:solidFill>
              <a:latin typeface="Book Antiqua" pitchFamily="18" charset="0"/>
            </a:endParaRPr>
          </a:p>
        </p:txBody>
      </p:sp>
      <p:sp>
        <p:nvSpPr>
          <p:cNvPr id="7174" name="Rectangle 6"/>
          <p:cNvSpPr>
            <a:spLocks noChangeArrowheads="1"/>
          </p:cNvSpPr>
          <p:nvPr/>
        </p:nvSpPr>
        <p:spPr bwMode="auto">
          <a:xfrm>
            <a:off x="457200" y="257144"/>
            <a:ext cx="8153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Book Antiqua" pitchFamily="18" charset="0"/>
                <a:ea typeface="Calibri" pitchFamily="34" charset="0"/>
                <a:cs typeface="Times New Roman" pitchFamily="18" charset="0"/>
              </a:rPr>
              <a:t> </a:t>
            </a:r>
            <a:r>
              <a:rPr kumimoji="0" lang="ru-RU" sz="2000" b="1" i="1" u="none" strike="noStrike" cap="none" normalizeH="0" baseline="0" dirty="0" smtClean="0">
                <a:ln>
                  <a:noFill/>
                </a:ln>
                <a:effectLst/>
                <a:latin typeface="Book Antiqua" pitchFamily="18" charset="0"/>
                <a:ea typeface="Calibri" pitchFamily="34" charset="0"/>
                <a:cs typeface="Arial" pitchFamily="34" charset="0"/>
              </a:rPr>
              <a:t>Тело танцора — это просто светящееся проявление его души…</a:t>
            </a:r>
            <a:endParaRPr kumimoji="0" lang="ru-RU" sz="2000" b="1" i="1" u="none" strike="noStrike" cap="none" normalizeH="0" baseline="0" dirty="0" smtClean="0">
              <a:ln>
                <a:noFill/>
              </a:ln>
              <a:effectLst/>
              <a:latin typeface="Book Antiqua" pitchFamily="18"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81000"/>
            <a:ext cx="4572000" cy="4623638"/>
          </a:xfrm>
          <a:prstGeom prst="rect">
            <a:avLst/>
          </a:prstGeom>
        </p:spPr>
        <p:txBody>
          <a:bodyPr wrap="square">
            <a:spAutoFit/>
          </a:bodyPr>
          <a:lstStyle/>
          <a:p>
            <a:pPr>
              <a:lnSpc>
                <a:spcPct val="150000"/>
              </a:lnSpc>
            </a:pPr>
            <a:r>
              <a:rPr lang="ru-RU" b="1" i="1" dirty="0" smtClean="0">
                <a:latin typeface="Book Antiqua" pitchFamily="18" charset="0"/>
                <a:ea typeface="Batang" pitchFamily="18" charset="-127"/>
              </a:rPr>
              <a:t>Танец - высшая ступень в искусстве. Предыдущие ступени - живопись и музыка. Человек –художник-  видит красоту и изображает ее на полотне. Другой человек – композитор-   видит и слышит красоту и воплощает ее в музыке.  А третий человек видит первое и слышит второе, и изображает синтез - своими движениями показывает изображенную красоту под музыку.</a:t>
            </a:r>
            <a:endParaRPr lang="ru-RU" b="1" i="1" dirty="0">
              <a:latin typeface="Book Antiqua" pitchFamily="18" charset="0"/>
              <a:ea typeface="Batang" pitchFamily="18" charset="-127"/>
            </a:endParaRPr>
          </a:p>
        </p:txBody>
      </p:sp>
      <p:pic>
        <p:nvPicPr>
          <p:cNvPr id="10242" name="Picture 2" descr="C:\Users\Marina\Desktop\38155746NJA.jpg"/>
          <p:cNvPicPr>
            <a:picLocks noChangeAspect="1" noChangeArrowheads="1"/>
          </p:cNvPicPr>
          <p:nvPr/>
        </p:nvPicPr>
        <p:blipFill>
          <a:blip r:embed="rId2" cstate="print"/>
          <a:srcRect/>
          <a:stretch>
            <a:fillRect/>
          </a:stretch>
        </p:blipFill>
        <p:spPr bwMode="auto">
          <a:xfrm>
            <a:off x="4876800" y="304800"/>
            <a:ext cx="4038600" cy="617759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4876800" y="3200400"/>
            <a:ext cx="4038600" cy="3416320"/>
          </a:xfrm>
          <a:prstGeom prst="rect">
            <a:avLst/>
          </a:prstGeom>
          <a:noFill/>
          <a:ln w="9525">
            <a:noFill/>
            <a:miter lim="800000"/>
            <a:headEnd/>
            <a:tailEnd/>
          </a:ln>
          <a:effectLst/>
        </p:spPr>
        <p:txBody>
          <a:bodyPr wrap="square">
            <a:spAutoFit/>
          </a:bodyPr>
          <a:lstStyle/>
          <a:p>
            <a:pPr>
              <a:lnSpc>
                <a:spcPct val="150000"/>
              </a:lnSpc>
              <a:defRPr/>
            </a:pPr>
            <a:r>
              <a:rPr lang="ru-RU" sz="1600" i="1" dirty="0" smtClean="0">
                <a:latin typeface="Book Antiqua" pitchFamily="18" charset="0"/>
              </a:rPr>
              <a:t>Почти все важные события в жизни </a:t>
            </a:r>
          </a:p>
          <a:p>
            <a:pPr>
              <a:lnSpc>
                <a:spcPct val="150000"/>
              </a:lnSpc>
              <a:defRPr/>
            </a:pPr>
            <a:r>
              <a:rPr lang="ru-RU" sz="1600" i="1" dirty="0" smtClean="0">
                <a:latin typeface="Book Antiqua" pitchFamily="18" charset="0"/>
              </a:rPr>
              <a:t>первобытного человека отмечались танцами: рождение, смерть, война, </a:t>
            </a:r>
          </a:p>
          <a:p>
            <a:pPr>
              <a:lnSpc>
                <a:spcPct val="150000"/>
              </a:lnSpc>
              <a:defRPr/>
            </a:pPr>
            <a:r>
              <a:rPr lang="ru-RU" sz="1600" i="1" dirty="0" smtClean="0">
                <a:latin typeface="Book Antiqua" pitchFamily="18" charset="0"/>
              </a:rPr>
              <a:t>избрание нового вождя, исцеление больного. Танцем выражались моления о дожде, </a:t>
            </a:r>
          </a:p>
          <a:p>
            <a:pPr>
              <a:lnSpc>
                <a:spcPct val="150000"/>
              </a:lnSpc>
              <a:defRPr/>
            </a:pPr>
            <a:r>
              <a:rPr lang="ru-RU" sz="1600" i="1" dirty="0" smtClean="0">
                <a:latin typeface="Book Antiqua" pitchFamily="18" charset="0"/>
              </a:rPr>
              <a:t>о солнечном свете, о плодородии, </a:t>
            </a:r>
          </a:p>
          <a:p>
            <a:pPr>
              <a:lnSpc>
                <a:spcPct val="150000"/>
              </a:lnSpc>
              <a:defRPr/>
            </a:pPr>
            <a:r>
              <a:rPr lang="ru-RU" sz="1600" i="1" dirty="0" smtClean="0">
                <a:latin typeface="Book Antiqua" pitchFamily="18" charset="0"/>
              </a:rPr>
              <a:t>о защите и прощении. </a:t>
            </a:r>
            <a:r>
              <a:rPr lang="ru-RU" sz="1600" i="1" dirty="0" smtClean="0">
                <a:effectLst>
                  <a:outerShdw blurRad="38100" dist="38100" dir="2700000" algn="tl">
                    <a:srgbClr val="C0C0C0"/>
                  </a:outerShdw>
                </a:effectLst>
                <a:latin typeface="Book Antiqua" pitchFamily="18" charset="0"/>
              </a:rPr>
              <a:t>Музыкальное сопровождение было самым простым: удары барабана, хлопанье в ладоши, пение. </a:t>
            </a:r>
            <a:endParaRPr lang="ru-RU" sz="1600" i="1" dirty="0">
              <a:effectLst>
                <a:outerShdw blurRad="38100" dist="38100" dir="2700000" algn="tl">
                  <a:srgbClr val="C0C0C0"/>
                </a:outerShdw>
              </a:effectLst>
              <a:latin typeface="Book Antiqua" pitchFamily="18" charset="0"/>
            </a:endParaRPr>
          </a:p>
        </p:txBody>
      </p:sp>
      <p:sp>
        <p:nvSpPr>
          <p:cNvPr id="8206" name="Text Box 14"/>
          <p:cNvSpPr txBox="1">
            <a:spLocks noChangeArrowheads="1"/>
          </p:cNvSpPr>
          <p:nvPr/>
        </p:nvSpPr>
        <p:spPr bwMode="auto">
          <a:xfrm>
            <a:off x="304800" y="228600"/>
            <a:ext cx="4267200" cy="2959849"/>
          </a:xfrm>
          <a:prstGeom prst="rect">
            <a:avLst/>
          </a:prstGeom>
          <a:noFill/>
          <a:ln w="9525">
            <a:noFill/>
            <a:miter lim="800000"/>
            <a:headEnd/>
            <a:tailEnd/>
          </a:ln>
          <a:effectLst/>
        </p:spPr>
        <p:txBody>
          <a:bodyPr wrap="square">
            <a:spAutoFit/>
          </a:bodyPr>
          <a:lstStyle/>
          <a:p>
            <a:pPr>
              <a:lnSpc>
                <a:spcPct val="150000"/>
              </a:lnSpc>
              <a:defRPr/>
            </a:pPr>
            <a:r>
              <a:rPr lang="ru-RU" i="1" dirty="0">
                <a:effectLst>
                  <a:outerShdw blurRad="38100" dist="38100" dir="2700000" algn="tl">
                    <a:srgbClr val="C0C0C0"/>
                  </a:outerShdw>
                </a:effectLst>
                <a:latin typeface="Book Antiqua" pitchFamily="18" charset="0"/>
              </a:rPr>
              <a:t>Танец появился очень давно, на заре человечества. Первые танцы не были похожи на наши современные. В основе первых плясок были движения , связанные с трудом первобытного человека: ловлей рыбы, сбором плодов, охотой.</a:t>
            </a:r>
          </a:p>
        </p:txBody>
      </p:sp>
      <p:pic>
        <p:nvPicPr>
          <p:cNvPr id="1026" name="Picture 2" descr="C:\Users\Marina\Desktop\afrikan_dance.jpg"/>
          <p:cNvPicPr>
            <a:picLocks noChangeAspect="1" noChangeArrowheads="1"/>
          </p:cNvPicPr>
          <p:nvPr/>
        </p:nvPicPr>
        <p:blipFill>
          <a:blip r:embed="rId3" cstate="print"/>
          <a:srcRect/>
          <a:stretch>
            <a:fillRect/>
          </a:stretch>
        </p:blipFill>
        <p:spPr bwMode="auto">
          <a:xfrm>
            <a:off x="304800" y="3505200"/>
            <a:ext cx="4543136" cy="3048000"/>
          </a:xfrm>
          <a:prstGeom prst="rect">
            <a:avLst/>
          </a:prstGeom>
          <a:noFill/>
        </p:spPr>
      </p:pic>
      <p:pic>
        <p:nvPicPr>
          <p:cNvPr id="1027" name="Picture 3" descr="C:\Users\Marina\Desktop\86535_or.jpg"/>
          <p:cNvPicPr>
            <a:picLocks noChangeAspect="1" noChangeArrowheads="1"/>
          </p:cNvPicPr>
          <p:nvPr/>
        </p:nvPicPr>
        <p:blipFill>
          <a:blip r:embed="rId4" cstate="print"/>
          <a:srcRect/>
          <a:stretch>
            <a:fillRect/>
          </a:stretch>
        </p:blipFill>
        <p:spPr bwMode="auto">
          <a:xfrm>
            <a:off x="4572000" y="381000"/>
            <a:ext cx="4122737" cy="27681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206"/>
                                        </p:tgtEl>
                                        <p:attrNameLst>
                                          <p:attrName>style.visibility</p:attrName>
                                        </p:attrNameLst>
                                      </p:cBhvr>
                                      <p:to>
                                        <p:strVal val="visible"/>
                                      </p:to>
                                    </p:set>
                                    <p:anim calcmode="lin" valueType="num">
                                      <p:cBhvr>
                                        <p:cTn id="7" dur="2000" fill="hold"/>
                                        <p:tgtEl>
                                          <p:spTgt spid="8206"/>
                                        </p:tgtEl>
                                        <p:attrNameLst>
                                          <p:attrName>ppt_w</p:attrName>
                                        </p:attrNameLst>
                                      </p:cBhvr>
                                      <p:tavLst>
                                        <p:tav tm="0">
                                          <p:val>
                                            <p:fltVal val="0"/>
                                          </p:val>
                                        </p:tav>
                                        <p:tav tm="100000">
                                          <p:val>
                                            <p:strVal val="#ppt_w"/>
                                          </p:val>
                                        </p:tav>
                                      </p:tavLst>
                                    </p:anim>
                                    <p:anim calcmode="lin" valueType="num">
                                      <p:cBhvr>
                                        <p:cTn id="8" dur="2000" fill="hold"/>
                                        <p:tgtEl>
                                          <p:spTgt spid="8206"/>
                                        </p:tgtEl>
                                        <p:attrNameLst>
                                          <p:attrName>ppt_h</p:attrName>
                                        </p:attrNameLst>
                                      </p:cBhvr>
                                      <p:tavLst>
                                        <p:tav tm="0">
                                          <p:val>
                                            <p:fltVal val="0"/>
                                          </p:val>
                                        </p:tav>
                                        <p:tav tm="100000">
                                          <p:val>
                                            <p:strVal val="#ppt_h"/>
                                          </p:val>
                                        </p:tav>
                                      </p:tavLst>
                                    </p:anim>
                                    <p:anim calcmode="lin" valueType="num">
                                      <p:cBhvr>
                                        <p:cTn id="9" dur="2000" fill="hold"/>
                                        <p:tgtEl>
                                          <p:spTgt spid="8206"/>
                                        </p:tgtEl>
                                        <p:attrNameLst>
                                          <p:attrName>style.rotation</p:attrName>
                                        </p:attrNameLst>
                                      </p:cBhvr>
                                      <p:tavLst>
                                        <p:tav tm="0">
                                          <p:val>
                                            <p:fltVal val="360"/>
                                          </p:val>
                                        </p:tav>
                                        <p:tav tm="100000">
                                          <p:val>
                                            <p:fltVal val="0"/>
                                          </p:val>
                                        </p:tav>
                                      </p:tavLst>
                                    </p:anim>
                                    <p:animEffect transition="in" filter="fade">
                                      <p:cBhvr>
                                        <p:cTn id="10" dur="2000"/>
                                        <p:tgtEl>
                                          <p:spTgt spid="8206"/>
                                        </p:tgtEl>
                                      </p:cBhvr>
                                    </p:animEffect>
                                  </p:childTnLst>
                                </p:cTn>
                              </p:par>
                            </p:childTnLst>
                          </p:cTn>
                        </p:par>
                        <p:par>
                          <p:cTn id="11" fill="hold">
                            <p:stCondLst>
                              <p:cond delay="2000"/>
                            </p:stCondLst>
                            <p:childTnLst>
                              <p:par>
                                <p:cTn id="12" presetID="49" presetClass="entr" presetSubtype="0" decel="100000" fill="hold" grpId="0" nodeType="after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p:cTn id="14" dur="2000" fill="hold"/>
                                        <p:tgtEl>
                                          <p:spTgt spid="8197"/>
                                        </p:tgtEl>
                                        <p:attrNameLst>
                                          <p:attrName>ppt_w</p:attrName>
                                        </p:attrNameLst>
                                      </p:cBhvr>
                                      <p:tavLst>
                                        <p:tav tm="0">
                                          <p:val>
                                            <p:fltVal val="0"/>
                                          </p:val>
                                        </p:tav>
                                        <p:tav tm="100000">
                                          <p:val>
                                            <p:strVal val="#ppt_w"/>
                                          </p:val>
                                        </p:tav>
                                      </p:tavLst>
                                    </p:anim>
                                    <p:anim calcmode="lin" valueType="num">
                                      <p:cBhvr>
                                        <p:cTn id="15" dur="2000" fill="hold"/>
                                        <p:tgtEl>
                                          <p:spTgt spid="8197"/>
                                        </p:tgtEl>
                                        <p:attrNameLst>
                                          <p:attrName>ppt_h</p:attrName>
                                        </p:attrNameLst>
                                      </p:cBhvr>
                                      <p:tavLst>
                                        <p:tav tm="0">
                                          <p:val>
                                            <p:fltVal val="0"/>
                                          </p:val>
                                        </p:tav>
                                        <p:tav tm="100000">
                                          <p:val>
                                            <p:strVal val="#ppt_h"/>
                                          </p:val>
                                        </p:tav>
                                      </p:tavLst>
                                    </p:anim>
                                    <p:anim calcmode="lin" valueType="num">
                                      <p:cBhvr>
                                        <p:cTn id="16" dur="2000" fill="hold"/>
                                        <p:tgtEl>
                                          <p:spTgt spid="8197"/>
                                        </p:tgtEl>
                                        <p:attrNameLst>
                                          <p:attrName>style.rotation</p:attrName>
                                        </p:attrNameLst>
                                      </p:cBhvr>
                                      <p:tavLst>
                                        <p:tav tm="0">
                                          <p:val>
                                            <p:fltVal val="360"/>
                                          </p:val>
                                        </p:tav>
                                        <p:tav tm="100000">
                                          <p:val>
                                            <p:fltVal val="0"/>
                                          </p:val>
                                        </p:tav>
                                      </p:tavLst>
                                    </p:anim>
                                    <p:animEffect transition="in" filter="fade">
                                      <p:cBhvr>
                                        <p:cTn id="1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36462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sz="3000" b="1"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ru-RU" sz="3000" b="1" i="1" dirty="0" smtClean="0">
                <a:latin typeface="Book Antiqua" pitchFamily="18" charset="0"/>
              </a:rPr>
              <a:t>Танец на заре человечества</a:t>
            </a:r>
          </a:p>
          <a:p>
            <a:pPr lvl="0" eaLnBrk="0" hangingPunct="0">
              <a:lnSpc>
                <a:spcPct val="150000"/>
              </a:lnSpc>
            </a:pPr>
            <a:r>
              <a:rPr lang="ru-RU" dirty="0" smtClean="0">
                <a:latin typeface="Book Antiqua" pitchFamily="18" charset="0"/>
              </a:rPr>
              <a:t>Танец зародился практически одновременно с тем моментом, когда человек встал на две ноги. Жестами и движениями люди передавали свои впечатления, душевное состояние, вкладывали в них свое настроение. Танец всегда был тесно связан с бытом и жизнью человека. Он может быть зрелищем, удовольствием, языком общения, гимнастикой, ритуалом – чем угодно. </a:t>
            </a:r>
            <a:endParaRPr kumimoji="0" lang="ru-RU" b="0" i="1" u="none" strike="noStrike" cap="none" normalizeH="0" baseline="0" dirty="0" smtClean="0">
              <a:ln>
                <a:noFill/>
              </a:ln>
              <a:solidFill>
                <a:schemeClr val="tx1"/>
              </a:solidFill>
              <a:effectLst/>
              <a:latin typeface="Book Antiqua" pitchFamily="18" charset="0"/>
            </a:endParaRPr>
          </a:p>
        </p:txBody>
      </p:sp>
      <p:pic>
        <p:nvPicPr>
          <p:cNvPr id="8" name="Рисунок 7" descr="1-02.jpg"/>
          <p:cNvPicPr>
            <a:picLocks noChangeAspect="1"/>
          </p:cNvPicPr>
          <p:nvPr/>
        </p:nvPicPr>
        <p:blipFill>
          <a:blip r:embed="rId2" cstate="print"/>
          <a:stretch>
            <a:fillRect/>
          </a:stretch>
        </p:blipFill>
        <p:spPr>
          <a:xfrm>
            <a:off x="2286000" y="3352800"/>
            <a:ext cx="4800600" cy="319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O12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Прямоугольник 8"/>
          <p:cNvSpPr/>
          <p:nvPr/>
        </p:nvSpPr>
        <p:spPr>
          <a:xfrm>
            <a:off x="381000" y="3429000"/>
            <a:ext cx="8153400" cy="24006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eaLnBrk="0" hangingPunct="0"/>
            <a:endParaRPr kumimoji="0" lang="ru-RU" sz="1500" b="1" i="1" u="none" strike="noStrike" cap="none" normalizeH="0" baseline="0" dirty="0" smtClean="0">
              <a:ln>
                <a:noFill/>
              </a:ln>
              <a:solidFill>
                <a:schemeClr val="tx1"/>
              </a:solidFill>
              <a:effectLst/>
              <a:latin typeface="Arial" pitchFamily="34" charset="0"/>
            </a:endParaRPr>
          </a:p>
          <a:p>
            <a:pPr lvl="0" eaLnBrk="0" hangingPunct="0">
              <a:lnSpc>
                <a:spcPct val="150000"/>
              </a:lnSpc>
            </a:pPr>
            <a:r>
              <a:rPr kumimoji="0" lang="ru-RU" b="0" i="1" u="none" strike="noStrike" cap="none" normalizeH="0" baseline="0" dirty="0" smtClean="0">
                <a:ln>
                  <a:noFill/>
                </a:ln>
                <a:effectLst/>
                <a:latin typeface="Book Antiqua" pitchFamily="18" charset="0"/>
                <a:ea typeface="Calibri" pitchFamily="34" charset="0"/>
                <a:cs typeface="Times New Roman" pitchFamily="18" charset="0"/>
              </a:rPr>
              <a:t>В Ветхом Завете неоднократно встречаются упоминания о</a:t>
            </a:r>
            <a:r>
              <a:rPr kumimoji="0" lang="ru-RU" b="0" i="1" strike="noStrike" cap="none" normalizeH="0" baseline="0" dirty="0" smtClean="0">
                <a:ln>
                  <a:noFill/>
                </a:ln>
                <a:effectLst/>
                <a:latin typeface="Book Antiqua" pitchFamily="18" charset="0"/>
                <a:ea typeface="Calibri" pitchFamily="34" charset="0"/>
                <a:cs typeface="Times New Roman" pitchFamily="18" charset="0"/>
              </a:rPr>
              <a:t> плясках. Силоамские д</a:t>
            </a:r>
            <a:r>
              <a:rPr kumimoji="0" lang="ru-RU" b="0" i="1" u="none" strike="noStrike" cap="none" normalizeH="0" baseline="0" dirty="0" smtClean="0">
                <a:ln>
                  <a:noFill/>
                </a:ln>
                <a:effectLst/>
                <a:latin typeface="Book Antiqua" pitchFamily="18" charset="0"/>
                <a:ea typeface="Calibri" pitchFamily="34" charset="0"/>
                <a:cs typeface="Times New Roman" pitchFamily="18" charset="0"/>
              </a:rPr>
              <a:t>евушки плясали в хороводах. Царь Давид плясал перед ковчегом Завета. Археологические данные свидетельствуют о существовании коллективных женских танцев в Древнем Египте. Мистическое значение танца как средства вхождения в транс сохранилось у средневековых</a:t>
            </a:r>
            <a:r>
              <a:rPr lang="ru-RU" i="1" dirty="0" smtClean="0">
                <a:latin typeface="Book Antiqua" pitchFamily="18" charset="0"/>
                <a:ea typeface="Calibri" pitchFamily="34" charset="0"/>
                <a:cs typeface="Times New Roman" pitchFamily="18" charset="0"/>
              </a:rPr>
              <a:t> дервишей</a:t>
            </a:r>
            <a:r>
              <a:rPr kumimoji="0" lang="ru-RU" b="0" i="1" u="none" strike="noStrike" cap="none" normalizeH="0" baseline="0" dirty="0" smtClean="0">
                <a:ln>
                  <a:noFill/>
                </a:ln>
                <a:effectLst/>
                <a:latin typeface="Book Antiqua" pitchFamily="18" charset="0"/>
                <a:ea typeface="Calibri" pitchFamily="34" charset="0"/>
                <a:cs typeface="Times New Roman" pitchFamily="18" charset="0"/>
              </a:rPr>
              <a:t>.</a:t>
            </a:r>
            <a:endParaRPr kumimoji="0" lang="ru-RU" b="0" i="1" u="none" strike="noStrike" cap="none" normalizeH="0" baseline="0" dirty="0" smtClean="0">
              <a:ln>
                <a:noFill/>
              </a:ln>
              <a:effectLst/>
              <a:latin typeface="Book Antiqua" pitchFamily="18" charset="0"/>
            </a:endParaRPr>
          </a:p>
        </p:txBody>
      </p:sp>
      <p:pic>
        <p:nvPicPr>
          <p:cNvPr id="2050" name="Picture 2" descr="C:\Users\Marina\Desktop\freedom-worship3.jpg"/>
          <p:cNvPicPr>
            <a:picLocks noChangeAspect="1" noChangeArrowheads="1"/>
          </p:cNvPicPr>
          <p:nvPr/>
        </p:nvPicPr>
        <p:blipFill>
          <a:blip r:embed="rId3" cstate="print"/>
          <a:srcRect/>
          <a:stretch>
            <a:fillRect/>
          </a:stretch>
        </p:blipFill>
        <p:spPr bwMode="auto">
          <a:xfrm>
            <a:off x="1447800" y="457200"/>
            <a:ext cx="5866045" cy="25558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156879"/>
            <a:ext cx="9144000"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sz="3000" b="1"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ru-RU" sz="3000" b="1" i="1" dirty="0" smtClean="0">
                <a:latin typeface="Book Antiqua" pitchFamily="18" charset="0"/>
              </a:rPr>
              <a:t>Танец и различные народы</a:t>
            </a:r>
          </a:p>
          <a:p>
            <a:pPr lvl="0" eaLnBrk="0" hangingPunct="0">
              <a:lnSpc>
                <a:spcPct val="150000"/>
              </a:lnSpc>
            </a:pPr>
            <a:r>
              <a:rPr lang="ru-RU" dirty="0" smtClean="0">
                <a:latin typeface="Book Antiqua" pitchFamily="18" charset="0"/>
              </a:rPr>
              <a:t>Каждый народ выразил свой характер, свой дух, свои традиции в народном танце. Изучение танца какого-нибудь народа помогает лучше понять культуру носителя, познать эмоциональный и психический настрой, свойственный этим людям. Танец помогает сохранять преемственность поколений, знания и информацию народа. Если люди утрачивают все это, то их общий уровень деградирует. </a:t>
            </a:r>
            <a:endParaRPr kumimoji="0" lang="ru-RU" b="0" i="1" u="none" strike="noStrike" cap="none" normalizeH="0" baseline="0" dirty="0" smtClean="0">
              <a:ln>
                <a:noFill/>
              </a:ln>
              <a:solidFill>
                <a:schemeClr val="tx1"/>
              </a:solidFill>
              <a:effectLst/>
              <a:latin typeface="Book Antiqua" pitchFamily="18" charset="0"/>
            </a:endParaRPr>
          </a:p>
        </p:txBody>
      </p:sp>
      <p:pic>
        <p:nvPicPr>
          <p:cNvPr id="1027" name="Picture 3" descr="C:\Users\Marina\Desktop\166e30a9925ae2fc9ac42278e4eed24d.jpg"/>
          <p:cNvPicPr>
            <a:picLocks noChangeAspect="1" noChangeArrowheads="1"/>
          </p:cNvPicPr>
          <p:nvPr/>
        </p:nvPicPr>
        <p:blipFill>
          <a:blip r:embed="rId2" cstate="print"/>
          <a:srcRect/>
          <a:stretch>
            <a:fillRect/>
          </a:stretch>
        </p:blipFill>
        <p:spPr bwMode="auto">
          <a:xfrm>
            <a:off x="1981200" y="3200400"/>
            <a:ext cx="5105400" cy="339828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sz="3000" b="1"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ru-RU" sz="3000" b="1" i="1" dirty="0" smtClean="0">
                <a:latin typeface="Book Antiqua" pitchFamily="18" charset="0"/>
              </a:rPr>
              <a:t>Русские народные танцы</a:t>
            </a:r>
          </a:p>
          <a:p>
            <a:pPr lvl="0" eaLnBrk="0" hangingPunct="0">
              <a:lnSpc>
                <a:spcPct val="150000"/>
              </a:lnSpc>
            </a:pPr>
            <a:r>
              <a:rPr lang="ru-RU" b="1" dirty="0" smtClean="0">
                <a:latin typeface="Book Antiqua" pitchFamily="18" charset="0"/>
              </a:rPr>
              <a:t>Русский народный танец</a:t>
            </a:r>
            <a:r>
              <a:rPr lang="ru-RU" dirty="0" smtClean="0">
                <a:latin typeface="Book Antiqua" pitchFamily="18" charset="0"/>
              </a:rPr>
              <a:t> — русское народное танцевальное искусство, представленное в виде народного самодеятельного или постановочного сценического танца. </a:t>
            </a:r>
            <a:endParaRPr kumimoji="0" lang="ru-RU" b="0" i="1" u="none" strike="noStrike" cap="none" normalizeH="0" baseline="0" dirty="0" smtClean="0">
              <a:ln>
                <a:noFill/>
              </a:ln>
              <a:solidFill>
                <a:schemeClr val="tx1"/>
              </a:solidFill>
              <a:effectLst/>
              <a:latin typeface="Book Antiqua" pitchFamily="18" charset="0"/>
            </a:endParaRPr>
          </a:p>
        </p:txBody>
      </p:sp>
      <p:pic>
        <p:nvPicPr>
          <p:cNvPr id="5" name="Рисунок 4" descr="1416736585_rssrsres3_4.1280x1024.jpg"/>
          <p:cNvPicPr>
            <a:picLocks noChangeAspect="1"/>
          </p:cNvPicPr>
          <p:nvPr/>
        </p:nvPicPr>
        <p:blipFill>
          <a:blip r:embed="rId3" cstate="print"/>
          <a:stretch>
            <a:fillRect/>
          </a:stretch>
        </p:blipFill>
        <p:spPr>
          <a:xfrm>
            <a:off x="2514600" y="1981200"/>
            <a:ext cx="3168181" cy="2360295"/>
          </a:xfrm>
          <a:prstGeom prst="rect">
            <a:avLst/>
          </a:prstGeom>
        </p:spPr>
      </p:pic>
      <p:pic>
        <p:nvPicPr>
          <p:cNvPr id="6" name="Рисунок 5" descr="fourimg_7286.jpg"/>
          <p:cNvPicPr>
            <a:picLocks noChangeAspect="1"/>
          </p:cNvPicPr>
          <p:nvPr/>
        </p:nvPicPr>
        <p:blipFill>
          <a:blip r:embed="rId4" cstate="print"/>
          <a:stretch>
            <a:fillRect/>
          </a:stretch>
        </p:blipFill>
        <p:spPr>
          <a:xfrm>
            <a:off x="152400" y="3048000"/>
            <a:ext cx="3470880" cy="2169300"/>
          </a:xfrm>
          <a:prstGeom prst="rect">
            <a:avLst/>
          </a:prstGeom>
        </p:spPr>
      </p:pic>
      <p:pic>
        <p:nvPicPr>
          <p:cNvPr id="7" name="Рисунок 6" descr="tumblr_inline_nbq1v8GRpo1sleogx.jpg"/>
          <p:cNvPicPr>
            <a:picLocks noChangeAspect="1"/>
          </p:cNvPicPr>
          <p:nvPr/>
        </p:nvPicPr>
        <p:blipFill>
          <a:blip r:embed="rId5" cstate="print"/>
          <a:srcRect t="9375" r="9187"/>
          <a:stretch>
            <a:fillRect/>
          </a:stretch>
        </p:blipFill>
        <p:spPr>
          <a:xfrm>
            <a:off x="5562600" y="1557963"/>
            <a:ext cx="3318480" cy="1947237"/>
          </a:xfrm>
          <a:prstGeom prst="rect">
            <a:avLst/>
          </a:prstGeom>
        </p:spPr>
      </p:pic>
      <p:sp>
        <p:nvSpPr>
          <p:cNvPr id="8" name="TextBox 7"/>
          <p:cNvSpPr txBox="1"/>
          <p:nvPr/>
        </p:nvSpPr>
        <p:spPr>
          <a:xfrm>
            <a:off x="3733800" y="4419600"/>
            <a:ext cx="5257800" cy="923330"/>
          </a:xfrm>
          <a:prstGeom prst="rect">
            <a:avLst/>
          </a:prstGeom>
          <a:noFill/>
        </p:spPr>
        <p:txBody>
          <a:bodyPr wrap="square" rtlCol="0">
            <a:spAutoFit/>
          </a:bodyPr>
          <a:lstStyle/>
          <a:p>
            <a:pPr lvl="0">
              <a:lnSpc>
                <a:spcPct val="150000"/>
              </a:lnSpc>
            </a:pPr>
            <a:r>
              <a:rPr lang="ru-RU" dirty="0" smtClean="0">
                <a:latin typeface="Book Antiqua" pitchFamily="18" charset="0"/>
              </a:rPr>
              <a:t>Для мужской пляски характерны удаль, широта души, юмор; женский танец</a:t>
            </a:r>
            <a:endParaRPr lang="ru-RU" i="1" dirty="0" smtClean="0">
              <a:latin typeface="Book Antiqua" pitchFamily="18" charset="0"/>
            </a:endParaRPr>
          </a:p>
        </p:txBody>
      </p:sp>
      <p:sp>
        <p:nvSpPr>
          <p:cNvPr id="10" name="TextBox 9"/>
          <p:cNvSpPr txBox="1"/>
          <p:nvPr/>
        </p:nvSpPr>
        <p:spPr>
          <a:xfrm>
            <a:off x="228600" y="5265668"/>
            <a:ext cx="8915400" cy="1287532"/>
          </a:xfrm>
          <a:prstGeom prst="rect">
            <a:avLst/>
          </a:prstGeom>
          <a:noFill/>
        </p:spPr>
        <p:txBody>
          <a:bodyPr wrap="square" rtlCol="0">
            <a:spAutoFit/>
          </a:bodyPr>
          <a:lstStyle/>
          <a:p>
            <a:pPr lvl="0">
              <a:lnSpc>
                <a:spcPct val="150000"/>
              </a:lnSpc>
            </a:pPr>
            <a:r>
              <a:rPr lang="ru-RU" dirty="0" smtClean="0">
                <a:latin typeface="Book Antiqua" pitchFamily="18" charset="0"/>
              </a:rPr>
              <a:t>отличается плавностью, величавостью, лёгким кокетством. Русские танцы являются неотъемлемой частью русской национальной культуры.</a:t>
            </a:r>
            <a:endParaRPr lang="ru-RU" i="1" dirty="0" smtClean="0">
              <a:latin typeface="Book Antiqua" pitchFamily="18" charset="0"/>
            </a:endParaRPr>
          </a:p>
          <a:p>
            <a:pPr>
              <a:lnSpc>
                <a:spcPct val="150000"/>
              </a:lnSpc>
            </a:pPr>
            <a:endParaRPr lang="ru-RU" dirty="0"/>
          </a:p>
        </p:txBody>
      </p:sp>
      <p:pic>
        <p:nvPicPr>
          <p:cNvPr id="11" name="kalinka_cut.mp3">
            <a:hlinkClick r:id="" action="ppaction://media"/>
          </p:cNvPr>
          <p:cNvPicPr>
            <a:picLocks noRot="1" noChangeAspect="1"/>
          </p:cNvPicPr>
          <p:nvPr>
            <a:audioFile r:link="rId1"/>
          </p:nvPr>
        </p:nvPicPr>
        <p:blipFill>
          <a:blip r:embed="rId6" cstate="print"/>
          <a:stretch>
            <a:fillRect/>
          </a:stretch>
        </p:blipFill>
        <p:spPr>
          <a:xfrm>
            <a:off x="85344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3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7322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ru-RU" sz="3000" b="1"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ru-RU" sz="3000" b="1" i="1" dirty="0" smtClean="0">
                <a:latin typeface="Book Antiqua" pitchFamily="18" charset="0"/>
              </a:rPr>
              <a:t>Страны Азии</a:t>
            </a:r>
          </a:p>
          <a:p>
            <a:pPr lvl="0" eaLnBrk="0" hangingPunct="0">
              <a:lnSpc>
                <a:spcPct val="150000"/>
              </a:lnSpc>
            </a:pPr>
            <a:r>
              <a:rPr kumimoji="0" lang="ru-RU" b="0" i="1"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Глубокие танцевальные традиции имеют индийская, китайская и японская культуры. </a:t>
            </a:r>
            <a:endParaRPr kumimoji="0" lang="ru-RU" b="0" i="1" u="none" strike="noStrike" cap="none" normalizeH="0" baseline="0" dirty="0" smtClean="0">
              <a:ln>
                <a:noFill/>
              </a:ln>
              <a:solidFill>
                <a:schemeClr val="tx1"/>
              </a:solidFill>
              <a:effectLst/>
              <a:latin typeface="Book Antiqua" pitchFamily="18" charset="0"/>
            </a:endParaRPr>
          </a:p>
        </p:txBody>
      </p:sp>
      <p:pic>
        <p:nvPicPr>
          <p:cNvPr id="3075" name="Picture 3" descr="C:\Users\Marina\Desktop\индия.jpg"/>
          <p:cNvPicPr>
            <a:picLocks noChangeAspect="1" noChangeArrowheads="1"/>
          </p:cNvPicPr>
          <p:nvPr/>
        </p:nvPicPr>
        <p:blipFill>
          <a:blip r:embed="rId3" cstate="print"/>
          <a:srcRect/>
          <a:stretch>
            <a:fillRect/>
          </a:stretch>
        </p:blipFill>
        <p:spPr bwMode="auto">
          <a:xfrm>
            <a:off x="152400" y="1066800"/>
            <a:ext cx="2971800" cy="3539613"/>
          </a:xfrm>
          <a:prstGeom prst="rect">
            <a:avLst/>
          </a:prstGeom>
          <a:noFill/>
        </p:spPr>
      </p:pic>
      <p:pic>
        <p:nvPicPr>
          <p:cNvPr id="11266" name="Picture 2" descr="C:\Users\Marina\Desktop\fonar3.jpg"/>
          <p:cNvPicPr>
            <a:picLocks noChangeAspect="1" noChangeArrowheads="1"/>
          </p:cNvPicPr>
          <p:nvPr/>
        </p:nvPicPr>
        <p:blipFill>
          <a:blip r:embed="rId4" cstate="print"/>
          <a:srcRect/>
          <a:stretch>
            <a:fillRect/>
          </a:stretch>
        </p:blipFill>
        <p:spPr bwMode="auto">
          <a:xfrm>
            <a:off x="5334000" y="1295400"/>
            <a:ext cx="3581400" cy="2686050"/>
          </a:xfrm>
          <a:prstGeom prst="rect">
            <a:avLst/>
          </a:prstGeom>
          <a:noFill/>
        </p:spPr>
      </p:pic>
      <p:pic>
        <p:nvPicPr>
          <p:cNvPr id="11267" name="Picture 3" descr="C:\Users\Marina\Desktop\thousand-Guanyin.jpg"/>
          <p:cNvPicPr>
            <a:picLocks noChangeAspect="1" noChangeArrowheads="1"/>
          </p:cNvPicPr>
          <p:nvPr/>
        </p:nvPicPr>
        <p:blipFill>
          <a:blip r:embed="rId5" cstate="print"/>
          <a:srcRect/>
          <a:stretch>
            <a:fillRect/>
          </a:stretch>
        </p:blipFill>
        <p:spPr bwMode="auto">
          <a:xfrm>
            <a:off x="685800" y="4495800"/>
            <a:ext cx="3352800" cy="2235200"/>
          </a:xfrm>
          <a:prstGeom prst="rect">
            <a:avLst/>
          </a:prstGeom>
          <a:noFill/>
        </p:spPr>
      </p:pic>
      <p:pic>
        <p:nvPicPr>
          <p:cNvPr id="11268" name="Picture 4" descr="C:\Users\Marina\Desktop\geisha.jpg"/>
          <p:cNvPicPr>
            <a:picLocks noChangeAspect="1" noChangeArrowheads="1"/>
          </p:cNvPicPr>
          <p:nvPr/>
        </p:nvPicPr>
        <p:blipFill>
          <a:blip r:embed="rId6" cstate="print"/>
          <a:srcRect/>
          <a:stretch>
            <a:fillRect/>
          </a:stretch>
        </p:blipFill>
        <p:spPr bwMode="auto">
          <a:xfrm>
            <a:off x="5562600" y="4419600"/>
            <a:ext cx="3352800" cy="2195036"/>
          </a:xfrm>
          <a:prstGeom prst="rect">
            <a:avLst/>
          </a:prstGeom>
          <a:noFill/>
        </p:spPr>
      </p:pic>
      <p:pic>
        <p:nvPicPr>
          <p:cNvPr id="11269" name="Picture 5" descr="C:\Users\Marina\Desktop\FanDance_000.jpg"/>
          <p:cNvPicPr>
            <a:picLocks noChangeAspect="1" noChangeArrowheads="1"/>
          </p:cNvPicPr>
          <p:nvPr/>
        </p:nvPicPr>
        <p:blipFill>
          <a:blip r:embed="rId7" cstate="print"/>
          <a:srcRect/>
          <a:stretch>
            <a:fillRect/>
          </a:stretch>
        </p:blipFill>
        <p:spPr bwMode="auto">
          <a:xfrm>
            <a:off x="2819400" y="2667000"/>
            <a:ext cx="3323008" cy="2209800"/>
          </a:xfrm>
          <a:prstGeom prst="rect">
            <a:avLst/>
          </a:prstGeom>
          <a:noFill/>
        </p:spPr>
      </p:pic>
      <p:pic>
        <p:nvPicPr>
          <p:cNvPr id="8" name="vals_cut.mp3">
            <a:hlinkClick r:id="" action="ppaction://media"/>
          </p:cNvPr>
          <p:cNvPicPr>
            <a:picLocks noRot="1" noChangeAspect="1"/>
          </p:cNvPicPr>
          <p:nvPr>
            <a:audioFile r:link="rId1"/>
          </p:nvPr>
        </p:nvPicPr>
        <p:blipFill>
          <a:blip r:embed="rId8" cstate="print"/>
          <a:stretch>
            <a:fillRect/>
          </a:stretch>
        </p:blipFill>
        <p:spPr>
          <a:xfrm>
            <a:off x="4648200"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1864</TotalTime>
  <Words>1089</Words>
  <Application>Microsoft Office PowerPoint</Application>
  <PresentationFormat>Экран (4:3)</PresentationFormat>
  <Paragraphs>89</Paragraphs>
  <Slides>29</Slides>
  <Notes>0</Notes>
  <HiddenSlides>0</HiddenSlides>
  <MMClips>9</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dc:creator>
  <cp:lastModifiedBy>RePack by Diakov</cp:lastModifiedBy>
  <cp:revision>217</cp:revision>
  <cp:lastPrinted>1601-01-01T00:00:00Z</cp:lastPrinted>
  <dcterms:created xsi:type="dcterms:W3CDTF">1601-01-01T00:00:00Z</dcterms:created>
  <dcterms:modified xsi:type="dcterms:W3CDTF">2018-06-08T17:04:22Z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