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8" r:id="rId7"/>
    <p:sldId id="262" r:id="rId8"/>
    <p:sldId id="263" r:id="rId9"/>
    <p:sldId id="264" r:id="rId10"/>
    <p:sldId id="269" r:id="rId11"/>
    <p:sldId id="272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1"/>
  <c:style val="2"/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v>Москва</c:v>
          </c:tx>
          <c:invertIfNegative val="1"/>
          <c:cat>
            <c:strLit>
              <c:ptCount val="1"/>
              <c:pt idx="0">
                <c:v>Города-герои</c:v>
              </c:pt>
            </c:strLit>
          </c:cat>
          <c:val>
            <c:numLit>
              <c:formatCode>General</c:formatCode>
              <c:ptCount val="1"/>
              <c:pt idx="0">
                <c:v>13</c:v>
              </c:pt>
            </c:numLit>
          </c:val>
        </c:ser>
        <c:ser>
          <c:idx val="1"/>
          <c:order val="1"/>
          <c:tx>
            <c:v>Волгоград</c:v>
          </c:tx>
          <c:invertIfNegative val="1"/>
          <c:cat>
            <c:strLit>
              <c:ptCount val="1"/>
              <c:pt idx="0">
                <c:v>Города-герои</c:v>
              </c:pt>
            </c:strLit>
          </c:cat>
          <c:val>
            <c:numLit>
              <c:formatCode>General</c:formatCode>
              <c:ptCount val="1"/>
              <c:pt idx="0">
                <c:v>8</c:v>
              </c:pt>
            </c:numLit>
          </c:val>
        </c:ser>
        <c:ser>
          <c:idx val="2"/>
          <c:order val="2"/>
          <c:tx>
            <c:v>Ленинград</c:v>
          </c:tx>
          <c:invertIfNegative val="1"/>
          <c:cat>
            <c:strLit>
              <c:ptCount val="1"/>
              <c:pt idx="0">
                <c:v>Города-герои</c:v>
              </c:pt>
            </c:strLit>
          </c:cat>
          <c:val>
            <c:numLit>
              <c:formatCode>General</c:formatCode>
              <c:ptCount val="1"/>
              <c:pt idx="0">
                <c:v>11</c:v>
              </c:pt>
            </c:numLit>
          </c:val>
        </c:ser>
        <c:ser>
          <c:idx val="3"/>
          <c:order val="3"/>
          <c:tx>
            <c:v>Новоросийск</c:v>
          </c:tx>
          <c:invertIfNegative val="1"/>
          <c:cat>
            <c:strLit>
              <c:ptCount val="1"/>
              <c:pt idx="0">
                <c:v>Города-герои</c:v>
              </c:pt>
            </c:strLit>
          </c:cat>
          <c:val>
            <c:numLit>
              <c:formatCode>General</c:formatCode>
              <c:ptCount val="1"/>
              <c:pt idx="0">
                <c:v>9</c:v>
              </c:pt>
            </c:numLit>
          </c:val>
        </c:ser>
        <c:ser>
          <c:idx val="4"/>
          <c:order val="4"/>
          <c:tx>
            <c:v>Мурманск</c:v>
          </c:tx>
          <c:invertIfNegative val="1"/>
          <c:cat>
            <c:strLit>
              <c:ptCount val="1"/>
              <c:pt idx="0">
                <c:v>Города-герои</c:v>
              </c:pt>
            </c:strLit>
          </c:cat>
          <c:val>
            <c:numLit>
              <c:formatCode>General</c:formatCode>
              <c:ptCount val="1"/>
              <c:pt idx="0">
                <c:v>2</c:v>
              </c:pt>
            </c:numLit>
          </c:val>
        </c:ser>
        <c:ser>
          <c:idx val="5"/>
          <c:order val="5"/>
          <c:tx>
            <c:v>Киев</c:v>
          </c:tx>
          <c:invertIfNegative val="1"/>
          <c:cat>
            <c:strLit>
              <c:ptCount val="1"/>
              <c:pt idx="0">
                <c:v>Города-герои</c:v>
              </c:pt>
            </c:strLit>
          </c:cat>
          <c:val>
            <c:numLit>
              <c:formatCode>General</c:formatCode>
              <c:ptCount val="1"/>
              <c:pt idx="0">
                <c:v>2</c:v>
              </c:pt>
            </c:numLit>
          </c:val>
        </c:ser>
        <c:ser>
          <c:idx val="6"/>
          <c:order val="6"/>
          <c:tx>
            <c:v>Минск</c:v>
          </c:tx>
          <c:invertIfNegative val="1"/>
          <c:cat>
            <c:strLit>
              <c:ptCount val="1"/>
              <c:pt idx="0">
                <c:v>Города-герои</c:v>
              </c:pt>
            </c:strLit>
          </c:cat>
          <c:val>
            <c:numLit>
              <c:formatCode>General</c:formatCode>
              <c:ptCount val="1"/>
              <c:pt idx="0">
                <c:v>1</c:v>
              </c:pt>
            </c:numLit>
          </c:val>
        </c:ser>
        <c:ser>
          <c:idx val="7"/>
          <c:order val="7"/>
          <c:tx>
            <c:v>Керчь</c:v>
          </c:tx>
          <c:invertIfNegative val="1"/>
          <c:cat>
            <c:strLit>
              <c:ptCount val="1"/>
              <c:pt idx="0">
                <c:v>Города-герои</c:v>
              </c:pt>
            </c:strLit>
          </c:cat>
          <c:val>
            <c:numLit>
              <c:formatCode>General</c:formatCode>
              <c:ptCount val="1"/>
              <c:pt idx="0">
                <c:v>1</c:v>
              </c:pt>
            </c:numLit>
          </c:val>
        </c:ser>
        <c:ser>
          <c:idx val="8"/>
          <c:order val="8"/>
          <c:tx>
            <c:v>Одесса</c:v>
          </c:tx>
          <c:invertIfNegative val="1"/>
          <c:cat>
            <c:strLit>
              <c:ptCount val="1"/>
              <c:pt idx="0">
                <c:v>Города-герои</c:v>
              </c:pt>
            </c:strLit>
          </c:cat>
          <c:val>
            <c:numLit>
              <c:formatCode>General</c:formatCode>
              <c:ptCount val="1"/>
              <c:pt idx="0">
                <c:v>1</c:v>
              </c:pt>
            </c:numLit>
          </c:val>
        </c:ser>
        <c:ser>
          <c:idx val="9"/>
          <c:order val="9"/>
          <c:tx>
            <c:v>Тула</c:v>
          </c:tx>
          <c:invertIfNegative val="1"/>
          <c:cat>
            <c:strLit>
              <c:ptCount val="1"/>
              <c:pt idx="0">
                <c:v>Города-герои</c:v>
              </c:pt>
            </c:strLit>
          </c:cat>
          <c:val>
            <c:numLit>
              <c:formatCode>General</c:formatCode>
              <c:ptCount val="1"/>
              <c:pt idx="0">
                <c:v>1</c:v>
              </c:pt>
            </c:numLit>
          </c:val>
        </c:ser>
        <c:ser>
          <c:idx val="10"/>
          <c:order val="10"/>
          <c:tx>
            <c:v>Брест</c:v>
          </c:tx>
          <c:invertIfNegative val="1"/>
          <c:cat>
            <c:strLit>
              <c:ptCount val="1"/>
              <c:pt idx="0">
                <c:v>Города-герои</c:v>
              </c:pt>
            </c:strLit>
          </c:cat>
          <c:val>
            <c:numLit>
              <c:formatCode>General</c:formatCode>
              <c:ptCount val="1"/>
              <c:pt idx="0">
                <c:v>0</c:v>
              </c:pt>
            </c:numLit>
          </c:val>
        </c:ser>
        <c:ser>
          <c:idx val="11"/>
          <c:order val="11"/>
          <c:tx>
            <c:v>Севастополь</c:v>
          </c:tx>
          <c:invertIfNegative val="1"/>
          <c:cat>
            <c:strLit>
              <c:ptCount val="1"/>
              <c:pt idx="0">
                <c:v>Города-герои</c:v>
              </c:pt>
            </c:strLit>
          </c:cat>
          <c:val>
            <c:numLit>
              <c:formatCode>General</c:formatCode>
              <c:ptCount val="1"/>
              <c:pt idx="0">
                <c:v>0</c:v>
              </c:pt>
            </c:numLit>
          </c:val>
        </c:ser>
        <c:ser>
          <c:idx val="12"/>
          <c:order val="12"/>
          <c:tx>
            <c:v>Смоленск</c:v>
          </c:tx>
          <c:invertIfNegative val="1"/>
          <c:cat>
            <c:strLit>
              <c:ptCount val="1"/>
              <c:pt idx="0">
                <c:v>Города-герои</c:v>
              </c:pt>
            </c:strLit>
          </c:cat>
          <c:val>
            <c:numLit>
              <c:formatCode>General</c:formatCode>
              <c:ptCount val="1"/>
              <c:pt idx="0">
                <c:v>0</c:v>
              </c:pt>
            </c:numLit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4189056"/>
        <c:axId val="114190592"/>
      </c:barChart>
      <c:catAx>
        <c:axId val="114189056"/>
        <c:scaling>
          <c:orientation val="minMax"/>
        </c:scaling>
        <c:delete val="1"/>
        <c:axPos val="b"/>
        <c:majorTickMark val="cross"/>
        <c:minorTickMark val="cross"/>
        <c:tickLblPos val="nextTo"/>
        <c:crossAx val="114190592"/>
        <c:crosses val="autoZero"/>
        <c:auto val="1"/>
        <c:lblAlgn val="ctr"/>
        <c:lblOffset val="100"/>
        <c:noMultiLvlLbl val="1"/>
      </c:catAx>
      <c:valAx>
        <c:axId val="114190592"/>
        <c:scaling>
          <c:orientation val="minMax"/>
        </c:scaling>
        <c:delete val="1"/>
        <c:axPos val="l"/>
        <c:majorGridlines/>
        <c:numFmt formatCode="General" sourceLinked="1"/>
        <c:majorTickMark val="cross"/>
        <c:minorTickMark val="cross"/>
        <c:tickLblPos val="nextTo"/>
        <c:crossAx val="114189056"/>
        <c:crosses val="autoZero"/>
        <c:crossBetween val="between"/>
      </c:valAx>
    </c:plotArea>
    <c:legend>
      <c:legendPos val="r"/>
      <c:layout/>
      <c:overlay val="1"/>
    </c:legend>
    <c:plotVisOnly val="1"/>
    <c:dispBlanksAs val="zero"/>
    <c:showDLblsOverMax val="1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1"/>
  <c:style val="2"/>
  <c:chart>
    <c:autoTitleDeleted val="1"/>
    <c:plotArea>
      <c:layout>
        <c:manualLayout>
          <c:layoutTarget val="inner"/>
          <c:xMode val="edge"/>
          <c:yMode val="edge"/>
          <c:x val="5.172645086030913E-2"/>
          <c:y val="6.3898887639045124E-2"/>
          <c:w val="0.56205945610965324"/>
          <c:h val="0.82705005624296968"/>
        </c:manualLayout>
      </c:layout>
      <c:barChart>
        <c:barDir val="col"/>
        <c:grouping val="clustered"/>
        <c:varyColors val="1"/>
        <c:ser>
          <c:idx val="0"/>
          <c:order val="0"/>
          <c:tx>
            <c:v>настольный перекидной</c:v>
          </c:tx>
          <c:invertIfNegative val="1"/>
          <c:cat>
            <c:strLit>
              <c:ptCount val="1"/>
              <c:pt idx="0">
                <c:v>Опрос </c:v>
              </c:pt>
            </c:strLit>
          </c:cat>
          <c:val>
            <c:numLit>
              <c:formatCode>General</c:formatCode>
              <c:ptCount val="1"/>
              <c:pt idx="0">
                <c:v>7</c:v>
              </c:pt>
            </c:numLit>
          </c:val>
        </c:ser>
        <c:ser>
          <c:idx val="1"/>
          <c:order val="1"/>
          <c:tx>
            <c:v>настольный плакатный</c:v>
          </c:tx>
          <c:invertIfNegative val="1"/>
          <c:cat>
            <c:strLit>
              <c:ptCount val="1"/>
              <c:pt idx="0">
                <c:v>Опрос </c:v>
              </c:pt>
            </c:strLit>
          </c:cat>
          <c:val>
            <c:numLit>
              <c:formatCode>General</c:formatCode>
              <c:ptCount val="1"/>
              <c:pt idx="0">
                <c:v>5</c:v>
              </c:pt>
            </c:numLit>
          </c:val>
        </c:ser>
        <c:ser>
          <c:idx val="2"/>
          <c:order val="2"/>
          <c:tx>
            <c:v>карманный</c:v>
          </c:tx>
          <c:invertIfNegative val="1"/>
          <c:cat>
            <c:strLit>
              <c:ptCount val="1"/>
              <c:pt idx="0">
                <c:v>Опрос </c:v>
              </c:pt>
            </c:strLit>
          </c:cat>
          <c:val>
            <c:numLit>
              <c:formatCode>General</c:formatCode>
              <c:ptCount val="1"/>
              <c:pt idx="0">
                <c:v>1</c:v>
              </c:pt>
            </c:numLit>
          </c:val>
        </c:ser>
        <c:ser>
          <c:idx val="3"/>
          <c:order val="3"/>
          <c:tx>
            <c:v>календарь в телефоне</c:v>
          </c:tx>
          <c:invertIfNegative val="1"/>
          <c:cat>
            <c:strLit>
              <c:ptCount val="1"/>
              <c:pt idx="0">
                <c:v>Опрос </c:v>
              </c:pt>
            </c:strLit>
          </c:cat>
          <c:val>
            <c:numLit>
              <c:formatCode>General</c:formatCode>
              <c:ptCount val="1"/>
              <c:pt idx="0">
                <c:v>3</c:v>
              </c:pt>
            </c:numLit>
          </c:val>
        </c:ser>
        <c:ser>
          <c:idx val="4"/>
          <c:order val="4"/>
          <c:tx>
            <c:v>настенный производственный</c:v>
          </c:tx>
          <c:invertIfNegative val="1"/>
          <c:cat>
            <c:strLit>
              <c:ptCount val="1"/>
              <c:pt idx="0">
                <c:v>Опрос </c:v>
              </c:pt>
            </c:strLit>
          </c:cat>
          <c:val>
            <c:numLit>
              <c:formatCode>General</c:formatCode>
              <c:ptCount val="1"/>
              <c:pt idx="0">
                <c:v>2</c:v>
              </c:pt>
            </c:numLit>
          </c:val>
        </c:ser>
        <c:ser>
          <c:idx val="5"/>
          <c:order val="5"/>
          <c:tx>
            <c:v>настольный профессиональный</c:v>
          </c:tx>
          <c:invertIfNegative val="1"/>
          <c:cat>
            <c:strLit>
              <c:ptCount val="1"/>
              <c:pt idx="0">
                <c:v>Опрос </c:v>
              </c:pt>
            </c:strLit>
          </c:cat>
          <c:val>
            <c:numLit>
              <c:formatCode>General</c:formatCode>
              <c:ptCount val="1"/>
              <c:pt idx="0">
                <c:v>1</c:v>
              </c:pt>
            </c:numLit>
          </c:val>
        </c:ser>
        <c:ser>
          <c:idx val="6"/>
          <c:order val="6"/>
          <c:tx>
            <c:v>календарь в компьютере</c:v>
          </c:tx>
          <c:invertIfNegative val="1"/>
          <c:cat>
            <c:strLit>
              <c:ptCount val="1"/>
              <c:pt idx="0">
                <c:v>Опрос </c:v>
              </c:pt>
            </c:strLit>
          </c:cat>
          <c:val>
            <c:numLit>
              <c:formatCode>General</c:formatCode>
              <c:ptCount val="1"/>
              <c:pt idx="0">
                <c:v>1</c:v>
              </c:pt>
            </c:numLit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7778176"/>
        <c:axId val="147526016"/>
      </c:barChart>
      <c:catAx>
        <c:axId val="147778176"/>
        <c:scaling>
          <c:orientation val="minMax"/>
        </c:scaling>
        <c:delete val="1"/>
        <c:axPos val="b"/>
        <c:majorTickMark val="cross"/>
        <c:minorTickMark val="cross"/>
        <c:tickLblPos val="nextTo"/>
        <c:crossAx val="147526016"/>
        <c:crosses val="autoZero"/>
        <c:auto val="1"/>
        <c:lblAlgn val="ctr"/>
        <c:lblOffset val="100"/>
        <c:noMultiLvlLbl val="1"/>
      </c:catAx>
      <c:valAx>
        <c:axId val="147526016"/>
        <c:scaling>
          <c:orientation val="minMax"/>
        </c:scaling>
        <c:delete val="1"/>
        <c:axPos val="l"/>
        <c:majorGridlines/>
        <c:numFmt formatCode="General" sourceLinked="1"/>
        <c:majorTickMark val="cross"/>
        <c:minorTickMark val="cross"/>
        <c:tickLblPos val="nextTo"/>
        <c:crossAx val="147778176"/>
        <c:crosses val="autoZero"/>
        <c:crossBetween val="between"/>
      </c:valAx>
    </c:plotArea>
    <c:legend>
      <c:legendPos val="r"/>
      <c:layout/>
      <c:overlay val="1"/>
    </c:legend>
    <c:plotVisOnly val="1"/>
    <c:dispBlanksAs val="zero"/>
    <c:showDLblsOverMax val="1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Календарь </a:t>
            </a:r>
            <a:r>
              <a:rPr lang="ru-RU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«Города-герои»</a:t>
            </a:r>
            <a:endParaRPr lang="ru-RU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2071677"/>
            <a:ext cx="4186238" cy="2428893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Проектная работа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ученицы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4-а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класса МБОУСОШ №7 имени И.Ф. Афанасьева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Плешивой Полины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Руководитель: Гидзевская И.Г.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гидзевский\Desktop\Фото Ира 2020\P80509-09024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70264" y="1600200"/>
            <a:ext cx="3394472" cy="4525963"/>
          </a:xfrm>
          <a:prstGeom prst="rect">
            <a:avLst/>
          </a:prstGeom>
          <a:noFill/>
        </p:spPr>
      </p:pic>
      <p:pic>
        <p:nvPicPr>
          <p:cNvPr id="6" name="Рисунок 5" descr="https://avatars.mds.yandex.net/get-pdb/1773776/f515db02-aa7f-44d1-b4d7-7a981f9747d7/s1200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4214818"/>
            <a:ext cx="7858180" cy="244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Опрос работников магазинов «Канцтовары»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гидзевский\Desktop\Из вацапа 2020\WhatsApp Images\IMG-20200115-WA001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79264" y="1600200"/>
            <a:ext cx="3394472" cy="4525963"/>
          </a:xfrm>
          <a:prstGeom prst="rect">
            <a:avLst/>
          </a:prstGeom>
          <a:noFill/>
        </p:spPr>
      </p:pic>
      <p:pic>
        <p:nvPicPr>
          <p:cNvPr id="2051" name="Picture 3" descr="C:\Users\гидзевский\Desktop\Из вацапа 2020\WhatsApp Images\IMG-20200115-WA000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702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Этапы создания календаря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429288"/>
          </a:xfrm>
        </p:spPr>
        <p:txBody>
          <a:bodyPr/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1.Определение темы календаря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2.Определение вида календаря.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3.Выбор макета календаря в программе «Паблиш».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4.Подбор материала.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5.Заполнение макета календаря в программе и распечатка листов.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6.Соединение листов календаря с основой.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7" name="Picture 4" descr="C:\Users\гидзевский\Desktop\Фото Ира 2020\P00113-1211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928670"/>
            <a:ext cx="1017992" cy="1357322"/>
          </a:xfrm>
          <a:prstGeom prst="rect">
            <a:avLst/>
          </a:prstGeom>
          <a:noFill/>
        </p:spPr>
      </p:pic>
      <p:pic>
        <p:nvPicPr>
          <p:cNvPr id="8" name="Picture 2" descr="C:\Users\гидзевский\Desktop\Фото Ира 2020\P00113-1212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928670"/>
            <a:ext cx="1030496" cy="1373995"/>
          </a:xfrm>
          <a:prstGeom prst="rect">
            <a:avLst/>
          </a:prstGeom>
          <a:noFill/>
        </p:spPr>
      </p:pic>
      <p:pic>
        <p:nvPicPr>
          <p:cNvPr id="9" name="Picture 2" descr="C:\Users\гидзевский\Desktop\Из вацапа 2020\WhatsApp Images\IMG-20200114-WA00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2357430"/>
            <a:ext cx="1638312" cy="1228734"/>
          </a:xfrm>
          <a:prstGeom prst="rect">
            <a:avLst/>
          </a:prstGeom>
          <a:noFill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74" y="3714752"/>
            <a:ext cx="1048355" cy="1397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15272" y="4143380"/>
            <a:ext cx="1071569" cy="1428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3" descr="C:\Users\гидзевский\Desktop\Фото Ира 2020\P00113-09452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00958" y="2357430"/>
            <a:ext cx="1000132" cy="1333509"/>
          </a:xfrm>
          <a:prstGeom prst="rect">
            <a:avLst/>
          </a:prstGeom>
          <a:noFill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40872" y="5428865"/>
            <a:ext cx="996758" cy="1329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Выводы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457200" y="1142984"/>
            <a:ext cx="4038600" cy="4983179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1.Узнала более подробно о событиях Великой Отечественной войны, её основных сражениях и подвигах городов-героев.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2.Научилась: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работать с различными источниками информации (книги, музейные экспонаты, Интернет);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проводить наблюдение, социологический опрос и  обрабатывать полученную информацию.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Узнала, как появился календарь, для чего он используется человечеством,  какие виды календарей существуют.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4.Освоила программу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Publisher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создала с помощью учителя памятный календарь «Города-герои».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5.Подарила памятный календарь своим одноклассникам и педагогам школы.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1196752"/>
            <a:ext cx="1906130" cy="2540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9181" y="2636912"/>
            <a:ext cx="1882304" cy="2509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Рисунок 8" descr="https://avatars.mds.yandex.net/get-pdb/1773776/f515db02-aa7f-44d1-b4d7-7a981f9747d7/s1200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528" y="4941168"/>
            <a:ext cx="8352928" cy="171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357158" y="571480"/>
            <a:ext cx="8229600" cy="2857520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«Память о войне – это не только боль и скорбь. Это память о битвах и подвигах . Это память о победе!»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3" name="Содержимое 12"/>
          <p:cNvSpPr>
            <a:spLocks noGrp="1"/>
          </p:cNvSpPr>
          <p:nvPr>
            <p:ph sz="half" idx="1"/>
          </p:nvPr>
        </p:nvSpPr>
        <p:spPr>
          <a:xfrm>
            <a:off x="5143504" y="2643182"/>
            <a:ext cx="3786214" cy="71438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Бауыржан Момышулы</a:t>
            </a:r>
          </a:p>
        </p:txBody>
      </p:sp>
      <p:pic>
        <p:nvPicPr>
          <p:cNvPr id="5" name="Содержимое 4" descr="https://storage.kaztube.kz/storage5/images/dc/68/a5/cd/9b/dc68a5cd9b583d8186a5e2b9e8878979.png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3071810"/>
            <a:ext cx="3186106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moyaokruga.ru/img/image_big/a7142d29-6c08-4867-a59e-adabfd39be0e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3357562"/>
            <a:ext cx="4613286" cy="2655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sz="4000" b="1" dirty="0" smtClean="0"/>
              <a:t>Цель моего проекта – </a:t>
            </a:r>
          </a:p>
          <a:p>
            <a:pPr algn="ctr">
              <a:buNone/>
            </a:pPr>
            <a:r>
              <a:rPr lang="ru-RU" sz="4000" b="1" dirty="0" smtClean="0"/>
              <a:t>создание памятного календаря </a:t>
            </a:r>
            <a:r>
              <a:rPr lang="ru-RU" sz="4000" b="1" dirty="0" smtClean="0">
                <a:solidFill>
                  <a:srgbClr val="FF0000"/>
                </a:solidFill>
              </a:rPr>
              <a:t>«Города-герои»</a:t>
            </a:r>
          </a:p>
          <a:p>
            <a:pPr algn="ctr">
              <a:buNone/>
            </a:pPr>
            <a:endParaRPr lang="ru-RU" sz="4000" dirty="0" smtClean="0"/>
          </a:p>
          <a:p>
            <a:pPr>
              <a:buNone/>
            </a:pPr>
            <a:r>
              <a:rPr lang="ru-RU" dirty="0" smtClean="0"/>
              <a:t>	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достижения цели были поставлены следующие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lvl="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 исторические события Великой Отечественной войны (посетить библиотеку, школьный музей, прочитать книги).</a:t>
            </a:r>
          </a:p>
          <a:p>
            <a:pPr lvl="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Дать определение понятий «герой» и «город-герой».</a:t>
            </a:r>
          </a:p>
          <a:p>
            <a:pPr lvl="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Систематизировать и обобщить  информацию о городах-героях.</a:t>
            </a:r>
          </a:p>
          <a:p>
            <a:pPr lvl="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анкетирование одноклассников по теме «Города-герои».</a:t>
            </a:r>
          </a:p>
          <a:p>
            <a:pPr lvl="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наблюдение,  опрос «Календарь в работе педагога».</a:t>
            </a:r>
          </a:p>
          <a:p>
            <a:pPr lvl="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Изготовить памятный календарь «Города–герои», используя программу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Publisher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Обобщить полученные результаты и сделать выводы.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4038600" cy="2697163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Кто такой герой?</a:t>
            </a:r>
          </a:p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Человек, совершающий подвиги, необычный по своей храбрости, доблести, самоотверженности (толковый словарь С.И.Ожегова).</a:t>
            </a:r>
          </a:p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Исключительный по своим доблестям или по смелости человек (толковый словарь Д.Н.Ушакова </a:t>
            </a:r>
          </a:p>
          <a:p>
            <a:pPr algn="just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Герой Советского Союза</a:t>
            </a:r>
          </a:p>
          <a:p>
            <a:pPr algn="just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Герой Российской Федерации</a:t>
            </a:r>
          </a:p>
          <a:p>
            <a:pPr algn="just">
              <a:buNone/>
            </a:pPr>
            <a:r>
              <a:rPr lang="ru-RU" sz="1800" dirty="0" smtClean="0"/>
              <a:t> </a:t>
            </a:r>
            <a:endParaRPr lang="ru-RU" sz="18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3071810"/>
            <a:ext cx="4038600" cy="3500462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endParaRPr lang="ru-RU" b="1" dirty="0" smtClean="0"/>
          </a:p>
          <a:p>
            <a:endParaRPr lang="ru-RU" b="1" dirty="0" smtClean="0"/>
          </a:p>
          <a:p>
            <a:pPr algn="just"/>
            <a:r>
              <a:rPr lang="ru-RU" sz="3800" b="1" dirty="0" err="1" smtClean="0">
                <a:latin typeface="Times New Roman" pitchFamily="18" charset="0"/>
                <a:cs typeface="Times New Roman" pitchFamily="18" charset="0"/>
              </a:rPr>
              <a:t>Го́род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800" b="1" dirty="0" err="1" smtClean="0">
                <a:latin typeface="Times New Roman" pitchFamily="18" charset="0"/>
                <a:cs typeface="Times New Roman" pitchFamily="18" charset="0"/>
              </a:rPr>
              <a:t>геро́й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 — высшая степень отличия, которой удостоены двенадцать городов Советского Союза, прославившихся своей героической обороной во время Великой Отечественной войны 1941—1945 годов. Брестской крепости присвоено звание крепость-герой. </a:t>
            </a:r>
            <a:endParaRPr lang="ru-RU" sz="3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://detdom-bataysk.ru/wp-content/uploads/2018/02/stend-goroda-geroi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85728"/>
            <a:ext cx="5940425" cy="2905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im0-tub-ru.yandex.net/i?id=f46266051944794bc2d685a595f3957a-l&amp;n=1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28604"/>
            <a:ext cx="1338228" cy="1901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im0-tub-ru.yandex.net/i?id=f46266051944794bc2d685a595f3957a-l&amp;n=1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3834" y="428604"/>
            <a:ext cx="1338228" cy="1901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Изучение материалов о городах-героях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гидзевский\Desktop\Фото Ира 2020\P00113-12125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9264" y="1600201"/>
            <a:ext cx="2578290" cy="3437720"/>
          </a:xfrm>
          <a:prstGeom prst="rect">
            <a:avLst/>
          </a:prstGeom>
          <a:noFill/>
        </p:spPr>
      </p:pic>
      <p:pic>
        <p:nvPicPr>
          <p:cNvPr id="6147" name="Picture 3" descr="C:\Users\гидзевский\Desktop\Фото Ира 2020\P00113-12110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1571612"/>
            <a:ext cx="2625346" cy="3500462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2428868"/>
            <a:ext cx="2571768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Анкетирование одноклассников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3" name="Picture 5" descr="C:\Users\гидзевский\Desktop\Фото Ира 2020\P00113-10203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70264" y="1600200"/>
            <a:ext cx="3394472" cy="4525963"/>
          </a:xfrm>
          <a:prstGeom prst="rect">
            <a:avLst/>
          </a:prstGeom>
          <a:noFill/>
        </p:spPr>
      </p:pic>
      <p:graphicFrame>
        <p:nvGraphicFramePr>
          <p:cNvPr id="8" name="Содержимое 7"/>
          <p:cNvGraphicFramePr>
            <a:graphicFrameLocks noGrp="1"/>
          </p:cNvGraphicFramePr>
          <p:nvPr>
            <p:ph sz="half" idx="1"/>
          </p:nvPr>
        </p:nvGraphicFramePr>
        <p:xfrm>
          <a:off x="457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dirty="0" smtClean="0"/>
              <a:t>Что такое календарь?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786050" y="1142984"/>
            <a:ext cx="3500462" cy="2428892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sz="2400" b="1" dirty="0" smtClean="0"/>
              <a:t>	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Календа́рь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система счисления больших промежутков времени, основанная на периодичности движения небесных тел.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hello_html_70d97d67.jpg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4214818"/>
            <a:ext cx="3395658" cy="2107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ello_html_m2a1ff6ad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285860"/>
            <a:ext cx="2814017" cy="2196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ello_html_47236128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69005" y="4929198"/>
            <a:ext cx="5674995" cy="1421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s://cdn1.ozone.ru/multimedia/102855866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62480" y="1071546"/>
            <a:ext cx="2881520" cy="2881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Классификация календарей</a:t>
            </a:r>
            <a:endParaRPr lang="ru-RU" b="1" dirty="0">
              <a:solidFill>
                <a:srgbClr val="C00000"/>
              </a:solidFill>
              <a:latin typeface="Times New Roman" pitchFamily="18" charset="0"/>
              <a:ea typeface="DFKai-SB" pitchFamily="65" charset="-12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142984"/>
            <a:ext cx="4038600" cy="4983179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sz="3300" b="1" dirty="0" smtClean="0">
                <a:latin typeface="Times New Roman" pitchFamily="18" charset="0"/>
                <a:cs typeface="Times New Roman" pitchFamily="18" charset="0"/>
              </a:rPr>
              <a:t>По размеру календари бывают:</a:t>
            </a:r>
            <a:endParaRPr lang="ru-RU" sz="33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Настенные</a:t>
            </a:r>
          </a:p>
          <a:p>
            <a:pPr lvl="0"/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Настольные</a:t>
            </a:r>
          </a:p>
          <a:p>
            <a:pPr lvl="0"/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Плакатные</a:t>
            </a:r>
          </a:p>
          <a:p>
            <a:pPr lvl="0"/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Перекидные</a:t>
            </a:r>
          </a:p>
          <a:p>
            <a:pPr lvl="0"/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Карманные</a:t>
            </a:r>
          </a:p>
          <a:p>
            <a:pPr lvl="0"/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Отрывные</a:t>
            </a:r>
          </a:p>
          <a:p>
            <a:pPr>
              <a:buNone/>
            </a:pPr>
            <a:r>
              <a:rPr lang="ru-RU" sz="3300" b="1" dirty="0" smtClean="0">
                <a:latin typeface="Times New Roman" pitchFamily="18" charset="0"/>
                <a:cs typeface="Times New Roman" pitchFamily="18" charset="0"/>
              </a:rPr>
              <a:t>По содержанию информации календари бывают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/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Производственные</a:t>
            </a:r>
          </a:p>
          <a:p>
            <a:pPr lvl="0"/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Профессиональные</a:t>
            </a:r>
          </a:p>
          <a:p>
            <a:pPr lvl="0"/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Исторические</a:t>
            </a:r>
          </a:p>
          <a:p>
            <a:pPr lvl="0"/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Православные</a:t>
            </a:r>
          </a:p>
          <a:p>
            <a:pPr lvl="0"/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Народные</a:t>
            </a:r>
          </a:p>
          <a:p>
            <a:pPr lvl="0"/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Лунные</a:t>
            </a:r>
          </a:p>
          <a:p>
            <a:pPr lvl="0"/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Календарь рыболова</a:t>
            </a:r>
          </a:p>
          <a:p>
            <a:pPr lvl="0"/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Календарь знаменательных дат и другие.</a:t>
            </a:r>
          </a:p>
          <a:p>
            <a:endParaRPr lang="ru-RU" dirty="0"/>
          </a:p>
        </p:txBody>
      </p:sp>
      <p:pic>
        <p:nvPicPr>
          <p:cNvPr id="1026" name="Picture 2" descr="C:\Users\гидзевский\Desktop\Из вацапа 2020\WhatsApp Images\IMG-20200114-WA000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142984"/>
            <a:ext cx="3345277" cy="4857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Опрос педагогов школы 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C:\Users\гидзевский\Desktop\Фото Ира 2020\P00113-09473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000232" y="1214422"/>
            <a:ext cx="1607356" cy="2143140"/>
          </a:xfrm>
          <a:prstGeom prst="rect">
            <a:avLst/>
          </a:prstGeom>
          <a:noFill/>
        </p:spPr>
      </p:pic>
      <p:pic>
        <p:nvPicPr>
          <p:cNvPr id="3078" name="Picture 6" descr="C:\Users\гидзевский\Desktop\Фото Ира 2020\P00113-09491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214422"/>
            <a:ext cx="1601802" cy="2135736"/>
          </a:xfrm>
          <a:prstGeom prst="rect">
            <a:avLst/>
          </a:prstGeom>
          <a:noFill/>
        </p:spPr>
      </p:pic>
      <p:pic>
        <p:nvPicPr>
          <p:cNvPr id="10" name="Picture 2" descr="C:\Users\гидзевский\Desktop\Фото Ира 2020\P00113-0859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94" y="1214422"/>
            <a:ext cx="1607355" cy="2143140"/>
          </a:xfrm>
          <a:prstGeom prst="rect">
            <a:avLst/>
          </a:prstGeom>
          <a:noFill/>
        </p:spPr>
      </p:pic>
      <p:pic>
        <p:nvPicPr>
          <p:cNvPr id="11" name="Picture 2" descr="C:\Users\гидзевский\Desktop\Фото Ира 2020\P00113-1054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86182" y="1214422"/>
            <a:ext cx="1607355" cy="2143140"/>
          </a:xfrm>
          <a:prstGeom prst="rect">
            <a:avLst/>
          </a:prstGeom>
          <a:noFill/>
        </p:spPr>
      </p:pic>
      <p:pic>
        <p:nvPicPr>
          <p:cNvPr id="12" name="Picture 3" descr="C:\Users\гидзевский\Desktop\Фото Ира 2020\P00113-09442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86644" y="1214422"/>
            <a:ext cx="1607355" cy="2143140"/>
          </a:xfrm>
          <a:prstGeom prst="rect">
            <a:avLst/>
          </a:prstGeom>
          <a:noFill/>
        </p:spPr>
      </p:pic>
      <p:pic>
        <p:nvPicPr>
          <p:cNvPr id="13" name="Picture 3" descr="C:\Users\гидзевский\Desktop\Фото Ира 2020\P00113-09504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282" y="3714752"/>
            <a:ext cx="1607355" cy="2143140"/>
          </a:xfrm>
          <a:prstGeom prst="rect">
            <a:avLst/>
          </a:prstGeom>
          <a:noFill/>
        </p:spPr>
      </p:pic>
      <p:pic>
        <p:nvPicPr>
          <p:cNvPr id="14" name="Picture 4" descr="C:\Users\гидзевский\Desktop\Фото Ира 2020\P00113-09544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86644" y="3714752"/>
            <a:ext cx="1643074" cy="2190765"/>
          </a:xfrm>
          <a:prstGeom prst="rect">
            <a:avLst/>
          </a:prstGeom>
          <a:noFill/>
        </p:spPr>
      </p:pic>
      <p:graphicFrame>
        <p:nvGraphicFramePr>
          <p:cNvPr id="15" name="Диаграмма 14"/>
          <p:cNvGraphicFramePr/>
          <p:nvPr/>
        </p:nvGraphicFramePr>
        <p:xfrm>
          <a:off x="1785918" y="3286124"/>
          <a:ext cx="54864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</TotalTime>
  <Words>233</Words>
  <Application>Microsoft Office PowerPoint</Application>
  <PresentationFormat>Экран (4:3)</PresentationFormat>
  <Paragraphs>76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Календарь «Города-герои»</vt:lpstr>
      <vt:lpstr> «Память о войне – это не только боль и скорбь. Это память о битвах и подвигах . Это память о победе!»  </vt:lpstr>
      <vt:lpstr>Презентация PowerPoint</vt:lpstr>
      <vt:lpstr>Презентация PowerPoint</vt:lpstr>
      <vt:lpstr>Изучение материалов о городах-героях</vt:lpstr>
      <vt:lpstr>Анкетирование одноклассников</vt:lpstr>
      <vt:lpstr>Что такое календарь?</vt:lpstr>
      <vt:lpstr>Классификация календарей</vt:lpstr>
      <vt:lpstr>Опрос педагогов школы </vt:lpstr>
      <vt:lpstr>Опрос работников магазинов «Канцтовары»</vt:lpstr>
      <vt:lpstr>Этапы создания календаря</vt:lpstr>
      <vt:lpstr>Выводы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Календарь «Города-герои»</dc:title>
  <dc:creator>гидзевский</dc:creator>
  <cp:lastModifiedBy>МБОУ СОШ 7</cp:lastModifiedBy>
  <cp:revision>52</cp:revision>
  <dcterms:created xsi:type="dcterms:W3CDTF">2020-01-14T13:01:00Z</dcterms:created>
  <dcterms:modified xsi:type="dcterms:W3CDTF">2020-09-28T08:40:58Z</dcterms:modified>
</cp:coreProperties>
</file>