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sldIdLst>
    <p:sldId id="256" r:id="rId3"/>
    <p:sldId id="283" r:id="rId4"/>
    <p:sldId id="284" r:id="rId5"/>
    <p:sldId id="285" r:id="rId6"/>
    <p:sldId id="257" r:id="rId7"/>
    <p:sldId id="258" r:id="rId8"/>
    <p:sldId id="277" r:id="rId9"/>
    <p:sldId id="259" r:id="rId10"/>
    <p:sldId id="260" r:id="rId11"/>
    <p:sldId id="262" r:id="rId12"/>
    <p:sldId id="263" r:id="rId13"/>
    <p:sldId id="264" r:id="rId14"/>
    <p:sldId id="266" r:id="rId15"/>
    <p:sldId id="269" r:id="rId16"/>
    <p:sldId id="271" r:id="rId17"/>
    <p:sldId id="278" r:id="rId18"/>
    <p:sldId id="279" r:id="rId19"/>
    <p:sldId id="286" r:id="rId20"/>
    <p:sldId id="280" r:id="rId21"/>
    <p:sldId id="27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748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754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646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961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215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643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726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705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463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5899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461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74541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857804aac00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645" y="-526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4581128"/>
            <a:ext cx="7851648" cy="1828800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Интеллектуальный </a:t>
            </a:r>
            <a:r>
              <a:rPr lang="ru-RU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марафон</a:t>
            </a:r>
            <a:br>
              <a:rPr lang="ru-RU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«Знатоки искусства»</a:t>
            </a:r>
            <a:br>
              <a:rPr lang="ru-RU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6 класс</a:t>
            </a:r>
            <a:br>
              <a:rPr lang="ru-RU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ru-RU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1683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Задание 7</a:t>
            </a:r>
            <a:br>
              <a:rPr lang="ru-RU" sz="3200" dirty="0" smtClean="0"/>
            </a:br>
            <a:r>
              <a:rPr lang="ru-RU" sz="3200" b="1" dirty="0" smtClean="0"/>
              <a:t> Соотнесите вид портрета , и его особенность</a:t>
            </a:r>
            <a:br>
              <a:rPr lang="ru-RU" sz="3200" b="1" dirty="0" smtClean="0"/>
            </a:br>
            <a:endParaRPr lang="ru-RU" sz="3200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Вид портрета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Особенности портрета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 Парадный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А. Добродушно – юмористическое изображение человека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 Камерный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Б. Сатирическое или юмористическое изображение, в котором комический эффект создаётся преувеличением некоторых черт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3. Карикатура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В. Изображение индивидуальных особенностей человека и его внутреннего мира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4. Шарж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Г. Изображение  положения героя в обществе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6613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Задание 8</a:t>
            </a:r>
            <a:br>
              <a:rPr lang="ru-RU" sz="3200" dirty="0" smtClean="0"/>
            </a:br>
            <a:r>
              <a:rPr lang="ru-RU" sz="3200" b="1" dirty="0" smtClean="0"/>
              <a:t> Определите жанр картин</a:t>
            </a:r>
            <a:endParaRPr lang="ru-RU" sz="3200" b="1" dirty="0"/>
          </a:p>
        </p:txBody>
      </p:sp>
      <p:pic>
        <p:nvPicPr>
          <p:cNvPr id="4" name="Содержимое 3" descr="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4716016" cy="3744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4355976" cy="38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5545295"/>
            <a:ext cx="9144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all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1) __________________________                            2) _______________________________</a:t>
            </a:r>
            <a:endParaRPr kumimoji="0" lang="ru-RU" sz="800" b="1" i="0" u="none" strike="noStrike" cap="all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all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Определи жанр картин.</a:t>
            </a:r>
            <a:endParaRPr lang="ru-RU" sz="2800" dirty="0"/>
          </a:p>
        </p:txBody>
      </p:sp>
      <p:pic>
        <p:nvPicPr>
          <p:cNvPr id="4" name="Содержимое 3" descr="анималистика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4644008" cy="3456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"/>
          <a:stretch>
            <a:fillRect/>
          </a:stretch>
        </p:blipFill>
        <p:spPr bwMode="auto">
          <a:xfrm>
            <a:off x="4860032" y="1196752"/>
            <a:ext cx="4283968" cy="367240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0" y="515719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3) __________________________                  4) _______________________________</a:t>
            </a:r>
            <a:endParaRPr lang="ru-RU" sz="9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93610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Задание 9</a:t>
            </a:r>
            <a:br>
              <a:rPr lang="ru-RU" sz="3200" dirty="0" smtClean="0"/>
            </a:br>
            <a:r>
              <a:rPr lang="ru-RU" sz="3200" b="1" dirty="0" smtClean="0"/>
              <a:t>Задайте соответствие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935162"/>
          <a:ext cx="8424936" cy="3294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468"/>
                <a:gridCol w="4212468"/>
              </a:tblGrid>
              <a:tr h="743815">
                <a:tc rowSpan="2"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1. Правила линейной перспективы: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А. Параллельные линии сходятся в точке схода на линии горизонта</a:t>
                      </a:r>
                      <a:endParaRPr lang="ru-RU" dirty="0"/>
                    </a:p>
                  </a:txBody>
                  <a:tcPr/>
                </a:tc>
              </a:tr>
              <a:tr h="106259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Б. По мере удаления предметов тон теряет свою насыщенность и контрастность, светлеет</a:t>
                      </a:r>
                      <a:endParaRPr lang="ru-RU" dirty="0"/>
                    </a:p>
                  </a:txBody>
                  <a:tcPr/>
                </a:tc>
              </a:tr>
              <a:tr h="743815">
                <a:tc rowSpan="2"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Правила воздушной перспективы: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В. По мере удаления окутанная воздухом даль голубеет</a:t>
                      </a:r>
                      <a:endParaRPr lang="ru-RU" dirty="0"/>
                    </a:p>
                  </a:txBody>
                  <a:tcPr/>
                </a:tc>
              </a:tr>
              <a:tr h="74381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Г. Предметы, уходящие вдаль, уменьшаются в размере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808x4000-96dpi-Vasnecov-Alenush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68144" y="1268760"/>
            <a:ext cx="3081385" cy="4389437"/>
          </a:xfrm>
        </p:spPr>
      </p:pic>
      <p:pic>
        <p:nvPicPr>
          <p:cNvPr id="5" name="Рисунок 4" descr="pic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3429000"/>
            <a:ext cx="3169527" cy="2603540"/>
          </a:xfrm>
          <a:prstGeom prst="rect">
            <a:avLst/>
          </a:prstGeom>
        </p:spPr>
      </p:pic>
      <p:pic>
        <p:nvPicPr>
          <p:cNvPr id="6" name="Рисунок 5" descr="repin-2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6713" y="1376772"/>
            <a:ext cx="2873119" cy="4104456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51520" y="404664"/>
            <a:ext cx="8568952" cy="122413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Задание 10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Соотнесите названия картин с их изображением: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31840" y="1268760"/>
            <a:ext cx="2664296" cy="201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1. Васнецов «</a:t>
            </a:r>
            <a:r>
              <a:rPr lang="ru-RU" sz="2000" dirty="0" err="1" smtClean="0"/>
              <a:t>Аленушка</a:t>
            </a:r>
            <a:r>
              <a:rPr lang="ru-RU" sz="2000" dirty="0" smtClean="0"/>
              <a:t>»;</a:t>
            </a:r>
          </a:p>
          <a:p>
            <a:r>
              <a:rPr lang="ru-RU" sz="2000" dirty="0" smtClean="0"/>
              <a:t>2. Репин «Портрет Н.И.Репиной»;</a:t>
            </a:r>
          </a:p>
          <a:p>
            <a:r>
              <a:rPr lang="ru-RU" sz="2000" dirty="0" smtClean="0"/>
              <a:t>3. Анри </a:t>
            </a:r>
            <a:r>
              <a:rPr lang="ru-RU" sz="2000" dirty="0" err="1" smtClean="0"/>
              <a:t>Матисс</a:t>
            </a:r>
            <a:r>
              <a:rPr lang="ru-RU" sz="2000" dirty="0" smtClean="0"/>
              <a:t> «Посуда и фрукты»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331640" y="5373216"/>
            <a:ext cx="6479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83968" y="5934670"/>
            <a:ext cx="643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64288" y="5661248"/>
            <a:ext cx="643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Задание 11</a:t>
            </a:r>
            <a:br>
              <a:rPr lang="ru-RU" sz="3200" dirty="0" smtClean="0"/>
            </a:br>
            <a:r>
              <a:rPr lang="ru-RU" sz="3200" b="1" dirty="0" smtClean="0"/>
              <a:t>Отгадайте ребус</a:t>
            </a:r>
            <a:endParaRPr lang="ru-RU" sz="3200" b="1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5236" t="33012" r="21394" b="34798"/>
          <a:stretch>
            <a:fillRect/>
          </a:stretch>
        </p:blipFill>
        <p:spPr bwMode="auto">
          <a:xfrm>
            <a:off x="251520" y="2348880"/>
            <a:ext cx="8778114" cy="366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727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Задание 12</a:t>
            </a:r>
            <a:br>
              <a:rPr lang="ru-RU" sz="3600" dirty="0" smtClean="0"/>
            </a:br>
            <a:r>
              <a:rPr lang="ru-RU" sz="3600" b="1" dirty="0" smtClean="0"/>
              <a:t>Вставьте в текст пропущенные слова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00808"/>
            <a:ext cx="8435280" cy="4623792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ru-RU" dirty="0" smtClean="0"/>
              <a:t>1. Сухие, мягкие, цветные мелки в изобразительном искусстве </a:t>
            </a:r>
            <a:r>
              <a:rPr lang="ru-RU" dirty="0" err="1" smtClean="0"/>
              <a:t>называют_______________</a:t>
            </a:r>
            <a:endParaRPr lang="ru-RU" dirty="0" smtClean="0"/>
          </a:p>
          <a:p>
            <a:pPr lvl="1">
              <a:buNone/>
            </a:pPr>
            <a:r>
              <a:rPr lang="ru-RU" dirty="0" smtClean="0"/>
              <a:t>2. ___________ - это материал для письма и рисования, изготовляемый из древесной или тряпичной массы.</a:t>
            </a:r>
          </a:p>
          <a:p>
            <a:pPr lvl="1">
              <a:buNone/>
            </a:pPr>
            <a:r>
              <a:rPr lang="ru-RU" dirty="0" smtClean="0"/>
              <a:t>3. _______________ - это подставка для подрамника с холстом, на котором художники пишут картины.</a:t>
            </a:r>
          </a:p>
          <a:p>
            <a:pPr lvl="1">
              <a:buNone/>
            </a:pPr>
            <a:r>
              <a:rPr lang="ru-RU" dirty="0" smtClean="0"/>
              <a:t>4. ___________ - это графитная палочка, обычно оправленная в дерево.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Задание 13</a:t>
            </a:r>
            <a:br>
              <a:rPr lang="ru-RU" sz="3200" dirty="0" smtClean="0"/>
            </a:br>
            <a:r>
              <a:rPr lang="ru-RU" sz="3200" b="1" dirty="0" smtClean="0"/>
              <a:t>Ответить на вопросы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8964488" cy="532859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700" b="1" dirty="0" smtClean="0"/>
              <a:t>1. Кто такой живописец?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А.Человек, умеющий быстро писать, стенографист.</a:t>
            </a:r>
            <a:br>
              <a:rPr lang="ru-RU" sz="2700" dirty="0" smtClean="0"/>
            </a:br>
            <a:r>
              <a:rPr lang="ru-RU" sz="2700" dirty="0" smtClean="0"/>
              <a:t>Б. Писатель, пишущий живые, веселые рассказы.</a:t>
            </a:r>
            <a:br>
              <a:rPr lang="ru-RU" sz="2700" dirty="0" smtClean="0"/>
            </a:br>
            <a:r>
              <a:rPr lang="ru-RU" sz="2700" dirty="0" smtClean="0"/>
              <a:t>В.Художник.</a:t>
            </a:r>
            <a:br>
              <a:rPr lang="ru-RU" sz="2700" dirty="0" smtClean="0"/>
            </a:br>
            <a:r>
              <a:rPr lang="ru-RU" sz="2700" dirty="0" smtClean="0"/>
              <a:t>Г. Очень быстро и много рисующий человек. 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/>
              <a:t>2. Кто такой натурщик?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А.Математик, специализирующийся по натуральным числам. </a:t>
            </a:r>
            <a:br>
              <a:rPr lang="ru-RU" sz="2700" dirty="0" smtClean="0"/>
            </a:br>
            <a:r>
              <a:rPr lang="ru-RU" sz="2700" dirty="0" smtClean="0"/>
              <a:t>Б. Человек, позирующий перед художником.</a:t>
            </a:r>
            <a:br>
              <a:rPr lang="ru-RU" sz="2700" dirty="0" smtClean="0"/>
            </a:br>
            <a:r>
              <a:rPr lang="ru-RU" sz="2700" dirty="0" smtClean="0"/>
              <a:t>В. Человек, занимающийся изучением природы.</a:t>
            </a:r>
            <a:br>
              <a:rPr lang="ru-RU" sz="2700" dirty="0" smtClean="0"/>
            </a:br>
            <a:r>
              <a:rPr lang="ru-RU" sz="2700" dirty="0" smtClean="0"/>
              <a:t>Г. Человек, ведущий натуральное хозяйство.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Задание 13</a:t>
            </a:r>
            <a:br>
              <a:rPr lang="ru-RU" sz="3200" dirty="0" smtClean="0"/>
            </a:br>
            <a:r>
              <a:rPr lang="ru-RU" sz="3200" b="1" dirty="0" smtClean="0"/>
              <a:t>Ответить на вопросы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47525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/>
              <a:t>3. Как заканчивается крылатая фраза: «Талантам надо помогать, бездарности ...»?</a:t>
            </a:r>
            <a:br>
              <a:rPr lang="ru-RU" sz="2400" b="1" dirty="0" smtClean="0"/>
            </a:br>
            <a:r>
              <a:rPr lang="ru-RU" sz="2400" dirty="0" smtClean="0"/>
              <a:t>А. И так при деле.         В. Поможет спонсор.</a:t>
            </a:r>
            <a:br>
              <a:rPr lang="ru-RU" sz="2400" dirty="0" smtClean="0"/>
            </a:br>
            <a:r>
              <a:rPr lang="ru-RU" sz="2400" dirty="0" smtClean="0"/>
              <a:t>Б. Пробьются сами.      Г. И так неплохо.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4. Как называется особа женского пола, позирующая художникам?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А. Сиделка.                    В. Натурщица.</a:t>
            </a:r>
            <a:br>
              <a:rPr lang="ru-RU" sz="2400" dirty="0" smtClean="0"/>
            </a:br>
            <a:r>
              <a:rPr lang="ru-RU" sz="2400" dirty="0" smtClean="0"/>
              <a:t>Б. Позерка.                     Г. Модельщица.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5. Что говорят о человеке, который драматизирует ситуацию?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А. Точит карандаши.   В. Моет кисти.</a:t>
            </a:r>
            <a:br>
              <a:rPr lang="ru-RU" sz="2400" dirty="0" smtClean="0"/>
            </a:br>
            <a:r>
              <a:rPr lang="ru-RU" sz="2400" dirty="0" smtClean="0"/>
              <a:t>Б. Сгущает краски.      Г. Ломает палитру.</a:t>
            </a:r>
            <a:endParaRPr lang="ru-RU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26876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Задание 14</a:t>
            </a:r>
            <a:br>
              <a:rPr lang="ru-RU" sz="3200" dirty="0" smtClean="0"/>
            </a:br>
            <a:r>
              <a:rPr lang="ru-RU" sz="3200" b="1" dirty="0" smtClean="0"/>
              <a:t>Составьте слова из слогов</a:t>
            </a:r>
            <a:endParaRPr lang="ru-RU" sz="3200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95536" y="1916832"/>
          <a:ext cx="8229600" cy="31699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КАРАН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ТРА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ЛАС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ТЕЛЬ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АКВА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ДАШ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БУМ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СКА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КРА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РЕЛЬ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ПАЛИ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БОМ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ПАС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АГА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АЛЬ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ТИК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cs typeface="Times New Roman" panose="02020603050405020304" pitchFamily="18" charset="0"/>
              </a:rPr>
              <a:t>Задание 1 </a:t>
            </a:r>
            <a:r>
              <a:rPr lang="ru-RU" sz="3200" b="1" dirty="0" smtClean="0"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cs typeface="Times New Roman" panose="02020603050405020304" pitchFamily="18" charset="0"/>
              </a:rPr>
            </a:br>
            <a:r>
              <a:rPr lang="ru-RU" sz="3200" b="1" dirty="0" smtClean="0">
                <a:cs typeface="Times New Roman" panose="02020603050405020304" pitchFamily="18" charset="0"/>
              </a:rPr>
              <a:t>«</a:t>
            </a:r>
            <a:r>
              <a:rPr lang="ru-RU" sz="3200" b="1" dirty="0" err="1" smtClean="0">
                <a:cs typeface="Times New Roman" panose="02020603050405020304" pitchFamily="18" charset="0"/>
              </a:rPr>
              <a:t>Цветоведение</a:t>
            </a:r>
            <a:r>
              <a:rPr lang="ru-RU" sz="3200" b="1" dirty="0" smtClean="0">
                <a:cs typeface="Times New Roman" panose="02020603050405020304" pitchFamily="18" charset="0"/>
              </a:rPr>
              <a:t>»</a:t>
            </a:r>
            <a:endParaRPr lang="ru-RU" sz="3200" b="1" dirty="0"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Используя цветовой круг  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перечислите: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цвета</a:t>
            </a:r>
            <a:endParaRPr 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Составные </a:t>
            </a: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цвета</a:t>
            </a:r>
            <a:endParaRPr 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Теплые цвета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г) Холодные цвета</a:t>
            </a:r>
          </a:p>
          <a:p>
            <a:pPr>
              <a:buFontTx/>
              <a:buNone/>
            </a:pPr>
            <a:endParaRPr lang="ru-RU" altLang="ru-RU" b="1" i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Picture 2" descr="http://img.logect.com/images/imported/2013/07/14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36912"/>
            <a:ext cx="3268802" cy="326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05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5400" dirty="0" smtClean="0"/>
              <a:t> </a:t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3600" dirty="0" smtClean="0"/>
              <a:t>Задание 15</a:t>
            </a:r>
            <a:br>
              <a:rPr lang="ru-RU" sz="3600" dirty="0" smtClean="0"/>
            </a:br>
            <a:r>
              <a:rPr lang="ru-RU" sz="3600" b="1" dirty="0" smtClean="0"/>
              <a:t> Выделите правильный ответ</a:t>
            </a:r>
            <a:endParaRPr lang="ru-RU" sz="36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9552" y="1268760"/>
            <a:ext cx="8460432" cy="51845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/>
              <a:t>1. Вид изобразительного искусства, основным выразительным средством которого является цвет:</a:t>
            </a:r>
          </a:p>
          <a:p>
            <a:pPr>
              <a:buNone/>
            </a:pPr>
            <a:r>
              <a:rPr lang="ru-RU" sz="2400" dirty="0" smtClean="0"/>
              <a:t>а) живопись;          б) графика;             в) скульптура.</a:t>
            </a:r>
          </a:p>
          <a:p>
            <a:pPr>
              <a:buNone/>
            </a:pPr>
            <a:r>
              <a:rPr lang="ru-RU" sz="2400" b="1" dirty="0" smtClean="0"/>
              <a:t>2. Жанр изобразительного искусства, посвященный военной тематике:</a:t>
            </a:r>
          </a:p>
          <a:p>
            <a:pPr>
              <a:buNone/>
            </a:pPr>
            <a:r>
              <a:rPr lang="ru-RU" sz="2400" dirty="0" smtClean="0"/>
              <a:t>а) исторический;               б) батальный;            в) анималистический.</a:t>
            </a:r>
          </a:p>
          <a:p>
            <a:pPr>
              <a:buNone/>
            </a:pPr>
            <a:r>
              <a:rPr lang="ru-RU" sz="2400" b="1" dirty="0" smtClean="0"/>
              <a:t>3. Художник, изображающий животных:</a:t>
            </a:r>
          </a:p>
          <a:p>
            <a:pPr>
              <a:buNone/>
            </a:pPr>
            <a:r>
              <a:rPr lang="ru-RU" sz="2400" dirty="0" smtClean="0"/>
              <a:t>а) маринист;                б) баталист;                 в) анималист.</a:t>
            </a:r>
          </a:p>
          <a:p>
            <a:pPr>
              <a:buNone/>
            </a:pPr>
            <a:r>
              <a:rPr lang="ru-RU" sz="2400" b="1" dirty="0" smtClean="0"/>
              <a:t>4.Этот материал для лепки является искусственной невысыхающей массой:</a:t>
            </a:r>
          </a:p>
          <a:p>
            <a:pPr>
              <a:buNone/>
            </a:pPr>
            <a:r>
              <a:rPr lang="ru-RU" sz="2400" dirty="0" smtClean="0"/>
              <a:t>а) глина;             б) воск;             в) пластилин.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620688"/>
            <a:ext cx="7776864" cy="5616624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2..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 какой группе относятся цвета,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производные от красного и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желтого?</a:t>
            </a:r>
          </a:p>
          <a:p>
            <a:pPr>
              <a:buNone/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Ахроматические цвета</a:t>
            </a:r>
            <a:b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б) Теплые цвета</a:t>
            </a:r>
            <a:b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в) Холодные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цвета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г) Основные цвета</a:t>
            </a:r>
            <a:b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Какие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цвета являются хроматическими, а какие ахроматическими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а.	        б.	          в.           г.          д.          е.           ж.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41826"/>
            <a:ext cx="2880320" cy="195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899592" y="4869160"/>
            <a:ext cx="914400" cy="914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4400" dirty="0" smtClean="0">
                <a:solidFill>
                  <a:srgbClr val="FFFFFF"/>
                </a:solidFill>
              </a:rPr>
              <a:t>1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1900630" y="4869160"/>
            <a:ext cx="914400" cy="9144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4400" dirty="0" smtClean="0">
                <a:solidFill>
                  <a:srgbClr val="FFFFFF"/>
                </a:solidFill>
              </a:rPr>
              <a:t>2</a:t>
            </a:r>
            <a:endParaRPr lang="ru-RU" sz="4400" dirty="0">
              <a:solidFill>
                <a:srgbClr val="FFFFFF"/>
              </a:solidFill>
            </a:endParaRPr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2915816" y="4869160"/>
            <a:ext cx="914400" cy="9144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44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ru-RU" sz="4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3970884" y="4869160"/>
            <a:ext cx="914400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ru-RU" sz="4400" dirty="0" smtClean="0">
                <a:solidFill>
                  <a:schemeClr val="bg1"/>
                </a:solidFill>
              </a:rPr>
              <a:t>4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5004048" y="4869160"/>
            <a:ext cx="914400" cy="9144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4400" dirty="0" smtClean="0">
                <a:solidFill>
                  <a:srgbClr val="FFFFFF"/>
                </a:solidFill>
              </a:rPr>
              <a:t>5</a:t>
            </a:r>
            <a:endParaRPr lang="ru-RU" sz="4400" dirty="0">
              <a:solidFill>
                <a:srgbClr val="FFFFFF"/>
              </a:solidFill>
            </a:endParaRPr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6012160" y="4869160"/>
            <a:ext cx="914400" cy="9144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4400" dirty="0" smtClean="0">
                <a:solidFill>
                  <a:schemeClr val="bg1"/>
                </a:solidFill>
              </a:rPr>
              <a:t>6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7020272" y="4869160"/>
            <a:ext cx="914400" cy="914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4400" dirty="0" smtClean="0">
                <a:solidFill>
                  <a:srgbClr val="FFFFFF"/>
                </a:solidFill>
              </a:rPr>
              <a:t>7</a:t>
            </a:r>
            <a:endParaRPr lang="ru-RU" sz="4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72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92696"/>
            <a:ext cx="7357020" cy="48943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какой цветовой гамме представлены данные  произведения?</a:t>
            </a:r>
          </a:p>
          <a:p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а) И. Левитан «Золотая осень»    б)  И. Грабарь «Иней»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161_levitan2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96" y="2060848"/>
            <a:ext cx="333961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 Картина Грабаря Ине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60848"/>
            <a:ext cx="3305572" cy="237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24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Задание 2</a:t>
            </a:r>
            <a:br>
              <a:rPr lang="ru-RU" sz="3200" dirty="0" smtClean="0"/>
            </a:br>
            <a:r>
              <a:rPr lang="ru-RU" sz="3200" b="1" dirty="0" smtClean="0"/>
              <a:t> Соотнесите художественные материалы  с подходящей категорией 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Скульптурные материалы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Графические материалы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Живописные материалы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L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Глина </a:t>
            </a:r>
          </a:p>
          <a:p>
            <a:pPr marL="514350" indent="-514350">
              <a:buFont typeface="+mj-lt"/>
              <a:buAutoNum type="alphaL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Масло</a:t>
            </a:r>
          </a:p>
          <a:p>
            <a:pPr marL="514350" indent="-514350">
              <a:buFont typeface="+mj-lt"/>
              <a:buAutoNum type="alphaL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Карандаш</a:t>
            </a:r>
          </a:p>
          <a:p>
            <a:pPr marL="514350" indent="-514350">
              <a:buFont typeface="+mj-lt"/>
              <a:buAutoNum type="alphaL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Дерево</a:t>
            </a:r>
          </a:p>
          <a:p>
            <a:pPr marL="514350" indent="-514350">
              <a:buFont typeface="+mj-lt"/>
              <a:buAutoNum type="alphaL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Уголь</a:t>
            </a:r>
          </a:p>
          <a:p>
            <a:pPr marL="514350" indent="-514350">
              <a:buFont typeface="+mj-lt"/>
              <a:buAutoNum type="alphaL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Гуашь</a:t>
            </a:r>
          </a:p>
          <a:p>
            <a:pPr marL="514350" indent="-514350">
              <a:buFont typeface="+mj-lt"/>
              <a:buAutoNum type="alphaL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Метал </a:t>
            </a:r>
          </a:p>
          <a:p>
            <a:pPr marL="514350" indent="-514350">
              <a:buFont typeface="+mj-lt"/>
              <a:buAutoNum type="alphaL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Акварельные краски </a:t>
            </a:r>
          </a:p>
          <a:p>
            <a:pPr marL="514350" indent="-514350">
              <a:buFont typeface="+mj-lt"/>
              <a:buAutoNum type="alphaL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Пастель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28215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Задание 3 </a:t>
            </a:r>
            <a:br>
              <a:rPr lang="ru-RU" sz="3200" dirty="0" smtClean="0"/>
            </a:br>
            <a:r>
              <a:rPr lang="ru-RU" sz="3200" b="1" dirty="0" smtClean="0"/>
              <a:t> Соотнесите понятие, и его определение</a:t>
            </a:r>
            <a:endParaRPr lang="ru-RU" sz="32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91264" cy="3222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5632"/>
                <a:gridCol w="4145632"/>
              </a:tblGrid>
              <a:tr h="1269284">
                <a:tc>
                  <a:txBody>
                    <a:bodyPr/>
                    <a:lstStyle/>
                    <a:p>
                      <a:r>
                        <a:rPr lang="ru-RU" dirty="0" smtClean="0"/>
                        <a:t>1. Набросок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А. Вспомогательный рисунок, необходимый художнику в работе; изображение разных деталей для будущей картины.</a:t>
                      </a:r>
                      <a:endParaRPr lang="ru-RU" dirty="0"/>
                    </a:p>
                  </a:txBody>
                  <a:tcPr/>
                </a:tc>
              </a:tr>
              <a:tr h="976372">
                <a:tc>
                  <a:txBody>
                    <a:bodyPr/>
                    <a:lstStyle/>
                    <a:p>
                      <a:r>
                        <a:rPr lang="ru-RU" dirty="0" smtClean="0"/>
                        <a:t>2. Зарисовка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Б. Предварительный рисунок, фиксирующий замысел художественного произведения.</a:t>
                      </a:r>
                      <a:endParaRPr lang="ru-RU" dirty="0"/>
                    </a:p>
                  </a:txBody>
                  <a:tcPr/>
                </a:tc>
              </a:tr>
              <a:tr h="976372">
                <a:tc>
                  <a:txBody>
                    <a:bodyPr/>
                    <a:lstStyle/>
                    <a:p>
                      <a:r>
                        <a:rPr lang="ru-RU" dirty="0" smtClean="0"/>
                        <a:t>3. Эскиз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В. Рисунок, сделанный очень быстро; изображение основной пластической мысли, увиденной в натуре.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8002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Задание 4</a:t>
            </a:r>
            <a:br>
              <a:rPr lang="ru-RU" sz="3200" dirty="0" smtClean="0"/>
            </a:br>
            <a:r>
              <a:rPr lang="ru-RU" sz="3200" b="1" dirty="0" smtClean="0"/>
              <a:t>Какое слово является </a:t>
            </a:r>
            <a:r>
              <a:rPr lang="ru-RU" sz="3200" b="1" u="sng" dirty="0" smtClean="0"/>
              <a:t>лишним</a:t>
            </a:r>
            <a:r>
              <a:rPr lang="ru-RU" sz="3200" b="1" dirty="0" smtClean="0"/>
              <a:t> в ряду? Лишнее слово подчеркните 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420888"/>
            <a:ext cx="8568952" cy="4437112"/>
          </a:xfrm>
        </p:spPr>
        <p:txBody>
          <a:bodyPr/>
          <a:lstStyle/>
          <a:p>
            <a:pPr>
              <a:buNone/>
            </a:pPr>
            <a:r>
              <a:rPr lang="ru-RU" sz="3200" dirty="0" smtClean="0"/>
              <a:t>1.       Пейзаж, портрет, графика, натюрморт.</a:t>
            </a:r>
          </a:p>
          <a:p>
            <a:pPr>
              <a:buNone/>
            </a:pPr>
            <a:r>
              <a:rPr lang="ru-RU" sz="3200" dirty="0" smtClean="0"/>
              <a:t>2.      Красный, зелёный, синий, жёлтый.</a:t>
            </a:r>
          </a:p>
          <a:p>
            <a:pPr>
              <a:buNone/>
            </a:pPr>
            <a:r>
              <a:rPr lang="ru-RU" sz="3200" dirty="0" smtClean="0"/>
              <a:t>3.      Архитектура, натюрморт, живопись, скульптура.</a:t>
            </a:r>
          </a:p>
          <a:p>
            <a:pPr>
              <a:buNone/>
            </a:pPr>
            <a:r>
              <a:rPr lang="ru-RU" sz="3200" dirty="0" smtClean="0"/>
              <a:t>4.      Белый, коричневый, серый, черный.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8012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Задание 5</a:t>
            </a:r>
            <a:br>
              <a:rPr lang="ru-RU" sz="3200" dirty="0" smtClean="0"/>
            </a:br>
            <a:r>
              <a:rPr lang="ru-RU" sz="3200" b="1" dirty="0" smtClean="0"/>
              <a:t> Выделите правильный ответ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640960" cy="5445224"/>
          </a:xfrm>
        </p:spPr>
        <p:txBody>
          <a:bodyPr>
            <a:normAutofit fontScale="92500" lnSpcReduction="20000"/>
          </a:bodyPr>
          <a:lstStyle/>
          <a:p>
            <a:pPr marL="651510" lvl="0" indent="-514350">
              <a:buNone/>
            </a:pPr>
            <a:r>
              <a:rPr lang="ru-RU" i="1" dirty="0" smtClean="0"/>
              <a:t>1. </a:t>
            </a:r>
            <a:r>
              <a:rPr lang="ru-RU" b="1" dirty="0" smtClean="0"/>
              <a:t>Как называются цвета, которые нельзя получить путём смешивания других? </a:t>
            </a:r>
          </a:p>
          <a:p>
            <a:pPr marL="651510" indent="-514350">
              <a:buNone/>
            </a:pPr>
            <a:r>
              <a:rPr lang="ru-RU" dirty="0" smtClean="0"/>
              <a:t>А) дополнительные (составные)</a:t>
            </a:r>
          </a:p>
          <a:p>
            <a:pPr marL="651510" indent="-514350">
              <a:buNone/>
            </a:pPr>
            <a:r>
              <a:rPr lang="ru-RU" dirty="0" smtClean="0"/>
              <a:t>Б) контрастные</a:t>
            </a:r>
          </a:p>
          <a:p>
            <a:pPr marL="651510" indent="-514350">
              <a:buNone/>
            </a:pPr>
            <a:r>
              <a:rPr lang="ru-RU" dirty="0" smtClean="0"/>
              <a:t>В) основные</a:t>
            </a:r>
          </a:p>
          <a:p>
            <a:pPr marL="651510" lvl="0" indent="-514350">
              <a:buNone/>
            </a:pPr>
            <a:r>
              <a:rPr lang="ru-RU" i="1" dirty="0" smtClean="0"/>
              <a:t>2. </a:t>
            </a:r>
            <a:r>
              <a:rPr lang="ru-RU" b="1" dirty="0" smtClean="0"/>
              <a:t>Какую группу цветов образуют  красный, оранжевый, желтый и производные от них цвета? </a:t>
            </a:r>
          </a:p>
          <a:p>
            <a:pPr marL="651510" indent="-514350">
              <a:buNone/>
            </a:pPr>
            <a:r>
              <a:rPr lang="ru-RU" dirty="0" smtClean="0"/>
              <a:t>А) холодные</a:t>
            </a:r>
          </a:p>
          <a:p>
            <a:pPr marL="651510" indent="-514350">
              <a:buNone/>
            </a:pPr>
            <a:r>
              <a:rPr lang="ru-RU" dirty="0" smtClean="0"/>
              <a:t>Б) родственные</a:t>
            </a:r>
          </a:p>
          <a:p>
            <a:pPr marL="651510" indent="-514350">
              <a:buNone/>
            </a:pPr>
            <a:r>
              <a:rPr lang="ru-RU" dirty="0" smtClean="0"/>
              <a:t>В) тёплые</a:t>
            </a:r>
          </a:p>
          <a:p>
            <a:pPr marL="651510" lvl="0" indent="-514350">
              <a:buNone/>
            </a:pPr>
            <a:r>
              <a:rPr lang="ru-RU" b="1" dirty="0" smtClean="0"/>
              <a:t>3.Как называются чёрный, белый и серые цвета? </a:t>
            </a:r>
          </a:p>
          <a:p>
            <a:pPr marL="651510" indent="-514350">
              <a:buNone/>
            </a:pPr>
            <a:r>
              <a:rPr lang="ru-RU" dirty="0" smtClean="0"/>
              <a:t>А) хроматические</a:t>
            </a:r>
          </a:p>
          <a:p>
            <a:pPr marL="651510" indent="-514350">
              <a:buNone/>
            </a:pPr>
            <a:r>
              <a:rPr lang="ru-RU" dirty="0" smtClean="0"/>
              <a:t>Б) ахроматические</a:t>
            </a:r>
          </a:p>
          <a:p>
            <a:pPr marL="651510" indent="-514350">
              <a:buNone/>
            </a:pPr>
            <a:r>
              <a:rPr lang="ru-RU" dirty="0" smtClean="0"/>
              <a:t>В) родственные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Задание 6</a:t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b="1" dirty="0" smtClean="0"/>
              <a:t>Расшифруйте слова так, чтобы новые слова относились к сфере изобразительного искусства 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ШАРКАНАД - 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ТЮРНАМОРТ - 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СИЖИПОВЬ - 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КАТНАИР - 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ТРЕПОРТ -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">
  <a:themeElements>
    <a:clrScheme name="Шаблон оформления с коринфскими колоннами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Шаблон оформления с коринфскими колоннами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с коринфскими колоннам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245</TotalTime>
  <Words>579</Words>
  <Application>Microsoft Office PowerPoint</Application>
  <PresentationFormat>Экран (4:3)</PresentationFormat>
  <Paragraphs>144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Поток</vt:lpstr>
      <vt:lpstr>Тема1</vt:lpstr>
      <vt:lpstr>Интеллектуальный марафон «Знатоки искусства» 6 класс  </vt:lpstr>
      <vt:lpstr>Задание 1  «Цветоведение»</vt:lpstr>
      <vt:lpstr>Презентация PowerPoint</vt:lpstr>
      <vt:lpstr>Презентация PowerPoint</vt:lpstr>
      <vt:lpstr>Задание 2  Соотнесите художественные материалы  с подходящей категорией </vt:lpstr>
      <vt:lpstr>Задание 3   Соотнесите понятие, и его определение</vt:lpstr>
      <vt:lpstr>Задание 4 Какое слово является лишним в ряду? Лишнее слово подчеркните </vt:lpstr>
      <vt:lpstr>Задание 5  Выделите правильный ответ</vt:lpstr>
      <vt:lpstr>Задание 6  Расшифруйте слова так, чтобы новые слова относились к сфере изобразительного искусства </vt:lpstr>
      <vt:lpstr>Задание 7  Соотнесите вид портрета , и его особенность </vt:lpstr>
      <vt:lpstr>Задание 8  Определите жанр картин</vt:lpstr>
      <vt:lpstr>Определи жанр картин.</vt:lpstr>
      <vt:lpstr>  Задание 9 Задайте соответствие  </vt:lpstr>
      <vt:lpstr> </vt:lpstr>
      <vt:lpstr>Задание 11 Отгадайте ребус</vt:lpstr>
      <vt:lpstr>Задание 12 Вставьте в текст пропущенные слова </vt:lpstr>
      <vt:lpstr>Задание 13 Ответить на вопросы</vt:lpstr>
      <vt:lpstr>Задание 13 Ответить на вопросы</vt:lpstr>
      <vt:lpstr>Задание 14 Составьте слова из слогов</vt:lpstr>
      <vt:lpstr>    Задание 15  Выделите правильный ответ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Интеллектуальный марафон </dc:title>
  <cp:lastModifiedBy>user</cp:lastModifiedBy>
  <cp:revision>30</cp:revision>
  <dcterms:modified xsi:type="dcterms:W3CDTF">2018-04-19T10:26:20Z</dcterms:modified>
</cp:coreProperties>
</file>