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8" r:id="rId5"/>
    <p:sldMasterId id="2147483670" r:id="rId6"/>
    <p:sldMasterId id="2147483672" r:id="rId7"/>
    <p:sldMasterId id="2147483674" r:id="rId8"/>
    <p:sldMasterId id="2147483676" r:id="rId9"/>
  </p:sldMasterIdLst>
  <p:notesMasterIdLst>
    <p:notesMasterId r:id="rId36"/>
  </p:notesMasterIdLst>
  <p:sldIdLst>
    <p:sldId id="354" r:id="rId10"/>
    <p:sldId id="321" r:id="rId11"/>
    <p:sldId id="323" r:id="rId12"/>
    <p:sldId id="325" r:id="rId13"/>
    <p:sldId id="308" r:id="rId14"/>
    <p:sldId id="327" r:id="rId15"/>
    <p:sldId id="350" r:id="rId16"/>
    <p:sldId id="349" r:id="rId17"/>
    <p:sldId id="351" r:id="rId18"/>
    <p:sldId id="352" r:id="rId19"/>
    <p:sldId id="297" r:id="rId20"/>
    <p:sldId id="356" r:id="rId21"/>
    <p:sldId id="355" r:id="rId22"/>
    <p:sldId id="330" r:id="rId23"/>
    <p:sldId id="333" r:id="rId24"/>
    <p:sldId id="346" r:id="rId25"/>
    <p:sldId id="290" r:id="rId26"/>
    <p:sldId id="275" r:id="rId27"/>
    <p:sldId id="276" r:id="rId28"/>
    <p:sldId id="277" r:id="rId29"/>
    <p:sldId id="280" r:id="rId30"/>
    <p:sldId id="279" r:id="rId31"/>
    <p:sldId id="281" r:id="rId32"/>
    <p:sldId id="282" r:id="rId33"/>
    <p:sldId id="353" r:id="rId34"/>
    <p:sldId id="31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24" autoAdjust="0"/>
  </p:normalViewPr>
  <p:slideViewPr>
    <p:cSldViewPr>
      <p:cViewPr varScale="1">
        <p:scale>
          <a:sx n="87" d="100"/>
          <a:sy n="87" d="100"/>
        </p:scale>
        <p:origin x="11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009E0-9C33-49DC-823A-07472D2190E1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D1E4C-4FA6-4F18-854D-75D4A7129E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6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8D3D-9819-4B35-B2BE-B62E65D9962A}" type="datetime1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EB93-E27B-4233-B272-F7CAF67923CB}" type="datetime1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C695-CE3A-47FB-BE79-2615874915F6}" type="datetime1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F8FE5-5D8C-4FFF-9E3C-95C22BFA2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2999-B21E-4722-A0C5-267E391ED3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127A-0FD7-4B64-8818-3AB63F036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2999-B21E-4722-A0C5-267E391ED3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127A-0FD7-4B64-8818-3AB63F036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2999-B21E-4722-A0C5-267E391ED3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127A-0FD7-4B64-8818-3AB63F036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2999-B21E-4722-A0C5-267E391ED3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127A-0FD7-4B64-8818-3AB63F036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2999-B21E-4722-A0C5-267E391ED3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127A-0FD7-4B64-8818-3AB63F036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2999-B21E-4722-A0C5-267E391ED3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127A-0FD7-4B64-8818-3AB63F036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2999-B21E-4722-A0C5-267E391ED3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127A-0FD7-4B64-8818-3AB63F036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585A-3739-4A77-8B58-5C4B31904E4E}" type="datetime1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A8540-E79E-4E32-BDB4-B8235A41B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6664-3C53-48C2-A7CE-D02124B479BF}" type="datetime1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725-7A8F-4E5D-98A7-15F647B47A36}" type="datetime1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72BF-99FC-46A6-B7CD-CB9639E7AD60}" type="datetime1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38B1-2DA3-4125-8BDB-F5FC8673A587}" type="datetime1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9FF3-5234-4941-BA2C-6FF8AF2733DA}" type="datetime1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D87A-8F4D-4B25-816D-42B61DBE083E}" type="datetime1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4EC4-C43C-4B17-8D87-BC7774B4D084}" type="datetime1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9F790-BB6B-47D7-9632-5B6A34409286}" type="datetime1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0326A-5D6D-4D0B-A7DC-A1F1A29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46F56-3368-420C-A2F5-9ED132E51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0326A-5D6D-4D0B-A7DC-A1F1A29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46F56-3368-420C-A2F5-9ED132E51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0326A-5D6D-4D0B-A7DC-A1F1A29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46F56-3368-420C-A2F5-9ED132E51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0326A-5D6D-4D0B-A7DC-A1F1A29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46F56-3368-420C-A2F5-9ED132E51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0326A-5D6D-4D0B-A7DC-A1F1A29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46F56-3368-420C-A2F5-9ED132E51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0326A-5D6D-4D0B-A7DC-A1F1A29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46F56-3368-420C-A2F5-9ED132E51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0326A-5D6D-4D0B-A7DC-A1F1A29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46F56-3368-420C-A2F5-9ED132E51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0326A-5D6D-4D0B-A7DC-A1F1A29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46F56-3368-420C-A2F5-9ED132E51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&#1057;&#1074;&#1077;&#1090;&#1083;&#1072;&#1085;&#1072;\Desktop\&#1050;&#1091;&#1088;&#1089;&#1099;%2020014\&#1048;&#1075;&#1088;&#1072;3\&#1042;&#1086;&#1083;&#1077;&#1081;&#1073;&#1086;&#1083;\&#1072;&#1087;&#1087;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Users\&#1057;&#1074;&#1077;&#1090;&#1083;&#1072;&#1085;&#1072;\Desktop\&#1050;&#1091;&#1088;&#1089;&#1099;%2020014\&#1048;&#1075;&#1088;&#1072;3\&#1042;&#1086;&#1083;&#1077;&#1081;&#1073;&#1086;&#1083;\&#1072;&#1087;&#1087;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Users\&#1057;&#1074;&#1077;&#1090;&#1083;&#1072;&#1085;&#1072;\Desktop\&#1050;&#1091;&#1088;&#1089;&#1099;%2020014\&#1048;&#1075;&#1088;&#1072;3\&#1042;&#1086;&#1083;&#1077;&#1081;&#1073;&#1086;&#1083;\&#1072;&#1087;&#1087;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6.xml"/><Relationship Id="rId1" Type="http://schemas.openxmlformats.org/officeDocument/2006/relationships/audio" Target="file:///C:\Users\&#1057;&#1074;&#1077;&#1090;&#1083;&#1072;&#1085;&#1072;\Desktop\&#1050;&#1091;&#1088;&#1089;&#1099;%2020014\&#1048;&#1075;&#1088;&#1072;3\&#1042;&#1086;&#1083;&#1077;&#1081;&#1073;&#1086;&#1083;\&#1072;&#1087;&#1087;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&#1057;&#1074;&#1077;&#1090;&#1083;&#1072;&#1085;&#1072;\Desktop\&#1050;&#1091;&#1088;&#1089;&#1099;%2020014\&#1048;&#1075;&#1088;&#1072;3\&#1042;&#1086;&#1083;&#1077;&#1081;&#1073;&#1086;&#1083;\&#1072;&#1087;&#1087;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C:\Users\&#1057;&#1074;&#1077;&#1090;&#1083;&#1072;&#1085;&#1072;\Desktop\&#1050;&#1091;&#1088;&#1089;&#1099;%2020014\&#1048;&#1075;&#1088;&#1072;3\&#1042;&#1086;&#1083;&#1077;&#1081;&#1073;&#1086;&#1083;\&#1072;&#1087;&#1087;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 descr="Пергамент"/>
          <p:cNvSpPr>
            <a:spLocks noChangeArrowheads="1"/>
          </p:cNvSpPr>
          <p:nvPr/>
        </p:nvSpPr>
        <p:spPr bwMode="auto">
          <a:xfrm>
            <a:off x="1908175" y="333375"/>
            <a:ext cx="5472113" cy="6477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Составь </a:t>
            </a:r>
            <a:r>
              <a:rPr lang="ru-RU" sz="400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кластер</a:t>
            </a:r>
          </a:p>
        </p:txBody>
      </p:sp>
      <p:sp>
        <p:nvSpPr>
          <p:cNvPr id="11267" name="Oval 207" descr="Пергамент"/>
          <p:cNvSpPr>
            <a:spLocks noChangeArrowheads="1"/>
          </p:cNvSpPr>
          <p:nvPr/>
        </p:nvSpPr>
        <p:spPr bwMode="auto">
          <a:xfrm>
            <a:off x="1643042" y="2928934"/>
            <a:ext cx="1439863" cy="11509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/>
              <a:t>Создающие </a:t>
            </a:r>
          </a:p>
          <a:p>
            <a:pPr algn="ctr"/>
            <a:r>
              <a:rPr lang="ru-RU" sz="1400" b="1" dirty="0"/>
              <a:t>инструменты</a:t>
            </a:r>
          </a:p>
          <a:p>
            <a:pPr algn="ctr"/>
            <a:r>
              <a:rPr lang="en-US" sz="1400" b="1" dirty="0"/>
              <a:t>Paint</a:t>
            </a:r>
            <a:endParaRPr lang="ru-RU" sz="1400" b="1" dirty="0"/>
          </a:p>
        </p:txBody>
      </p:sp>
      <p:sp>
        <p:nvSpPr>
          <p:cNvPr id="11268" name="Line 208"/>
          <p:cNvSpPr>
            <a:spLocks noChangeShapeType="1"/>
          </p:cNvSpPr>
          <p:nvPr/>
        </p:nvSpPr>
        <p:spPr bwMode="auto">
          <a:xfrm flipH="1" flipV="1">
            <a:off x="1416483" y="2174077"/>
            <a:ext cx="21590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209"/>
          <p:cNvSpPr>
            <a:spLocks noChangeShapeType="1"/>
          </p:cNvSpPr>
          <p:nvPr/>
        </p:nvSpPr>
        <p:spPr bwMode="auto">
          <a:xfrm flipV="1">
            <a:off x="3133418" y="2138292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210"/>
          <p:cNvSpPr>
            <a:spLocks noChangeShapeType="1"/>
          </p:cNvSpPr>
          <p:nvPr/>
        </p:nvSpPr>
        <p:spPr bwMode="auto">
          <a:xfrm>
            <a:off x="3715546" y="3473735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211"/>
          <p:cNvSpPr>
            <a:spLocks noChangeShapeType="1"/>
          </p:cNvSpPr>
          <p:nvPr/>
        </p:nvSpPr>
        <p:spPr bwMode="auto">
          <a:xfrm>
            <a:off x="3332452" y="4291806"/>
            <a:ext cx="3603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212"/>
          <p:cNvSpPr>
            <a:spLocks noChangeShapeType="1"/>
          </p:cNvSpPr>
          <p:nvPr/>
        </p:nvSpPr>
        <p:spPr bwMode="auto">
          <a:xfrm>
            <a:off x="2437898" y="463045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213"/>
          <p:cNvSpPr>
            <a:spLocks noChangeShapeType="1"/>
          </p:cNvSpPr>
          <p:nvPr/>
        </p:nvSpPr>
        <p:spPr bwMode="auto">
          <a:xfrm flipH="1">
            <a:off x="1228005" y="4293104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215"/>
          <p:cNvSpPr>
            <a:spLocks noChangeShapeType="1"/>
          </p:cNvSpPr>
          <p:nvPr/>
        </p:nvSpPr>
        <p:spPr bwMode="auto">
          <a:xfrm flipH="1">
            <a:off x="659596" y="348400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Oval 223" descr="Пергамент"/>
          <p:cNvSpPr>
            <a:spLocks noChangeArrowheads="1"/>
          </p:cNvSpPr>
          <p:nvPr/>
        </p:nvSpPr>
        <p:spPr bwMode="auto">
          <a:xfrm>
            <a:off x="6191250" y="2852738"/>
            <a:ext cx="1439863" cy="11509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Красящие</a:t>
            </a:r>
          </a:p>
          <a:p>
            <a:pPr algn="ctr"/>
            <a:r>
              <a:rPr lang="ru-RU" sz="1400" b="1"/>
              <a:t>инструменты</a:t>
            </a:r>
          </a:p>
          <a:p>
            <a:pPr algn="ctr"/>
            <a:r>
              <a:rPr lang="en-US" sz="1400" b="1"/>
              <a:t>Paint</a:t>
            </a:r>
            <a:endParaRPr lang="ru-RU" sz="1400" b="1"/>
          </a:p>
        </p:txBody>
      </p:sp>
      <p:sp>
        <p:nvSpPr>
          <p:cNvPr id="11283" name="Line 226"/>
          <p:cNvSpPr>
            <a:spLocks noChangeShapeType="1"/>
          </p:cNvSpPr>
          <p:nvPr/>
        </p:nvSpPr>
        <p:spPr bwMode="auto">
          <a:xfrm>
            <a:off x="8124995" y="3484007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228"/>
          <p:cNvSpPr>
            <a:spLocks noChangeShapeType="1"/>
          </p:cNvSpPr>
          <p:nvPr/>
        </p:nvSpPr>
        <p:spPr bwMode="auto">
          <a:xfrm>
            <a:off x="6816665" y="450842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238"/>
          <p:cNvSpPr>
            <a:spLocks noChangeShapeType="1"/>
          </p:cNvSpPr>
          <p:nvPr/>
        </p:nvSpPr>
        <p:spPr bwMode="auto">
          <a:xfrm flipV="1">
            <a:off x="6757712" y="195817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239"/>
          <p:cNvSpPr>
            <a:spLocks noChangeShapeType="1"/>
          </p:cNvSpPr>
          <p:nvPr/>
        </p:nvSpPr>
        <p:spPr bwMode="auto">
          <a:xfrm flipH="1">
            <a:off x="5147974" y="3440419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40"/>
          <p:cNvSpPr>
            <a:spLocks noChangeShapeType="1"/>
          </p:cNvSpPr>
          <p:nvPr/>
        </p:nvSpPr>
        <p:spPr bwMode="auto">
          <a:xfrm>
            <a:off x="4714876" y="1196975"/>
            <a:ext cx="0" cy="56610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Oval 207" descr="Пергамент"/>
          <p:cNvSpPr>
            <a:spLocks noChangeArrowheads="1"/>
          </p:cNvSpPr>
          <p:nvPr/>
        </p:nvSpPr>
        <p:spPr bwMode="auto">
          <a:xfrm>
            <a:off x="1091396" y="2387565"/>
            <a:ext cx="2624150" cy="215820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Создающие </a:t>
            </a:r>
          </a:p>
          <a:p>
            <a:pPr algn="ctr"/>
            <a:r>
              <a:rPr lang="ru-RU" sz="2800" b="1" dirty="0"/>
              <a:t>инструменты</a:t>
            </a:r>
          </a:p>
          <a:p>
            <a:pPr algn="ctr"/>
            <a:r>
              <a:rPr lang="en-US" sz="2800" b="1" dirty="0"/>
              <a:t>Paint</a:t>
            </a:r>
            <a:endParaRPr lang="ru-RU" sz="2800" b="1" dirty="0"/>
          </a:p>
        </p:txBody>
      </p:sp>
      <p:sp>
        <p:nvSpPr>
          <p:cNvPr id="35" name="Oval 223" descr="Пергамент"/>
          <p:cNvSpPr>
            <a:spLocks noChangeArrowheads="1"/>
          </p:cNvSpPr>
          <p:nvPr/>
        </p:nvSpPr>
        <p:spPr bwMode="auto">
          <a:xfrm>
            <a:off x="5508336" y="2387565"/>
            <a:ext cx="2616659" cy="212085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Красящие</a:t>
            </a:r>
          </a:p>
          <a:p>
            <a:pPr algn="ctr"/>
            <a:r>
              <a:rPr lang="ru-RU" sz="2800" b="1" dirty="0"/>
              <a:t>инструменты</a:t>
            </a:r>
          </a:p>
          <a:p>
            <a:pPr algn="ctr"/>
            <a:r>
              <a:rPr lang="en-US" sz="2800" b="1" dirty="0"/>
              <a:t>Paint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7151457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82" grpId="0" animBg="1"/>
      <p:bldP spid="11283" grpId="0" animBg="1"/>
      <p:bldP spid="11284" grpId="0" animBg="1"/>
      <p:bldP spid="11289" grpId="0" animBg="1"/>
      <p:bldP spid="112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8" name="Picture 2" descr="Ð¥Ð¾Ð»Ð¾Ð´Ð½ÑÐµ Ð¸ ÑÐµÐ¿Ð»ÑÐµ Ð¾ÑÑÐµÐ½ÐºÐ¸ Ð¶ÐµÐ»ÑÐ¾Ð³Ð¾, Ð·ÐµÐ»ÐµÐ½Ð¾Ð³Ð¾ Ð¸ ÑÐ¸Ð½ÐµÐ³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" y="1052736"/>
            <a:ext cx="9124235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555776" y="189162"/>
            <a:ext cx="410445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/>
                <a:cs typeface="Arial"/>
              </a:rPr>
              <a:t>1 </a:t>
            </a:r>
            <a:r>
              <a:rPr lang="ru-RU" sz="3600" b="1" kern="1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/>
                <a:cs typeface="Arial"/>
              </a:rPr>
              <a:t>модуль</a:t>
            </a:r>
            <a:endParaRPr lang="ru-RU" sz="3600" b="1" kern="1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1259632" y="1484313"/>
            <a:ext cx="691319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kern="1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48" name="Picture 6" descr="j01223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121" y="3139330"/>
            <a:ext cx="30972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8415" y="1700808"/>
            <a:ext cx="4959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</a:rPr>
              <a:t>Задания в рабочей тетради.</a:t>
            </a:r>
            <a:endParaRPr lang="ru-RU" sz="32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kk-KZ" dirty="0" smtClean="0"/>
              <a:t>Найди отличие по оттенку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6099001" cy="40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6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339752" y="116632"/>
            <a:ext cx="4463950" cy="9366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/>
                <a:cs typeface="Arial"/>
              </a:rPr>
              <a:t>Модуль 2</a:t>
            </a:r>
            <a:endParaRPr lang="ru-RU" sz="3600" b="1" kern="1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algn="ctr"/>
            <a:r>
              <a:rPr lang="ru-RU" sz="3600" b="1" kern="1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/>
                <a:cs typeface="Arial"/>
              </a:rPr>
              <a:t>(практическая работа)</a:t>
            </a: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1259632" y="1484313"/>
            <a:ext cx="691319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cs typeface="Arial"/>
              </a:rPr>
              <a:t>"Возможности графического</a:t>
            </a:r>
          </a:p>
          <a:p>
            <a:pPr algn="ctr"/>
            <a:r>
              <a:rPr lang="ru-RU" sz="2400" kern="1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cs typeface="Arial"/>
              </a:rPr>
              <a:t> редактора </a:t>
            </a:r>
            <a:r>
              <a:rPr lang="en-US" sz="2400" kern="1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cs typeface="Arial"/>
              </a:rPr>
              <a:t>Paint"</a:t>
            </a:r>
            <a:endParaRPr lang="ru-RU" sz="2400" kern="1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48" name="Picture 6" descr="j01223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121" y="3139330"/>
            <a:ext cx="30972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3159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Практическая работа №</a:t>
            </a:r>
            <a:r>
              <a:rPr lang="ru-RU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  <a:p>
            <a:pPr algn="ctr"/>
            <a:endParaRPr lang="ru-RU" sz="48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55342"/>
            <a:ext cx="763284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Раскрась цветик </a:t>
            </a:r>
            <a:r>
              <a:rPr lang="ru-RU" sz="2800" dirty="0" err="1" smtClean="0">
                <a:solidFill>
                  <a:schemeClr val="tx1"/>
                </a:solidFill>
              </a:rPr>
              <a:t>семицветик</a:t>
            </a:r>
            <a:r>
              <a:rPr lang="ru-RU" sz="2800" dirty="0" smtClean="0">
                <a:solidFill>
                  <a:schemeClr val="tx1"/>
                </a:solidFill>
              </a:rPr>
              <a:t> в верной цветовой палитре: от теплых до холодных оттенков.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68063"/>
            <a:ext cx="7164288" cy="4941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Практическая Работа №2</a:t>
            </a:r>
            <a:endParaRPr lang="ru-RU" sz="48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537321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15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52621" y="1484784"/>
            <a:ext cx="8659446" cy="3581531"/>
            <a:chOff x="27354" y="895658"/>
            <a:chExt cx="10008324" cy="346944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4" y="913328"/>
              <a:ext cx="5004162" cy="3451776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516" y="895658"/>
              <a:ext cx="5004162" cy="34517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332656"/>
            <a:ext cx="8229600" cy="581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Задание 1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827584" y="949386"/>
            <a:ext cx="8013576" cy="20475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На яблоне выросло 7 яблок. 4 яблока уже созрели, а 3 – еще нет. Спрячь незрелые яблоки в зеленой листве, а спелые, наоборот, выдели, чтобы их легче было найти.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5456063" cy="341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3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043608" y="2132857"/>
            <a:ext cx="5364708" cy="10801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/>
                <a:cs typeface="Arial"/>
              </a:rPr>
              <a:t>"Даешь "5"?"</a:t>
            </a: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5039766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/>
                <a:cs typeface="Arial"/>
              </a:rPr>
              <a:t>Модуль 3</a:t>
            </a:r>
            <a:endParaRPr lang="ru-RU" sz="3600" b="1" kern="1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algn="ctr"/>
            <a:r>
              <a:rPr lang="ru-RU" sz="3600" b="1" kern="1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/>
                <a:cs typeface="Arial"/>
              </a:rPr>
              <a:t>(проверка усвоенного</a:t>
            </a:r>
          </a:p>
          <a:p>
            <a:pPr algn="ctr"/>
            <a:r>
              <a:rPr lang="ru-RU" sz="3600" b="1" kern="1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/>
                <a:cs typeface="Arial"/>
              </a:rPr>
              <a:t>матерала</a:t>
            </a:r>
            <a:r>
              <a:rPr lang="ru-RU" sz="3600" b="1" kern="1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/>
                <a:cs typeface="Arial"/>
              </a:rPr>
              <a:t>)</a:t>
            </a:r>
          </a:p>
        </p:txBody>
      </p:sp>
      <p:pic>
        <p:nvPicPr>
          <p:cNvPr id="13316" name="Picture 6" descr="MC9003012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9253" y="3501008"/>
            <a:ext cx="27781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2"/>
          <p:cNvSpPr>
            <a:spLocks noChangeArrowheads="1"/>
          </p:cNvSpPr>
          <p:nvPr/>
        </p:nvSpPr>
        <p:spPr bwMode="auto">
          <a:xfrm>
            <a:off x="539552" y="188640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cs typeface="Arial" charset="0"/>
              </a:rPr>
              <a:t> </a:t>
            </a:r>
            <a:r>
              <a:rPr lang="ru-RU" sz="320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cs typeface="Arial" charset="0"/>
              </a:rPr>
              <a:t>Игра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cs typeface="Arial" charset="0"/>
              </a:rPr>
              <a:t>по теме: «Графический редактор»</a:t>
            </a:r>
            <a:endParaRPr lang="ru-RU" sz="3200" dirty="0">
              <a:ln w="0">
                <a:solidFill>
                  <a:schemeClr val="tx1"/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Century Gothic" pitchFamily="34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916832"/>
            <a:ext cx="48577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Arial" charset="0"/>
              </a:rPr>
              <a:t>«Волейбол»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3" name="Picture 3" descr="C:\Documents and Settings\User\Рабочий стол\1.ТРИГГЕРЫ\Овчинникова\МК  4\сет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857625"/>
            <a:ext cx="4518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C:\Documents and Settings\User\Рабочий стол\1.ТРИГГЕРЫ\Овчинникова\МК  4\мя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5715000"/>
            <a:ext cx="78581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C:\Documents and Settings\User\Рабочий стол\1.ТРИГГЕРЫ\Овчинникова\МК  4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571875"/>
            <a:ext cx="1714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C:\Documents and Settings\User\Рабочий стол\1.ТРИГГЕРЫ\Овчинникова\МК  4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3714750"/>
            <a:ext cx="19288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2843808" y="6165304"/>
            <a:ext cx="1800200" cy="504056"/>
          </a:xfrm>
          <a:prstGeom prst="roundRect">
            <a:avLst/>
          </a:prstGeom>
          <a:solidFill>
            <a:srgbClr val="A758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Начало игры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214290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команда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214290"/>
            <a:ext cx="635798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можно создать с помощью графического редактора?</a:t>
            </a:r>
            <a:endParaRPr lang="ru-RU" sz="2000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роцесс 7"/>
          <p:cNvSpPr/>
          <p:nvPr/>
        </p:nvSpPr>
        <p:spPr>
          <a:xfrm>
            <a:off x="6715140" y="1071546"/>
            <a:ext cx="2143140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график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1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214813"/>
            <a:ext cx="7953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4000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sp>
        <p:nvSpPr>
          <p:cNvPr id="9" name="Блок-схема: процесс 8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рисунок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фильм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8572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презентацию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282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14282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5220072" y="6165304"/>
            <a:ext cx="1800200" cy="504056"/>
          </a:xfrm>
          <a:prstGeom prst="roundRect">
            <a:avLst/>
          </a:prstGeom>
          <a:solidFill>
            <a:srgbClr val="A758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014E-7 C 0.00295 -0.00648 0.01337 -0.01295 0.01702 -0.01295 C 0.04028 -0.01295 0.06407 0.0895 0.06407 0.19195 C 0.06407 0.14015 0.07604 0.0895 0.08733 0.0895 C 0.09931 0.0895 0.11059 0.14107 0.11059 0.19195 C 0.11059 0.16628 0.1165 0.14015 0.1224 0.14015 C 0.12848 0.14015 0.13438 0.16559 0.13438 0.19195 C 0.13438 0.17877 0.13733 0.16628 0.14028 0.16628 C 0.14341 0.16628 0.14636 0.17946 0.14636 0.19195 C 0.14636 0.18524 0.14792 0.17877 0.14931 0.17877 C 0.15 0.17877 0.15226 0.18524 0.15226 0.19195 C 0.15226 0.18848 0.15313 0.18524 0.15382 0.18524 C 0.15382 0.18617 0.15538 0.18848 0.15538 0.19195 C 0.15538 0.1901 0.15538 0.18848 0.15625 0.18848 C 0.15625 0.18941 0.15695 0.19033 0.15695 0.19195 C 0.15695 0.19103 0.15695 0.1901 0.15695 0.18941 C 0.15782 0.18941 0.15782 0.19033 0.15782 0.19103 C 0.15851 0.19103 0.15851 0.19033 0.15851 0.18941 C 0.15938 0.18941 0.15938 0.19033 0.15938 0.19103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9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2192E-6 L 0.06805 -0.028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15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1249 L 0.09549 -0.16259 C 0.11441 -0.19589 0.14584 -0.21809 0.18004 -0.22433 C 0.21927 -0.2315 0.25226 -0.22086 0.27726 -0.19543 L 0.39584 -0.08349 " pathEditMode="relative" rAng="-463811" ptsTypes="FffFF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124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3423 L 2.5E-6 4.7548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833 C 0.004 -0.01481 0.01806 -0.02128 0.02292 -0.02128 C 0.054 -0.02128 0.08594 0.08117 0.08594 0.18362 C 0.08594 0.13182 0.10191 0.08117 0.11702 0.08117 C 0.13299 0.08117 0.14809 0.13274 0.14809 0.18362 C 0.14809 0.15795 0.15608 0.13182 0.16407 0.13182 C 0.17205 0.13182 0.18004 0.15726 0.18004 0.18362 C 0.18004 0.17044 0.18403 0.15795 0.18802 0.15795 C 0.19202 0.15795 0.19601 0.17113 0.19601 0.18362 C 0.19601 0.17691 0.19809 0.17044 0.2 0.17044 C 0.20104 0.17044 0.204 0.17691 0.204 0.18362 C 0.204 0.18015 0.20504 0.17691 0.20608 0.17691 C 0.20608 0.17784 0.20816 0.18015 0.20816 0.18362 C 0.20816 0.18177 0.20816 0.18015 0.2092 0.18015 C 0.2092 0.18108 0.21025 0.182 0.21025 0.18362 C 0.21025 0.1827 0.21025 0.18177 0.21025 0.18108 C 0.21129 0.18108 0.21129 0.182 0.21129 0.1827 C 0.21233 0.1827 0.21233 0.182 0.21233 0.18108 C 0.21337 0.18108 0.21337 0.182 0.21337 0.1827 " pathEditMode="relative" rAng="0" ptsTypes="fffffffffffffffffff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9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25 C 0.004 -0.01388 0.01806 -0.02128 0.02292 -0.02128 C 0.054 -0.02128 0.08594 0.0969 0.08594 0.21507 C 0.08594 0.15541 0.10191 0.0969 0.11702 0.0969 C 0.13299 0.0969 0.14809 0.15633 0.14809 0.21507 C 0.14809 0.18547 0.15608 0.15541 0.16407 0.15541 C 0.17205 0.15541 0.18004 0.18478 0.18004 0.21507 C 0.18004 0.19981 0.18403 0.18547 0.18802 0.18547 C 0.19202 0.18547 0.19601 0.20074 0.19601 0.21507 C 0.19601 0.20744 0.19809 0.19981 0.2 0.19981 C 0.20104 0.19981 0.204 0.20744 0.204 0.21507 C 0.204 0.21114 0.20504 0.20744 0.20608 0.20744 C 0.20608 0.20837 0.20816 0.21114 0.20816 0.21507 C 0.20816 0.21299 0.20816 0.21114 0.2092 0.21114 C 0.2092 0.21207 0.21025 0.21322 0.21025 0.21507 C 0.21025 0.21392 0.21025 0.21299 0.21025 0.21207 C 0.21129 0.21207 0.21129 0.21322 0.21129 0.21415 C 0.21233 0.21415 0.21233 0.21322 0.21233 0.21207 C 0.21337 0.21207 0.21337 0.21322 0.21337 0.21415 " pathEditMode="relative" rAng="0" ptsTypes="fffffffffffffffffff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03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14291"/>
            <a:ext cx="77472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Рассмотрим окно графического редактора </a:t>
            </a:r>
            <a:r>
              <a:rPr lang="ru-RU" sz="2400" b="1" dirty="0" err="1"/>
              <a:t>Paint</a:t>
            </a:r>
            <a:r>
              <a:rPr lang="ru-RU" sz="2400" b="1" dirty="0"/>
              <a:t>, </a:t>
            </a:r>
            <a:r>
              <a:rPr lang="ru-RU" sz="2400" b="1" dirty="0" smtClean="0"/>
              <a:t> которое </a:t>
            </a:r>
            <a:r>
              <a:rPr lang="ru-RU" sz="2400" b="1" dirty="0"/>
              <a:t>появляется сразу после загрузки программы.</a:t>
            </a:r>
          </a:p>
        </p:txBody>
      </p:sp>
      <p:pic>
        <p:nvPicPr>
          <p:cNvPr id="7171" name="Picture 3" descr="C:\Users\Нурсиль\Desktop\pa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82" y="1118937"/>
            <a:ext cx="7929618" cy="57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500306"/>
            <a:ext cx="55054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3143248"/>
            <a:ext cx="20732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6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6705616" y="1071546"/>
            <a:ext cx="21526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Рисунок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86644" y="214290"/>
            <a:ext cx="157163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команда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214290"/>
            <a:ext cx="614366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помощью какого пункта меню можно сохранить рисунок?</a:t>
            </a:r>
            <a:endParaRPr lang="ru-RU" sz="2400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Вид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Файл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285720" y="1071546"/>
            <a:ext cx="1990740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Правка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2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pic>
        <p:nvPicPr>
          <p:cNvPr id="5131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52784">
            <a:off x="5948363" y="3582987"/>
            <a:ext cx="7953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58313" y="550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31550" cmpd="sng">
                <a:noFill/>
                <a:prstDash val="solid"/>
              </a:ln>
              <a:solidFill>
                <a:schemeClr val="tx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572528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72528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572528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0" name="Скругленный прямоугольник 19">
            <a:hlinkClick r:id="" action="ppaction://noaction"/>
          </p:cNvPr>
          <p:cNvSpPr/>
          <p:nvPr/>
        </p:nvSpPr>
        <p:spPr>
          <a:xfrm>
            <a:off x="5220072" y="6165304"/>
            <a:ext cx="1800200" cy="504056"/>
          </a:xfrm>
          <a:prstGeom prst="roundRect">
            <a:avLst/>
          </a:prstGeom>
          <a:solidFill>
            <a:srgbClr val="A758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3608E-6 C -0.00486 -0.01064 -0.02187 -0.02128 -0.0276 -0.02128 C -0.0651 -0.02128 -0.10364 0.14524 -0.10364 0.31175 C -0.10364 0.2278 -0.12274 0.14524 -0.14097 0.14524 C -0.16024 0.14524 -0.17847 0.22919 -0.17847 0.31175 C -0.17847 0.27035 -0.18802 0.2278 -0.19757 0.2278 C -0.20729 0.2278 -0.21684 0.2692 -0.21684 0.31175 C -0.21684 0.29047 -0.2217 0.27035 -0.22656 0.27035 C -0.23125 0.27035 -0.23611 0.29163 -0.23611 0.31175 C -0.23611 0.30111 -0.23871 0.29047 -0.24097 0.29047 C -0.24218 0.29047 -0.24566 0.30111 -0.24566 0.31175 C -0.24566 0.30643 -0.24704 0.30111 -0.24826 0.30111 C -0.24826 0.29972 -0.25069 0.30643 -0.25069 0.31175 C -0.25069 0.30897 -0.25069 0.30643 -0.25208 0.30643 C -0.25208 0.30782 -0.25329 0.30921 -0.25329 0.31175 C -0.25329 0.31036 -0.25329 0.30897 -0.25329 0.30782 C -0.25451 0.30782 -0.25451 0.30921 -0.25451 0.31059 C -0.25573 0.31059 -0.25573 0.30921 -0.25573 0.30782 C -0.25694 0.30782 -0.25694 0.30921 -0.25694 0.31059 " pathEditMode="relative" rAng="0" ptsTypes="fffffffffffffffffff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14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0213E-6 L -0.05729 -0.051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26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09114 -0.13043 C -0.11024 -0.15911 -0.14184 -0.18201 -0.17725 -0.19264 C -0.21753 -0.20583 -0.30434 -0.14315 -0.33576 -0.10731 L -0.41475 0.04371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81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0.05111 L -0.00226 -0.0090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21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214290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команда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214290"/>
            <a:ext cx="635798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инструмент  выглядит в виде баллончика с краской?</a:t>
            </a:r>
            <a:endParaRPr lang="ru-RU" sz="2400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роцесс 7"/>
          <p:cNvSpPr/>
          <p:nvPr/>
        </p:nvSpPr>
        <p:spPr>
          <a:xfrm>
            <a:off x="6715140" y="1071546"/>
            <a:ext cx="2143140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пипетка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1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214813"/>
            <a:ext cx="7953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4000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sp>
        <p:nvSpPr>
          <p:cNvPr id="9" name="Блок-схема: процесс 8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распылитель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ластик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8572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заливка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282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14282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5220072" y="6165304"/>
            <a:ext cx="1800200" cy="504056"/>
          </a:xfrm>
          <a:prstGeom prst="roundRect">
            <a:avLst/>
          </a:prstGeom>
          <a:solidFill>
            <a:srgbClr val="A758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014E-7 C 0.00295 -0.00648 0.01337 -0.01295 0.01702 -0.01295 C 0.04028 -0.01295 0.06407 0.0895 0.06407 0.19195 C 0.06407 0.14015 0.07604 0.0895 0.08733 0.0895 C 0.09931 0.0895 0.11059 0.14107 0.11059 0.19195 C 0.11059 0.16628 0.1165 0.14015 0.1224 0.14015 C 0.12848 0.14015 0.13438 0.16559 0.13438 0.19195 C 0.13438 0.17877 0.13733 0.16628 0.14028 0.16628 C 0.14341 0.16628 0.14636 0.17946 0.14636 0.19195 C 0.14636 0.18524 0.14792 0.17877 0.14931 0.17877 C 0.15 0.17877 0.15226 0.18524 0.15226 0.19195 C 0.15226 0.18848 0.15313 0.18524 0.15382 0.18524 C 0.15382 0.18617 0.15538 0.18848 0.15538 0.19195 C 0.15538 0.1901 0.15538 0.18848 0.15625 0.18848 C 0.15625 0.18941 0.15695 0.19033 0.15695 0.19195 C 0.15695 0.19103 0.15695 0.1901 0.15695 0.18941 C 0.15782 0.18941 0.15782 0.19033 0.15782 0.19103 C 0.15851 0.19103 0.15851 0.19033 0.15851 0.18941 C 0.15938 0.18941 0.15938 0.19033 0.15938 0.19103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9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2192E-6 L 0.06805 -0.028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15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1249 L 0.09549 -0.16259 C 0.11441 -0.19589 0.14584 -0.21809 0.18004 -0.22433 C 0.21927 -0.2315 0.25226 -0.22086 0.27726 -0.19543 L 0.39584 -0.08349 " pathEditMode="relative" rAng="-463811" ptsTypes="FffFF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124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3423 L 2.5E-6 4.7548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833 C 0.004 -0.01481 0.01806 -0.02128 0.02292 -0.02128 C 0.054 -0.02128 0.08594 0.08117 0.08594 0.18362 C 0.08594 0.13182 0.10191 0.08117 0.11702 0.08117 C 0.13299 0.08117 0.14809 0.13274 0.14809 0.18362 C 0.14809 0.15795 0.15608 0.13182 0.16407 0.13182 C 0.17205 0.13182 0.18004 0.15726 0.18004 0.18362 C 0.18004 0.17044 0.18403 0.15795 0.18802 0.15795 C 0.19202 0.15795 0.19601 0.17113 0.19601 0.18362 C 0.19601 0.17691 0.19809 0.17044 0.2 0.17044 C 0.20104 0.17044 0.204 0.17691 0.204 0.18362 C 0.204 0.18015 0.20504 0.17691 0.20608 0.17691 C 0.20608 0.17784 0.20816 0.18015 0.20816 0.18362 C 0.20816 0.18177 0.20816 0.18015 0.2092 0.18015 C 0.2092 0.18108 0.21025 0.182 0.21025 0.18362 C 0.21025 0.1827 0.21025 0.18177 0.21025 0.18108 C 0.21129 0.18108 0.21129 0.182 0.21129 0.1827 C 0.21233 0.1827 0.21233 0.182 0.21233 0.18108 C 0.21337 0.18108 0.21337 0.182 0.21337 0.1827 " pathEditMode="relative" rAng="0" ptsTypes="fffffffffffffffffff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9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25 C 0.004 -0.01388 0.01806 -0.02128 0.02292 -0.02128 C 0.054 -0.02128 0.08594 0.0969 0.08594 0.21507 C 0.08594 0.15541 0.10191 0.0969 0.11702 0.0969 C 0.13299 0.0969 0.14809 0.15633 0.14809 0.21507 C 0.14809 0.18547 0.15608 0.15541 0.16407 0.15541 C 0.17205 0.15541 0.18004 0.18478 0.18004 0.21507 C 0.18004 0.19981 0.18403 0.18547 0.18802 0.18547 C 0.19202 0.18547 0.19601 0.20074 0.19601 0.21507 C 0.19601 0.20744 0.19809 0.19981 0.2 0.19981 C 0.20104 0.19981 0.204 0.20744 0.204 0.21507 C 0.204 0.21114 0.20504 0.20744 0.20608 0.20744 C 0.20608 0.20837 0.20816 0.21114 0.20816 0.21507 C 0.20816 0.21299 0.20816 0.21114 0.2092 0.21114 C 0.2092 0.21207 0.21025 0.21322 0.21025 0.21507 C 0.21025 0.21392 0.21025 0.21299 0.21025 0.21207 C 0.21129 0.21207 0.21129 0.21322 0.21129 0.21415 C 0.21233 0.21415 0.21233 0.21322 0.21233 0.21207 C 0.21337 0.21207 0.21337 0.21322 0.21337 0.21415 " pathEditMode="relative" rAng="0" ptsTypes="fffffffffffffffffff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03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6705616" y="1071546"/>
            <a:ext cx="21526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карандаш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86644" y="214290"/>
            <a:ext cx="157163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команда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214290"/>
            <a:ext cx="614366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инструмент нужно использовать  для закрашивания замкнутых объектов?</a:t>
            </a:r>
            <a:endParaRPr lang="ru-RU" sz="2400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кисть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заливка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285720" y="1071546"/>
            <a:ext cx="1990740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палитра цветов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2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pic>
        <p:nvPicPr>
          <p:cNvPr id="5131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52784">
            <a:off x="5948363" y="3582987"/>
            <a:ext cx="7953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58313" y="550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31550" cmpd="sng">
                <a:noFill/>
                <a:prstDash val="solid"/>
              </a:ln>
              <a:solidFill>
                <a:schemeClr val="tx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572528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72528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572528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5220072" y="6165304"/>
            <a:ext cx="1800200" cy="504056"/>
          </a:xfrm>
          <a:prstGeom prst="roundRect">
            <a:avLst/>
          </a:prstGeom>
          <a:solidFill>
            <a:srgbClr val="A758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3608E-6 C -0.00486 -0.01064 -0.02187 -0.02128 -0.0276 -0.02128 C -0.0651 -0.02128 -0.10364 0.14524 -0.10364 0.31175 C -0.10364 0.2278 -0.12274 0.14524 -0.14097 0.14524 C -0.16024 0.14524 -0.17847 0.22919 -0.17847 0.31175 C -0.17847 0.27035 -0.18802 0.2278 -0.19757 0.2278 C -0.20729 0.2278 -0.21684 0.2692 -0.21684 0.31175 C -0.21684 0.29047 -0.2217 0.27035 -0.22656 0.27035 C -0.23125 0.27035 -0.23611 0.29163 -0.23611 0.31175 C -0.23611 0.30111 -0.23871 0.29047 -0.24097 0.29047 C -0.24218 0.29047 -0.24566 0.30111 -0.24566 0.31175 C -0.24566 0.30643 -0.24704 0.30111 -0.24826 0.30111 C -0.24826 0.29972 -0.25069 0.30643 -0.25069 0.31175 C -0.25069 0.30897 -0.25069 0.30643 -0.25208 0.30643 C -0.25208 0.30782 -0.25329 0.30921 -0.25329 0.31175 C -0.25329 0.31036 -0.25329 0.30897 -0.25329 0.30782 C -0.25451 0.30782 -0.25451 0.30921 -0.25451 0.31059 C -0.25573 0.31059 -0.25573 0.30921 -0.25573 0.30782 C -0.25694 0.30782 -0.25694 0.30921 -0.25694 0.31059 " pathEditMode="relative" rAng="0" ptsTypes="fffffffffffffffffff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14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0213E-6 L -0.05729 -0.051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26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09114 -0.13043 C -0.11024 -0.15911 -0.14184 -0.18201 -0.17725 -0.19264 C -0.21753 -0.20583 -0.30434 -0.14315 -0.33576 -0.10731 L -0.41475 0.04371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81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0.05111 L -0.00226 -0.0090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21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6705616" y="1071546"/>
            <a:ext cx="21526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Кисть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86644" y="214290"/>
            <a:ext cx="157163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команда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214290"/>
            <a:ext cx="614366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помощью какого инструмента </a:t>
            </a:r>
            <a:r>
              <a:rPr lang="ru-RU" sz="2400" b="1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</a:t>
            </a:r>
            <a:r>
              <a:rPr lang="kk-KZ" sz="2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стереть объект?</a:t>
            </a:r>
            <a:endParaRPr lang="ru-RU" sz="2400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Заливка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Ластик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285720" y="1071546"/>
            <a:ext cx="1990740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Распылитель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2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pic>
        <p:nvPicPr>
          <p:cNvPr id="5131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52784">
            <a:off x="5948363" y="3582987"/>
            <a:ext cx="7953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58313" y="550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7" name="Овал 16"/>
          <p:cNvSpPr/>
          <p:nvPr/>
        </p:nvSpPr>
        <p:spPr>
          <a:xfrm>
            <a:off x="8572528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72528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572528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5220072" y="6165304"/>
            <a:ext cx="1800200" cy="504056"/>
          </a:xfrm>
          <a:prstGeom prst="roundRect">
            <a:avLst/>
          </a:prstGeom>
          <a:solidFill>
            <a:srgbClr val="A758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3608E-6 C -0.00486 -0.01064 -0.02187 -0.02128 -0.0276 -0.02128 C -0.0651 -0.02128 -0.10364 0.14524 -0.10364 0.31175 C -0.10364 0.2278 -0.12274 0.14524 -0.14097 0.14524 C -0.16024 0.14524 -0.17847 0.22919 -0.17847 0.31175 C -0.17847 0.27035 -0.18802 0.2278 -0.19757 0.2278 C -0.20729 0.2278 -0.21684 0.2692 -0.21684 0.31175 C -0.21684 0.29047 -0.2217 0.27035 -0.22656 0.27035 C -0.23125 0.27035 -0.23611 0.29163 -0.23611 0.31175 C -0.23611 0.30111 -0.23871 0.29047 -0.24097 0.29047 C -0.24218 0.29047 -0.24566 0.30111 -0.24566 0.31175 C -0.24566 0.30643 -0.24704 0.30111 -0.24826 0.30111 C -0.24826 0.29972 -0.25069 0.30643 -0.25069 0.31175 C -0.25069 0.30897 -0.25069 0.30643 -0.25208 0.30643 C -0.25208 0.30782 -0.25329 0.30921 -0.25329 0.31175 C -0.25329 0.31036 -0.25329 0.30897 -0.25329 0.30782 C -0.25451 0.30782 -0.25451 0.30921 -0.25451 0.31059 C -0.25573 0.31059 -0.25573 0.30921 -0.25573 0.30782 C -0.25694 0.30782 -0.25694 0.30921 -0.25694 0.31059 " pathEditMode="relative" rAng="0" ptsTypes="fffffffffffffffffff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14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0213E-6 L -0.05729 -0.051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26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09114 -0.13043 C -0.11024 -0.15911 -0.14184 -0.18201 -0.17725 -0.19264 C -0.21753 -0.20583 -0.30434 -0.14315 -0.33576 -0.10731 L -0.41475 0.04371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81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0.05111 L -0.00226 -0.0090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21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214290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команда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214290"/>
            <a:ext cx="635798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Какого инструмента в 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Paint </a:t>
            </a:r>
            <a:r>
              <a:rPr lang="uk-UA" sz="2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</a:t>
            </a:r>
            <a:r>
              <a:rPr lang="uk-UA" sz="2400" b="1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существует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2000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роцесс 7"/>
          <p:cNvSpPr/>
          <p:nvPr/>
        </p:nvSpPr>
        <p:spPr>
          <a:xfrm>
            <a:off x="6715140" y="1071546"/>
            <a:ext cx="2143140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Текст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1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214813"/>
            <a:ext cx="7953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4000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sp>
        <p:nvSpPr>
          <p:cNvPr id="9" name="Блок-схема: процесс 8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Валик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Прямоугольник</a:t>
            </a:r>
            <a:endParaRPr lang="ru-RU" sz="20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8572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Кривая</a:t>
            </a:r>
            <a:endParaRPr lang="ru-RU" sz="24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9" name="Овал 18"/>
          <p:cNvSpPr/>
          <p:nvPr/>
        </p:nvSpPr>
        <p:spPr>
          <a:xfrm>
            <a:off x="214282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14282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2" name="Скругленный прямоугольник 21">
            <a:hlinkClick r:id="" action="ppaction://noaction"/>
          </p:cNvPr>
          <p:cNvSpPr/>
          <p:nvPr/>
        </p:nvSpPr>
        <p:spPr>
          <a:xfrm>
            <a:off x="5220072" y="6165304"/>
            <a:ext cx="1800200" cy="504056"/>
          </a:xfrm>
          <a:prstGeom prst="roundRect">
            <a:avLst/>
          </a:prstGeom>
          <a:solidFill>
            <a:srgbClr val="A758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014E-7 C 0.00295 -0.00648 0.01337 -0.01295 0.01702 -0.01295 C 0.04028 -0.01295 0.06407 0.0895 0.06407 0.19195 C 0.06407 0.14015 0.07604 0.0895 0.08733 0.0895 C 0.09931 0.0895 0.11059 0.14107 0.11059 0.19195 C 0.11059 0.16628 0.1165 0.14015 0.1224 0.14015 C 0.12848 0.14015 0.13438 0.16559 0.13438 0.19195 C 0.13438 0.17877 0.13733 0.16628 0.14028 0.16628 C 0.14341 0.16628 0.14636 0.17946 0.14636 0.19195 C 0.14636 0.18524 0.14792 0.17877 0.14931 0.17877 C 0.15 0.17877 0.15226 0.18524 0.15226 0.19195 C 0.15226 0.18848 0.15313 0.18524 0.15382 0.18524 C 0.15382 0.18617 0.15538 0.18848 0.15538 0.19195 C 0.15538 0.1901 0.15538 0.18848 0.15625 0.18848 C 0.15625 0.18941 0.15695 0.19033 0.15695 0.19195 C 0.15695 0.19103 0.15695 0.1901 0.15695 0.18941 C 0.15782 0.18941 0.15782 0.19033 0.15782 0.19103 C 0.15851 0.19103 0.15851 0.19033 0.15851 0.18941 C 0.15938 0.18941 0.15938 0.19033 0.15938 0.19103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9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2192E-6 L 0.06805 -0.028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15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1249 L 0.09549 -0.16259 C 0.11441 -0.19589 0.14584 -0.21809 0.18004 -0.22433 C 0.21927 -0.2315 0.25226 -0.22086 0.27726 -0.19543 L 0.39584 -0.08349 " pathEditMode="relative" rAng="-463811" ptsTypes="FffFF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124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3423 L 2.5E-6 4.7548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833 C 0.004 -0.01481 0.01806 -0.02128 0.02292 -0.02128 C 0.054 -0.02128 0.08594 0.08117 0.08594 0.18362 C 0.08594 0.13182 0.10191 0.08117 0.11702 0.08117 C 0.13299 0.08117 0.14809 0.13274 0.14809 0.18362 C 0.14809 0.15795 0.15608 0.13182 0.16407 0.13182 C 0.17205 0.13182 0.18004 0.15726 0.18004 0.18362 C 0.18004 0.17044 0.18403 0.15795 0.18802 0.15795 C 0.19202 0.15795 0.19601 0.17113 0.19601 0.18362 C 0.19601 0.17691 0.19809 0.17044 0.2 0.17044 C 0.20104 0.17044 0.204 0.17691 0.204 0.18362 C 0.204 0.18015 0.20504 0.17691 0.20608 0.17691 C 0.20608 0.17784 0.20816 0.18015 0.20816 0.18362 C 0.20816 0.18177 0.20816 0.18015 0.2092 0.18015 C 0.2092 0.18108 0.21025 0.182 0.21025 0.18362 C 0.21025 0.1827 0.21025 0.18177 0.21025 0.18108 C 0.21129 0.18108 0.21129 0.182 0.21129 0.1827 C 0.21233 0.1827 0.21233 0.182 0.21233 0.18108 C 0.21337 0.18108 0.21337 0.182 0.21337 0.1827 " pathEditMode="relative" rAng="0" ptsTypes="fffffffffffffffffff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9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25 C 0.004 -0.01388 0.01806 -0.02128 0.02292 -0.02128 C 0.054 -0.02128 0.08594 0.0969 0.08594 0.21507 C 0.08594 0.15541 0.10191 0.0969 0.11702 0.0969 C 0.13299 0.0969 0.14809 0.15633 0.14809 0.21507 C 0.14809 0.18547 0.15608 0.15541 0.16407 0.15541 C 0.17205 0.15541 0.18004 0.18478 0.18004 0.21507 C 0.18004 0.19981 0.18403 0.18547 0.18802 0.18547 C 0.19202 0.18547 0.19601 0.20074 0.19601 0.21507 C 0.19601 0.20744 0.19809 0.19981 0.2 0.19981 C 0.20104 0.19981 0.204 0.20744 0.204 0.21507 C 0.204 0.21114 0.20504 0.20744 0.20608 0.20744 C 0.20608 0.20837 0.20816 0.21114 0.20816 0.21507 C 0.20816 0.21299 0.20816 0.21114 0.2092 0.21114 C 0.2092 0.21207 0.21025 0.21322 0.21025 0.21507 C 0.21025 0.21392 0.21025 0.21299 0.21025 0.21207 C 0.21129 0.21207 0.21129 0.21322 0.21129 0.21415 C 0.21233 0.21415 0.21233 0.21322 0.21233 0.21207 C 0.21337 0.21207 0.21337 0.21322 0.21337 0.21415 " pathEditMode="relative" rAng="0" ptsTypes="fffffffffffffffffff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03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971600" y="149766"/>
            <a:ext cx="6912768" cy="48320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indent="-342900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это стихотворение, состоящее 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строк: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1.тема существительное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два прилагательных, которые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твоему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мнению подходит к теме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существительного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глагола по теме,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4.осмысленная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фраза на данную тему,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5.резюме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теме (желательно 1 слово 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словосочетание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1655" y="4941168"/>
            <a:ext cx="7392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4400" dirty="0" err="1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Синквейн</a:t>
            </a:r>
            <a:r>
              <a:rPr lang="ru-RU" sz="440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 «</a:t>
            </a:r>
            <a:r>
              <a:rPr lang="ru-RU" sz="400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Цветовая палитра»</a:t>
            </a:r>
            <a:r>
              <a:rPr lang="ru-RU" sz="440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ru-RU" sz="4400" dirty="0">
              <a:ln w="0">
                <a:solidFill>
                  <a:schemeClr val="tx1"/>
                </a:solidFill>
              </a:ln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872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WordArt 25"/>
          <p:cNvSpPr>
            <a:spLocks noChangeArrowheads="1" noChangeShapeType="1" noTextEdit="1"/>
          </p:cNvSpPr>
          <p:nvPr/>
        </p:nvSpPr>
        <p:spPr bwMode="auto">
          <a:xfrm>
            <a:off x="214282" y="1000108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Домашнее задание</a:t>
            </a:r>
          </a:p>
        </p:txBody>
      </p:sp>
      <p:sp>
        <p:nvSpPr>
          <p:cNvPr id="16403" name="Rectangle 26"/>
          <p:cNvSpPr>
            <a:spLocks noChangeArrowheads="1"/>
          </p:cNvSpPr>
          <p:nvPr/>
        </p:nvSpPr>
        <p:spPr bwMode="auto">
          <a:xfrm>
            <a:off x="500034" y="1857364"/>
            <a:ext cx="6048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kk-KZ" dirty="0" smtClean="0">
                <a:solidFill>
                  <a:srgbClr val="0000FF"/>
                </a:solidFill>
              </a:rPr>
              <a:t>Параграф 14  страница 116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Составить синквейн </a:t>
            </a:r>
            <a:r>
              <a:rPr lang="ru-RU" dirty="0">
                <a:solidFill>
                  <a:srgbClr val="0000FF"/>
                </a:solidFill>
              </a:rPr>
              <a:t>на тему «Инструменты </a:t>
            </a:r>
            <a:r>
              <a:rPr lang="en-US" dirty="0">
                <a:solidFill>
                  <a:srgbClr val="0000FF"/>
                </a:solidFill>
              </a:rPr>
              <a:t>Paint</a:t>
            </a:r>
            <a:r>
              <a:rPr lang="ru-RU" dirty="0">
                <a:solidFill>
                  <a:srgbClr val="0000FF"/>
                </a:solidFill>
              </a:rPr>
              <a:t>»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kk-KZ" dirty="0">
                <a:solidFill>
                  <a:srgbClr val="0000FF"/>
                </a:solidFill>
              </a:rPr>
              <a:t>Приготовить </a:t>
            </a:r>
            <a:r>
              <a:rPr lang="kk-KZ" dirty="0" smtClean="0">
                <a:solidFill>
                  <a:srgbClr val="0000FF"/>
                </a:solidFill>
              </a:rPr>
              <a:t>рисунки по данной теме 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урсиль\Desktop\pa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55776" y="1314900"/>
            <a:ext cx="144016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заголовок окна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403648" y="116632"/>
            <a:ext cx="1296144" cy="119826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39552" y="1455498"/>
            <a:ext cx="1512168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строка </a:t>
            </a:r>
            <a:r>
              <a:rPr lang="ru-RU" sz="2000" dirty="0">
                <a:solidFill>
                  <a:srgbClr val="FF0000"/>
                </a:solidFill>
              </a:rPr>
              <a:t>меню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1052246" y="328430"/>
            <a:ext cx="351402" cy="11354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004048" y="1440914"/>
            <a:ext cx="1440160" cy="6120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FF33CC"/>
                </a:solidFill>
              </a:rPr>
              <a:t>Свернуть</a:t>
            </a:r>
            <a:endParaRPr lang="ru-RU" sz="2000" dirty="0">
              <a:solidFill>
                <a:srgbClr val="FF33CC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444208" y="116632"/>
            <a:ext cx="1908212" cy="15121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148064" y="2348880"/>
            <a:ext cx="165618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7030A0"/>
                </a:solidFill>
              </a:rPr>
              <a:t>Развернуть</a:t>
            </a:r>
            <a:endParaRPr lang="ru-RU" sz="2000" dirty="0">
              <a:solidFill>
                <a:srgbClr val="7030A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660232" y="116632"/>
            <a:ext cx="1872208" cy="2232248"/>
          </a:xfrm>
          <a:prstGeom prst="straightConnector1">
            <a:avLst/>
          </a:prstGeom>
          <a:ln w="38100">
            <a:solidFill>
              <a:srgbClr val="990F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7248458" y="1923550"/>
            <a:ext cx="1404156" cy="5438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chemeClr val="tx1"/>
                </a:solidFill>
              </a:rPr>
              <a:t>Закрыть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8244408" y="116632"/>
            <a:ext cx="648072" cy="18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6494053" y="5733256"/>
            <a:ext cx="1872208" cy="684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полосы прокрутки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6192180" y="6417332"/>
            <a:ext cx="612068" cy="44066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172400" y="2979085"/>
            <a:ext cx="964080" cy="275417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2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5" grpId="0" animBg="1"/>
      <p:bldP spid="18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урсиль\Desktop\pa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9" y="18225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86116" y="1414363"/>
            <a:ext cx="2311084" cy="5858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Панель инструментов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500174"/>
            <a:ext cx="2000264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Меню команд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1414363"/>
            <a:ext cx="3024336" cy="860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Палитра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0339685">
            <a:off x="937968" y="305106"/>
            <a:ext cx="373095" cy="1234661"/>
          </a:xfrm>
          <a:prstGeom prst="downArrow">
            <a:avLst>
              <a:gd name="adj1" fmla="val 20088"/>
              <a:gd name="adj2" fmla="val 516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6715139" y="938354"/>
            <a:ext cx="304703" cy="595331"/>
          </a:xfrm>
          <a:prstGeom prst="downArrow">
            <a:avLst>
              <a:gd name="adj1" fmla="val 2141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Нурсиль\Pictures\9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1007"/>
            <a:ext cx="6552300" cy="34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 rot="9928655">
            <a:off x="3361862" y="974835"/>
            <a:ext cx="368465" cy="608373"/>
          </a:xfrm>
          <a:prstGeom prst="downArrow">
            <a:avLst>
              <a:gd name="adj1" fmla="val 1949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29454" y="3286124"/>
            <a:ext cx="2000067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Рабочая область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 rot="5400000">
            <a:off x="6025032" y="2904662"/>
            <a:ext cx="428628" cy="16201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85720" y="285728"/>
            <a:ext cx="7705725" cy="117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610" anchor="ctr">
            <a:spAutoFit/>
          </a:bodyPr>
          <a:lstStyle/>
          <a:p>
            <a:endParaRPr lang="ru-RU" sz="1400" b="1" dirty="0"/>
          </a:p>
          <a:p>
            <a:r>
              <a:rPr lang="ru-RU" sz="1400" b="1" dirty="0">
                <a:solidFill>
                  <a:srgbClr val="FF0000"/>
                </a:solidFill>
              </a:rPr>
              <a:t>Проверка домашнего задания.</a:t>
            </a:r>
            <a:r>
              <a:rPr lang="ru-RU" sz="1400" b="1" dirty="0"/>
              <a:t> </a:t>
            </a:r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eaLnBrk="0" hangingPunct="0"/>
            <a:endParaRPr lang="ru-RU" sz="1400" dirty="0">
              <a:solidFill>
                <a:srgbClr val="0000FF"/>
              </a:solidFill>
            </a:endParaRPr>
          </a:p>
        </p:txBody>
      </p:sp>
      <p:graphicFrame>
        <p:nvGraphicFramePr>
          <p:cNvPr id="6169" name="Group 25"/>
          <p:cNvGraphicFramePr>
            <a:graphicFrameLocks noGrp="1"/>
          </p:cNvGraphicFramePr>
          <p:nvPr>
            <p:ph/>
          </p:nvPr>
        </p:nvGraphicFramePr>
        <p:xfrm>
          <a:off x="395288" y="2420938"/>
          <a:ext cx="8229600" cy="3600451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Paint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Принтер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Word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Устройство для печати рисунков на бумаге.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Программа для создания и редактирования текстовых документов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Графический редактор – это программа для создания и редактирования рисунков;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 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4" descr="http://fantik47.rusedu.net/gallery/3117/fon_prezentacii_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1742915"/>
            <a:ext cx="4896544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kern="1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Arial"/>
              </a:rPr>
              <a:t>«Графический редактор </a:t>
            </a:r>
            <a:r>
              <a:rPr lang="ru-RU" sz="4400" kern="10" dirty="0" err="1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Arial"/>
              </a:rPr>
              <a:t>Paint</a:t>
            </a:r>
            <a:r>
              <a:rPr lang="ru-RU" sz="4400" kern="1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Arial"/>
              </a:rPr>
              <a:t>.</a:t>
            </a:r>
          </a:p>
          <a:p>
            <a:pPr algn="ctr"/>
            <a:r>
              <a:rPr lang="ru-RU" sz="4400" kern="1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Arial"/>
              </a:rPr>
              <a:t>Цветовая палитра."</a:t>
            </a:r>
            <a:endParaRPr lang="ru-RU" sz="4400" kern="10" dirty="0">
              <a:ln w="0">
                <a:solidFill>
                  <a:schemeClr val="tx1"/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+mj-lt"/>
              <a:cs typeface="Arial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урсиль\Desktop\cveta_pa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72" y="3410599"/>
            <a:ext cx="5822766" cy="15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00" y="27269"/>
            <a:ext cx="5317684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658"/>
            <a:ext cx="378618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684637" y="1758395"/>
            <a:ext cx="4091733" cy="1637783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Цвет 1 (основной цвет)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Щелкните здесь и выберите цвет на цветовой палитре. Этот цвет используется для карандаша и кистей, а также для контуров фигур.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576661" y="3861048"/>
            <a:ext cx="1257241" cy="1314146"/>
          </a:xfrm>
          <a:prstGeom prst="straightConnector1">
            <a:avLst/>
          </a:prstGeom>
          <a:ln w="889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874975" y="5175194"/>
            <a:ext cx="5328592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Цвет 2 (цвет фона)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Щелкните здесь и выберите цвет на цветовой палитре. Этот цвет используется для ластика, а также для заливки фигур.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47" y="1107739"/>
            <a:ext cx="17621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6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 descr="http://3v6x691yvn532gp2411ezrib-wpengine.netdna-ssl.com/wp-content/uploads/2017/12/RGB-CMYK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29850"/>
            <a:ext cx="8915400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ÐÑÑÑÐ°Ñ ÑÐ¿Ð°ÑÐ³Ð°Ð»ÐºÐ° Ð¿Ð¾Â ÑÐ¾ÑÐµÑÐ°Ð½Ð¸Ñ ÑÐ²ÐµÑ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4" y="620688"/>
            <a:ext cx="8921810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3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4" name="Picture 2" descr="http://aqua-relle.ucoz.ru/_pu/0/895151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"/>
          <a:stretch/>
        </p:blipFill>
        <p:spPr bwMode="auto">
          <a:xfrm>
            <a:off x="611560" y="116632"/>
            <a:ext cx="681903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qua-relle.ucoz.ru/_pu/0/304727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"/>
          <a:stretch/>
        </p:blipFill>
        <p:spPr bwMode="auto">
          <a:xfrm>
            <a:off x="2313055" y="3505070"/>
            <a:ext cx="6507417" cy="3092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433</Words>
  <Application>Microsoft Office PowerPoint</Application>
  <PresentationFormat>Экран (4:3)</PresentationFormat>
  <Paragraphs>127</Paragraphs>
  <Slides>26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 2</vt:lpstr>
      <vt:lpstr>Тема Office</vt:lpstr>
      <vt:lpstr>1_Тема Office</vt:lpstr>
      <vt:lpstr>2_Тема Office</vt:lpstr>
      <vt:lpstr>3_Тема Office</vt:lpstr>
      <vt:lpstr>5_Тема Office</vt:lpstr>
      <vt:lpstr>6_Тема Office</vt:lpstr>
      <vt:lpstr>7_Тема Office</vt:lpstr>
      <vt:lpstr>8_Тема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отличие по оттенку</vt:lpstr>
      <vt:lpstr>Презентация PowerPoint</vt:lpstr>
      <vt:lpstr>Презентация PowerPoint</vt:lpstr>
      <vt:lpstr>Практическая Работа №2</vt:lpstr>
      <vt:lpstr>Задание 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«Графический редактор»  Урок №22 Тема урока: Обобщение и систематизация знаний учащихся  по теме «Графический редактор»</dc:title>
  <dc:creator>Светлана</dc:creator>
  <cp:lastModifiedBy>Администратор</cp:lastModifiedBy>
  <cp:revision>131</cp:revision>
  <dcterms:created xsi:type="dcterms:W3CDTF">2014-03-27T14:47:21Z</dcterms:created>
  <dcterms:modified xsi:type="dcterms:W3CDTF">2020-02-06T07:55:06Z</dcterms:modified>
</cp:coreProperties>
</file>