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5" r:id="rId6"/>
    <p:sldId id="259" r:id="rId7"/>
    <p:sldId id="261" r:id="rId8"/>
    <p:sldId id="262" r:id="rId9"/>
    <p:sldId id="260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A88-79FD-4782-872A-FE0ADC16905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D58-43D3-444F-8922-F3E249790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A88-79FD-4782-872A-FE0ADC16905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D58-43D3-444F-8922-F3E249790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A88-79FD-4782-872A-FE0ADC16905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D58-43D3-444F-8922-F3E249790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A88-79FD-4782-872A-FE0ADC16905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D58-43D3-444F-8922-F3E249790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A88-79FD-4782-872A-FE0ADC16905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D58-43D3-444F-8922-F3E249790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A88-79FD-4782-872A-FE0ADC16905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D58-43D3-444F-8922-F3E249790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A88-79FD-4782-872A-FE0ADC16905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D58-43D3-444F-8922-F3E249790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A88-79FD-4782-872A-FE0ADC16905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D58-43D3-444F-8922-F3E249790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A88-79FD-4782-872A-FE0ADC16905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D58-43D3-444F-8922-F3E249790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A88-79FD-4782-872A-FE0ADC16905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D58-43D3-444F-8922-F3E249790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A88-79FD-4782-872A-FE0ADC16905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D58-43D3-444F-8922-F3E249790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EEA88-79FD-4782-872A-FE0ADC16905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00D58-43D3-444F-8922-F3E249790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1071546"/>
            <a:ext cx="4457704" cy="1285884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Великая цель образования</a:t>
            </a:r>
            <a:b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это не знания, а действия »</a:t>
            </a:r>
            <a:b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Герберт Спенсер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571744"/>
            <a:ext cx="7643866" cy="3067056"/>
          </a:xfrm>
        </p:spPr>
        <p:txBody>
          <a:bodyPr>
            <a:normAutofit/>
          </a:bodyPr>
          <a:lstStyle/>
          <a:p>
            <a:pPr marL="72000"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FF0000"/>
                </a:solidFill>
                <a:latin typeface="Georgia" pitchFamily="18" charset="0"/>
              </a:rPr>
              <a:t>Тема:</a:t>
            </a:r>
          </a:p>
          <a:p>
            <a:pPr marL="72000"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i="1" dirty="0" smtClean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Формирование коммуникативных универсальных учебных действий на уроках английского языка</a:t>
            </a:r>
            <a:endParaRPr lang="ru-RU" sz="3000" b="1" dirty="0" smtClean="0">
              <a:solidFill>
                <a:srgbClr val="7030A0"/>
              </a:solidFill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35846"/>
            <a:ext cx="8001056" cy="5806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Социокультурная</a:t>
            </a:r>
            <a:r>
              <a:rPr lang="ru-RU" sz="2400" b="1" dirty="0" smtClean="0">
                <a:solidFill>
                  <a:schemeClr val="bg1"/>
                </a:solidFill>
              </a:rPr>
              <a:t>  направленность процесса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обучения </a:t>
            </a:r>
            <a:r>
              <a:rPr lang="ru-RU" sz="2400" b="1" dirty="0" smtClean="0">
                <a:solidFill>
                  <a:schemeClr val="bg1"/>
                </a:solidFill>
              </a:rPr>
              <a:t>иностранному языку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>
              <a:lnSpc>
                <a:spcPts val="2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Преподавание английского языка дает учителю широкие возможности по воспитанию гражданственности и патриотизма. Этому способствует коммуникативная направленность </a:t>
            </a:r>
            <a:r>
              <a:rPr lang="ru-RU" sz="2400" dirty="0" smtClean="0">
                <a:solidFill>
                  <a:schemeClr val="bg1"/>
                </a:solidFill>
              </a:rPr>
              <a:t>предмета. </a:t>
            </a:r>
          </a:p>
          <a:p>
            <a:pPr algn="ctr">
              <a:lnSpc>
                <a:spcPts val="2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Изучение </a:t>
            </a:r>
            <a:r>
              <a:rPr lang="ru-RU" sz="2400" dirty="0" smtClean="0">
                <a:solidFill>
                  <a:schemeClr val="bg1"/>
                </a:solidFill>
              </a:rPr>
              <a:t>курса </a:t>
            </a:r>
            <a:r>
              <a:rPr lang="ru-RU" sz="2400" dirty="0" smtClean="0">
                <a:solidFill>
                  <a:schemeClr val="bg1"/>
                </a:solidFill>
              </a:rPr>
              <a:t>«Санкт-Петербург»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Цель </a:t>
            </a:r>
            <a:r>
              <a:rPr lang="ru-RU" sz="2400" dirty="0" smtClean="0">
                <a:solidFill>
                  <a:schemeClr val="bg1"/>
                </a:solidFill>
              </a:rPr>
              <a:t>курса – </a:t>
            </a:r>
            <a:r>
              <a:rPr lang="ru-RU" sz="2400" dirty="0" smtClean="0">
                <a:solidFill>
                  <a:schemeClr val="bg1"/>
                </a:solidFill>
              </a:rPr>
              <a:t>воспитание патриотических чувств через воспитание любви к малой родине. 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Для достижения цели целесообразно использование метода проекта, т.е. метод проекта интегрируется в традиционную систему обучения Использование ИКТ на уроке помогает сделать его интересным и запоминающимся для учащихся. Презентации, включающие в себя фотографии, картинки, таблицы, сопровождают урок на разных его этапах (это и </a:t>
            </a:r>
            <a:r>
              <a:rPr lang="ru-RU" sz="2400" dirty="0" err="1" smtClean="0">
                <a:solidFill>
                  <a:schemeClr val="bg1"/>
                </a:solidFill>
              </a:rPr>
              <a:t>Listening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Speaking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и</a:t>
            </a:r>
            <a:r>
              <a:rPr lang="ru-RU" sz="2400" dirty="0" smtClean="0">
                <a:solidFill>
                  <a:schemeClr val="bg1"/>
                </a:solidFill>
              </a:rPr>
              <a:t> проведение тестовых заданий).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наших планах – реальные экскурсии </a:t>
            </a:r>
            <a:endParaRPr lang="en-US" sz="28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Санкт-Петербургу </a:t>
            </a:r>
            <a:r>
              <a:rPr lang="ru-RU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английском языке</a:t>
            </a:r>
          </a:p>
        </p:txBody>
      </p:sp>
      <p:pic>
        <p:nvPicPr>
          <p:cNvPr id="4" name="Picture 13" descr="63321916_peterburg7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0166" y="4286256"/>
            <a:ext cx="6429421" cy="2357454"/>
          </a:xfrm>
          <a:prstGeom prst="rect">
            <a:avLst/>
          </a:prstGeom>
        </p:spPr>
      </p:pic>
      <p:pic>
        <p:nvPicPr>
          <p:cNvPr id="5" name="Picture 15" descr="P1000972"/>
          <p:cNvPicPr>
            <a:picLocks noChangeAspect="1" noChangeArrowheads="1"/>
          </p:cNvPicPr>
          <p:nvPr/>
        </p:nvPicPr>
        <p:blipFill>
          <a:blip r:embed="rId3"/>
          <a:srcRect l="22853" t="48829" r="48528" b="19922"/>
          <a:stretch>
            <a:fillRect/>
          </a:stretch>
        </p:blipFill>
        <p:spPr>
          <a:xfrm>
            <a:off x="5072066" y="1857364"/>
            <a:ext cx="3214710" cy="2209977"/>
          </a:xfrm>
          <a:prstGeom prst="rect">
            <a:avLst/>
          </a:prstGeom>
        </p:spPr>
      </p:pic>
      <p:pic>
        <p:nvPicPr>
          <p:cNvPr id="6" name="Picture 12" descr="image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14414" y="1643050"/>
            <a:ext cx="3500461" cy="25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58204" cy="4383087"/>
          </a:xfrm>
        </p:spPr>
        <p:txBody>
          <a:bodyPr>
            <a:normAutofit fontScale="25000" lnSpcReduction="20000"/>
          </a:bodyPr>
          <a:lstStyle/>
          <a:p>
            <a:pPr marL="0" lv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создание на каждом уроке реальной</a:t>
            </a:r>
            <a:r>
              <a:rPr lang="ru-RU" sz="6400" b="1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возможности коммуникации</a:t>
            </a: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6400" b="1" dirty="0" smtClean="0">
              <a:latin typeface="Arial" pitchFamily="34" charset="0"/>
            </a:endParaRPr>
          </a:p>
          <a:p>
            <a:pPr marL="0" lvl="0" indent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проведение нестандартных уроков;</a:t>
            </a:r>
            <a:endParaRPr lang="ru-RU" sz="6400" b="1" dirty="0" smtClean="0">
              <a:latin typeface="Arial" pitchFamily="34" charset="0"/>
            </a:endParaRPr>
          </a:p>
          <a:p>
            <a:pPr marL="0" lvl="0" indent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создание и защита проектов с </a:t>
            </a: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применением информационно-коммуникационных </a:t>
            </a: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технологий, </a:t>
            </a: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 создание </a:t>
            </a: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ситуаций, имитирующих языковую среду;</a:t>
            </a:r>
            <a:endParaRPr lang="ru-RU" sz="6400" b="1" dirty="0" smtClean="0">
              <a:latin typeface="Arial" pitchFamily="34" charset="0"/>
            </a:endParaRPr>
          </a:p>
          <a:p>
            <a:pPr marL="0" lvl="0" indent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включение учащихся в игровую</a:t>
            </a:r>
            <a:r>
              <a:rPr lang="ru-RU" sz="6400" b="1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деятельность приводит </a:t>
            </a: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</a:t>
            </a:r>
            <a:endParaRPr lang="ru-RU" sz="6400" b="1" dirty="0" smtClean="0">
              <a:solidFill>
                <a:srgbClr val="333333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естественному </a:t>
            </a: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желанию</a:t>
            </a:r>
            <a:r>
              <a:rPr lang="ru-RU" sz="6400" b="1" i="1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6400" b="1" i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говорить на языке;</a:t>
            </a:r>
            <a:endParaRPr lang="ru-RU" sz="6400" b="1" dirty="0" smtClean="0">
              <a:latin typeface="Arial" pitchFamily="34" charset="0"/>
            </a:endParaRPr>
          </a:p>
          <a:p>
            <a:pPr marL="0" lvl="0" indent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сочетание самостоятельной индивидуальной работы </a:t>
            </a: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  </a:t>
            </a:r>
          </a:p>
          <a:p>
            <a:pPr marL="0" lvl="0" indent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групповой </a:t>
            </a: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 коллективной,</a:t>
            </a:r>
            <a:r>
              <a:rPr lang="ru-RU" sz="6400" b="1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  </a:t>
            </a: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самостоятельный </a:t>
            </a: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поиск  </a:t>
            </a:r>
          </a:p>
          <a:p>
            <a:pPr marL="0" lvl="0" indent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учащимися </a:t>
            </a: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нужной</a:t>
            </a:r>
            <a:r>
              <a:rPr lang="ru-RU" sz="6400" b="1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информации;</a:t>
            </a:r>
            <a:endParaRPr lang="ru-RU" sz="6400" b="1" dirty="0" smtClean="0">
              <a:latin typeface="Arial" pitchFamily="34" charset="0"/>
            </a:endParaRPr>
          </a:p>
          <a:p>
            <a:pPr marL="0" lvl="0" indent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развитие творчества,</a:t>
            </a:r>
            <a:r>
              <a:rPr lang="ru-RU" sz="6400" b="1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умения работать и различными</a:t>
            </a:r>
          </a:p>
          <a:p>
            <a:pPr marL="0" lvl="0" indent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источниками информации;</a:t>
            </a:r>
            <a:endParaRPr lang="ru-RU" sz="6400" b="1" dirty="0" smtClean="0">
              <a:latin typeface="Arial" pitchFamily="34" charset="0"/>
            </a:endParaRPr>
          </a:p>
          <a:p>
            <a:pPr marL="0" lvl="0" indent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внедрение аутентичного материала на уроках;</a:t>
            </a:r>
            <a:endParaRPr lang="ru-RU" sz="6400" b="1" dirty="0" smtClean="0">
              <a:latin typeface="Arial" pitchFamily="34" charset="0"/>
            </a:endParaRPr>
          </a:p>
          <a:p>
            <a:pPr marL="0" lvl="0" indent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проведение</a:t>
            </a:r>
            <a:r>
              <a:rPr lang="ru-RU" sz="6400" b="1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6400" b="1" i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внеклассной работы</a:t>
            </a:r>
            <a:r>
              <a:rPr lang="ru-RU" sz="6400" b="1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 предмету как шаг к</a:t>
            </a:r>
          </a:p>
          <a:p>
            <a:pPr marL="0" lvl="0" indent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развитию </a:t>
            </a: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творческих, коммуникативных </a:t>
            </a: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способностей учащихся</a:t>
            </a:r>
            <a:r>
              <a:rPr lang="ru-RU" sz="6400" b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6400" b="1" dirty="0" smtClean="0">
              <a:latin typeface="Arial" pitchFamily="34" charset="0"/>
            </a:endParaRPr>
          </a:p>
          <a:p>
            <a:endParaRPr lang="ru-RU" sz="45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solidFill>
                <a:srgbClr val="333333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Хотелось бы выделить ряд наиболее эффективных,  подходов, способствующих развитию коммуникативной компетенции учащихся в условиях реализации нового стандарта:</a:t>
            </a:r>
            <a:endParaRPr lang="ru-RU" sz="2000" i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то школа\фото1 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6698588" cy="4214842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71472" y="4071942"/>
            <a:ext cx="807249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новом ФГОС 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формирование 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универсальных  учебных действий обеспечивающих школьникам  умение учиться, считается важнейшей ключевой задачей современной системы образования. Этот принцип проявляется в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ролевых играх и проектной деятельности.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то школа\фото1 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65" y="2572372"/>
            <a:ext cx="5238143" cy="3928462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34" y="500042"/>
            <a:ext cx="8429684" cy="195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Использование игр и игровых ситуаций на уроке раскрывает способности детей,  повышает мотивацию учащихся к изучению английского языка.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Большим предпочтением у нас пользуются предметные, сюжетные, ролевые, игры – драматизации.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857232"/>
            <a:ext cx="821537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 обучении самоконтролю и самооценке у учащихся формируются регулятивные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коммуникатив-ные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УУД. Наряду с пятибалльной системой оценивания можно использовать и другие методики. Этап рефлексии на уроке при правильной его организации способствует формированию умения анализировать свою деятельность на уроке. Также очень важна рефлексия настроения и эмоционального состояния детей, рефлексия настроения и эмоционального состояния детей. Можно проводить рефлексию не только по итогам одного урока, но и по итогам четверти, полугодия, после изучения какой-то темы.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Рефлексивная карта по английскому языку за 1 полугодие ученика _ класса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643998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Рефлексивная карта по английскому языку за 1 полугодие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ученика ___ класса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_____________________________(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Ф. И.)</a:t>
            </a: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I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can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357298"/>
          <a:ext cx="8572559" cy="5231022"/>
        </p:xfrm>
        <a:graphic>
          <a:graphicData uri="http://schemas.openxmlformats.org/drawingml/2006/table">
            <a:tbl>
              <a:tblPr/>
              <a:tblGrid>
                <a:gridCol w="3123899"/>
                <a:gridCol w="3123899"/>
                <a:gridCol w="799137"/>
                <a:gridCol w="726488"/>
                <a:gridCol w="799136"/>
              </a:tblGrid>
              <a:tr h="70564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endParaRPr lang="ru-RU" sz="13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Arial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endParaRPr lang="ru-RU" sz="1300" dirty="0">
                        <a:solidFill>
                          <a:srgbClr val="FFFF00"/>
                        </a:solidFill>
                        <a:latin typeface="Georgia"/>
                        <a:ea typeface="Times New Roman"/>
                        <a:cs typeface="Arial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endParaRPr lang="en-US" sz="13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Arial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endParaRPr lang="en-US" sz="130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Arial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endParaRPr lang="en-US" sz="13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Arial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241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Georgia"/>
                          <a:ea typeface="Times New Roman"/>
                          <a:cs typeface="Arial"/>
                        </a:rPr>
                        <a:t>Introduce myself and my friends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73" marR="62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Georgia"/>
                          <a:ea typeface="Times New Roman"/>
                          <a:cs typeface="Arial"/>
                        </a:rPr>
                        <a:t>Представить себя и своих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Georgia"/>
                          <a:ea typeface="Times New Roman"/>
                          <a:cs typeface="Arial"/>
                        </a:rPr>
                        <a:t>друзей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73" marR="62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endParaRPr lang="ru-RU" sz="13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Arial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endParaRPr lang="ru-RU" sz="13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Arial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Arial"/>
                        </a:rPr>
                        <a:t>+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73" marR="62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366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Georgia"/>
                          <a:ea typeface="Times New Roman"/>
                          <a:cs typeface="Arial"/>
                        </a:rPr>
                        <a:t>Tell about my hobby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73" marR="62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Georgia"/>
                          <a:ea typeface="Times New Roman"/>
                          <a:cs typeface="Arial"/>
                        </a:rPr>
                        <a:t>Рассказать о своем хобби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73" marR="62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endParaRPr lang="ru-RU" sz="13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Arial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Arial"/>
                        </a:rPr>
                        <a:t>+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endParaRPr lang="ru-RU" sz="13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Arial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7543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Georgia"/>
                          <a:ea typeface="Times New Roman"/>
                          <a:cs typeface="Arial"/>
                        </a:rPr>
                        <a:t>Tell and write the alphabet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73" marR="62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Georgia"/>
                          <a:ea typeface="Times New Roman"/>
                          <a:cs typeface="Arial"/>
                        </a:rPr>
                        <a:t>Рассказать и написать алфавит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73" marR="62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endParaRPr lang="ru-RU" sz="13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Arial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endParaRPr lang="ru-RU" sz="13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Arial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Arial"/>
                        </a:rPr>
                        <a:t>+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836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Georgia"/>
                          <a:ea typeface="Times New Roman"/>
                          <a:cs typeface="Arial"/>
                        </a:rPr>
                        <a:t>Tell what I have got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73" marR="62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Georgia"/>
                          <a:ea typeface="Times New Roman"/>
                          <a:cs typeface="Arial"/>
                        </a:rPr>
                        <a:t>Рассказать, что у меня есть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73" marR="62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endParaRPr lang="ru-RU" sz="13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Arial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endParaRPr lang="ru-RU" sz="13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Arial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endParaRPr lang="ru-RU" sz="13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Arial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0430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Georgia"/>
                          <a:ea typeface="Times New Roman"/>
                          <a:cs typeface="Arial"/>
                        </a:rPr>
                        <a:t>Tell about my family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73" marR="62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Georgia"/>
                          <a:ea typeface="Times New Roman"/>
                          <a:cs typeface="Arial"/>
                        </a:rPr>
                        <a:t>Рассказать о своей семье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73" marR="62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endParaRPr lang="ru-RU" sz="13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Arial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endParaRPr lang="ru-RU" sz="13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Arial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endParaRPr lang="ru-RU" sz="13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Arial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2025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Georgia"/>
                          <a:ea typeface="Times New Roman"/>
                          <a:cs typeface="Arial"/>
                        </a:rPr>
                        <a:t>Name colors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73" marR="62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Georgia"/>
                          <a:ea typeface="Times New Roman"/>
                          <a:cs typeface="Arial"/>
                        </a:rPr>
                        <a:t>Называть цвета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73" marR="62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endParaRPr lang="ru-RU" sz="13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Arial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endParaRPr lang="ru-RU" sz="13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Arial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endParaRPr lang="ru-RU" sz="13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Arial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84051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Georgia"/>
                          <a:ea typeface="Times New Roman"/>
                          <a:cs typeface="Arial"/>
                        </a:rPr>
                        <a:t>Count the things and answer the question “How many …?”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73" marR="62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Georgia"/>
                          <a:ea typeface="Times New Roman"/>
                          <a:cs typeface="Arial"/>
                        </a:rPr>
                        <a:t>Посчитать предметы и назвать их количество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73" marR="62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endParaRPr lang="ru-RU" sz="13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Arial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endParaRPr lang="ru-RU" sz="13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Arial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endParaRPr lang="ru-RU" sz="13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Arial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48836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Georgia"/>
                          <a:ea typeface="Times New Roman"/>
                          <a:cs typeface="Arial"/>
                        </a:rPr>
                        <a:t>Sing the song “The ABC”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73" marR="62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Georgia"/>
                          <a:ea typeface="Times New Roman"/>
                          <a:cs typeface="Arial"/>
                        </a:rPr>
                        <a:t>Спеть песенку про алфавит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73" marR="62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endParaRPr lang="ru-RU" sz="13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Arial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endParaRPr lang="ru-RU" sz="13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Arial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endParaRPr lang="ru-RU" sz="13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Arial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imgpreview"/>
          <p:cNvPicPr>
            <a:picLocks noChangeAspect="1" noChangeArrowheads="1"/>
          </p:cNvPicPr>
          <p:nvPr/>
        </p:nvPicPr>
        <p:blipFill>
          <a:blip r:embed="rId2"/>
          <a:srcRect l="11194" b="10447"/>
          <a:stretch>
            <a:fillRect/>
          </a:stretch>
        </p:blipFill>
        <p:spPr bwMode="auto">
          <a:xfrm>
            <a:off x="8286776" y="1428736"/>
            <a:ext cx="566740" cy="571503"/>
          </a:xfrm>
          <a:prstGeom prst="rect">
            <a:avLst/>
          </a:prstGeom>
          <a:noFill/>
        </p:spPr>
      </p:pic>
      <p:pic>
        <p:nvPicPr>
          <p:cNvPr id="5" name="Picture 2" descr="17-317123919"/>
          <p:cNvPicPr>
            <a:picLocks noChangeAspect="1" noChangeArrowheads="1"/>
          </p:cNvPicPr>
          <p:nvPr/>
        </p:nvPicPr>
        <p:blipFill>
          <a:blip r:embed="rId3"/>
          <a:srcRect l="11194" r="-746" b="10447"/>
          <a:stretch>
            <a:fillRect/>
          </a:stretch>
        </p:blipFill>
        <p:spPr bwMode="auto">
          <a:xfrm>
            <a:off x="7500958" y="1428736"/>
            <a:ext cx="571504" cy="571503"/>
          </a:xfrm>
          <a:prstGeom prst="rect">
            <a:avLst/>
          </a:prstGeom>
          <a:noFill/>
        </p:spPr>
      </p:pic>
      <p:pic>
        <p:nvPicPr>
          <p:cNvPr id="6" name="Picture 1" descr="17-317133727"/>
          <p:cNvPicPr>
            <a:picLocks noChangeAspect="1" noChangeArrowheads="1"/>
          </p:cNvPicPr>
          <p:nvPr/>
        </p:nvPicPr>
        <p:blipFill>
          <a:blip r:embed="rId4"/>
          <a:srcRect b="10447"/>
          <a:stretch>
            <a:fillRect/>
          </a:stretch>
        </p:blipFill>
        <p:spPr bwMode="auto">
          <a:xfrm>
            <a:off x="6715140" y="1428736"/>
            <a:ext cx="638175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357166"/>
            <a:ext cx="79296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3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Игра сама по себе вызывает потребность в общении, стимулирует интерес к участию в общении на английском языке... Так например, при изучении темы «</a:t>
            </a:r>
            <a:r>
              <a:rPr lang="ru-RU" sz="2800" dirty="0" smtClean="0">
                <a:solidFill>
                  <a:schemeClr val="bg1"/>
                </a:solidFill>
              </a:rPr>
              <a:t>Конфликты»  в </a:t>
            </a:r>
            <a:r>
              <a:rPr lang="ru-RU" sz="2800" dirty="0" smtClean="0">
                <a:solidFill>
                  <a:schemeClr val="bg1"/>
                </a:solidFill>
              </a:rPr>
              <a:t>9 </a:t>
            </a:r>
            <a:r>
              <a:rPr lang="ru-RU" sz="2800" dirty="0" smtClean="0">
                <a:solidFill>
                  <a:schemeClr val="bg1"/>
                </a:solidFill>
              </a:rPr>
              <a:t>классе.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pic>
        <p:nvPicPr>
          <p:cNvPr id="6" name="Рисунок 5" descr="карт.JPG"/>
          <p:cNvPicPr/>
          <p:nvPr/>
        </p:nvPicPr>
        <p:blipFill>
          <a:blip r:embed="rId2"/>
          <a:srcRect l="6892" t="49381" r="4756"/>
          <a:stretch>
            <a:fillRect/>
          </a:stretch>
        </p:blipFill>
        <p:spPr>
          <a:xfrm>
            <a:off x="714348" y="2500306"/>
            <a:ext cx="8143932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/>
          <p:nvPr/>
        </p:nvPicPr>
        <p:blipFill>
          <a:blip r:embed="rId2"/>
          <a:srcRect l="6673" t="10651" r="2636" b="14329"/>
          <a:stretch>
            <a:fillRect/>
          </a:stretch>
        </p:blipFill>
        <p:spPr>
          <a:xfrm>
            <a:off x="714348" y="357166"/>
            <a:ext cx="7715304" cy="44916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4929198"/>
            <a:ext cx="8643998" cy="1375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25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Итогом уроков по теме являются ролевые игры по </a:t>
            </a:r>
            <a:r>
              <a:rPr lang="ru-RU" sz="2400" dirty="0" err="1" smtClean="0">
                <a:solidFill>
                  <a:schemeClr val="bg1"/>
                </a:solidFill>
              </a:rPr>
              <a:t>различ-ным</a:t>
            </a:r>
            <a:r>
              <a:rPr lang="ru-RU" sz="2400" dirty="0" smtClean="0">
                <a:solidFill>
                  <a:schemeClr val="bg1"/>
                </a:solidFill>
              </a:rPr>
              <a:t> ситуациям </a:t>
            </a:r>
            <a:r>
              <a:rPr lang="ru-RU" sz="2400" dirty="0" smtClean="0">
                <a:solidFill>
                  <a:schemeClr val="bg1"/>
                </a:solidFill>
              </a:rPr>
              <a:t>Ролевая игра предполагает наличие </a:t>
            </a:r>
            <a:r>
              <a:rPr lang="ru-RU" sz="2400" dirty="0" err="1" smtClean="0">
                <a:solidFill>
                  <a:schemeClr val="bg1"/>
                </a:solidFill>
              </a:rPr>
              <a:t>определен-ного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количества персонажей, а также игровой проблемной ситуации, в которой участники игры действуют.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нфликт.JPG"/>
          <p:cNvPicPr/>
          <p:nvPr/>
        </p:nvPicPr>
        <p:blipFill>
          <a:blip r:embed="rId2"/>
          <a:srcRect b="49170"/>
          <a:stretch>
            <a:fillRect/>
          </a:stretch>
        </p:blipFill>
        <p:spPr>
          <a:xfrm>
            <a:off x="785786" y="357166"/>
            <a:ext cx="7858180" cy="2299647"/>
          </a:xfrm>
          <a:prstGeom prst="rect">
            <a:avLst/>
          </a:prstGeom>
        </p:spPr>
      </p:pic>
      <p:pic>
        <p:nvPicPr>
          <p:cNvPr id="4" name="Рисунок 3" descr="конфликт.JPG"/>
          <p:cNvPicPr/>
          <p:nvPr/>
        </p:nvPicPr>
        <p:blipFill>
          <a:blip r:embed="rId2"/>
          <a:srcRect l="58990" t="45400" r="1639"/>
          <a:stretch>
            <a:fillRect/>
          </a:stretch>
        </p:blipFill>
        <p:spPr>
          <a:xfrm>
            <a:off x="5072066" y="2571744"/>
            <a:ext cx="3571900" cy="38576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2643182"/>
            <a:ext cx="4143404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2600"/>
              </a:lnSpc>
            </a:pPr>
            <a:endParaRPr lang="ru-RU" sz="2800" dirty="0" smtClean="0"/>
          </a:p>
          <a:p>
            <a:pPr indent="457200" algn="ctr">
              <a:lnSpc>
                <a:spcPts val="2600"/>
              </a:lnSpc>
            </a:pPr>
            <a:r>
              <a:rPr lang="ru-RU" sz="3000" dirty="0" smtClean="0">
                <a:solidFill>
                  <a:schemeClr val="bg1"/>
                </a:solidFill>
              </a:rPr>
              <a:t>Каждый </a:t>
            </a:r>
            <a:r>
              <a:rPr lang="ru-RU" sz="3000" dirty="0" smtClean="0">
                <a:solidFill>
                  <a:schemeClr val="bg1"/>
                </a:solidFill>
              </a:rPr>
              <a:t>участник </a:t>
            </a:r>
            <a:r>
              <a:rPr lang="ru-RU" sz="3000" dirty="0" smtClean="0">
                <a:solidFill>
                  <a:schemeClr val="bg1"/>
                </a:solidFill>
              </a:rPr>
              <a:t>в </a:t>
            </a:r>
            <a:r>
              <a:rPr lang="ru-RU" sz="3000" dirty="0" smtClean="0">
                <a:solidFill>
                  <a:schemeClr val="bg1"/>
                </a:solidFill>
              </a:rPr>
              <a:t>ходе игры организует свое поведение в зависимости </a:t>
            </a:r>
            <a:endParaRPr lang="ru-RU" sz="3000" dirty="0" smtClean="0">
              <a:solidFill>
                <a:schemeClr val="bg1"/>
              </a:solidFill>
            </a:endParaRPr>
          </a:p>
          <a:p>
            <a:pPr indent="457200" algn="ctr">
              <a:lnSpc>
                <a:spcPts val="2600"/>
              </a:lnSpc>
            </a:pPr>
            <a:r>
              <a:rPr lang="ru-RU" sz="3000" dirty="0" smtClean="0">
                <a:solidFill>
                  <a:schemeClr val="bg1"/>
                </a:solidFill>
              </a:rPr>
              <a:t>от  поведения партнеров </a:t>
            </a:r>
            <a:r>
              <a:rPr lang="ru-RU" sz="3000" dirty="0" smtClean="0">
                <a:solidFill>
                  <a:schemeClr val="bg1"/>
                </a:solidFill>
              </a:rPr>
              <a:t>и своей коммуникативной цели. Итогом игры должно стать разрешение конфликта.</a:t>
            </a:r>
            <a:endParaRPr lang="ru-RU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368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«Великая цель образования  – это не знания, а действия » Герберт Спенсер</vt:lpstr>
      <vt:lpstr> Хотелось бы выделить ряд наиболее эффективных,  подходов, способствующих развитию коммуникативной компетенции учащихся в условиях реализации нового стандарта: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«Великая цель образования  – это не знания, а действия » Герберт Спенсер</dc:title>
  <dc:creator>MARGARITA</dc:creator>
  <cp:lastModifiedBy>MARGARITA</cp:lastModifiedBy>
  <cp:revision>16</cp:revision>
  <dcterms:created xsi:type="dcterms:W3CDTF">2015-12-26T09:31:28Z</dcterms:created>
  <dcterms:modified xsi:type="dcterms:W3CDTF">2016-01-31T14:32:59Z</dcterms:modified>
</cp:coreProperties>
</file>