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1" r:id="rId5"/>
    <p:sldId id="258" r:id="rId6"/>
    <p:sldId id="262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5AD-B5B0-4C86-AA32-D79FDEEC6E9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8DE-A00D-4D50-A6CC-7CEEE2DF7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5AD-B5B0-4C86-AA32-D79FDEEC6E9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8DE-A00D-4D50-A6CC-7CEEE2DF7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5AD-B5B0-4C86-AA32-D79FDEEC6E9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8DE-A00D-4D50-A6CC-7CEEE2DF7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5AD-B5B0-4C86-AA32-D79FDEEC6E9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8DE-A00D-4D50-A6CC-7CEEE2DF7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5AD-B5B0-4C86-AA32-D79FDEEC6E9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8DE-A00D-4D50-A6CC-7CEEE2DF7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5AD-B5B0-4C86-AA32-D79FDEEC6E9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8DE-A00D-4D50-A6CC-7CEEE2DF7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5AD-B5B0-4C86-AA32-D79FDEEC6E9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8DE-A00D-4D50-A6CC-7CEEE2DF7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5AD-B5B0-4C86-AA32-D79FDEEC6E9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8DE-A00D-4D50-A6CC-7CEEE2DF7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5AD-B5B0-4C86-AA32-D79FDEEC6E9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8DE-A00D-4D50-A6CC-7CEEE2DF7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5AD-B5B0-4C86-AA32-D79FDEEC6E9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78DE-A00D-4D50-A6CC-7CEEE2DF7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45AD-B5B0-4C86-AA32-D79FDEEC6E9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EC78DE-A00D-4D50-A6CC-7CEEE2DF7F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BB45AD-B5B0-4C86-AA32-D79FDEEC6E9D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EC78DE-A00D-4D50-A6CC-7CEEE2DF7F5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76;&#1083;&#1103;%20&#1086;&#1090;&#1082;.&#1091;&#1088;&#1086;&#1082;&#1072;\school-nurse-dialogue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400" dirty="0" smtClean="0">
                <a:solidFill>
                  <a:srgbClr val="7030A0"/>
                </a:solidFill>
                <a:cs typeface="Vijaya" pitchFamily="34" charset="0"/>
              </a:rPr>
              <a:t>«</a:t>
            </a:r>
            <a:r>
              <a:rPr lang="en-US" sz="8400" dirty="0" smtClean="0">
                <a:solidFill>
                  <a:srgbClr val="7030A0"/>
                </a:solidFill>
                <a:latin typeface="Vijaya" pitchFamily="34" charset="0"/>
                <a:cs typeface="Vijaya" pitchFamily="34" charset="0"/>
              </a:rPr>
              <a:t>FOOD EXPERTS</a:t>
            </a:r>
            <a:r>
              <a:rPr lang="ru-RU" sz="8400" dirty="0" smtClean="0">
                <a:solidFill>
                  <a:srgbClr val="7030A0"/>
                </a:solidFill>
                <a:cs typeface="Vijaya" pitchFamily="34" charset="0"/>
              </a:rPr>
              <a:t>»</a:t>
            </a:r>
            <a:endParaRPr lang="ru-RU" sz="8400" dirty="0">
              <a:solidFill>
                <a:srgbClr val="7030A0"/>
              </a:solidFill>
              <a:cs typeface="Vijay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4151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урок обобщения и систематизации знаний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 теме «</a:t>
            </a:r>
            <a:r>
              <a:rPr lang="en-US" dirty="0" smtClean="0">
                <a:solidFill>
                  <a:srgbClr val="002060"/>
                </a:solidFill>
              </a:rPr>
              <a:t>Food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The 6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form</a:t>
            </a:r>
            <a:endParaRPr lang="ru-RU" dirty="0" smtClean="0">
              <a:solidFill>
                <a:srgbClr val="002060"/>
              </a:solidFill>
            </a:endParaRPr>
          </a:p>
          <a:p>
            <a:pPr algn="l"/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Учитель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ru-RU" dirty="0" smtClean="0">
                <a:solidFill>
                  <a:srgbClr val="FF0000"/>
                </a:solidFill>
              </a:rPr>
              <a:t>квалификационной категории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Лисовская Оксана Валентиновна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  <a:latin typeface="GungsuhChe" pitchFamily="49" charset="-127"/>
                <a:ea typeface="GungsuhChe" pitchFamily="49" charset="-127"/>
              </a:rPr>
              <a:t>“AT THE CAFE”</a:t>
            </a:r>
            <a:endParaRPr lang="ru-RU" sz="8000" b="1" dirty="0">
              <a:solidFill>
                <a:srgbClr val="FFFF00"/>
              </a:solidFill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1026" name="Picture 2" descr="Картинки по запросу официант принимает заказ в каф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2381250" cy="2381250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официант принимает заказ в каф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000240"/>
            <a:ext cx="6357950" cy="4857760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официант принимает заказ в каф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22801"/>
            <a:ext cx="2786050" cy="253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392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i="1" u="sng" dirty="0" smtClean="0">
                <a:solidFill>
                  <a:srgbClr val="C00000"/>
                </a:solidFill>
                <a:latin typeface="Segoe Script" pitchFamily="34" charset="0"/>
              </a:rPr>
              <a:t>GRAMMAR SECRET</a:t>
            </a:r>
            <a:br>
              <a:rPr lang="en-US" sz="5400" i="1" u="sng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en-US" sz="5400" i="1" u="sng" dirty="0" smtClean="0">
                <a:solidFill>
                  <a:srgbClr val="C00000"/>
                </a:solidFill>
                <a:latin typeface="Segoe Script" pitchFamily="34" charset="0"/>
              </a:rPr>
              <a:t>PASSIVE VOICE</a:t>
            </a:r>
            <a:br>
              <a:rPr lang="en-US" sz="5400" i="1" u="sng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en-US" sz="5400" dirty="0" smtClean="0">
                <a:solidFill>
                  <a:srgbClr val="00B050"/>
                </a:solidFill>
                <a:latin typeface="Segoe Script" pitchFamily="34" charset="0"/>
              </a:rPr>
              <a:t>Is </a:t>
            </a:r>
            <a:r>
              <a:rPr lang="en-US" sz="5400" i="1" u="sng" dirty="0" smtClean="0">
                <a:solidFill>
                  <a:srgbClr val="00B050"/>
                </a:solidFill>
                <a:latin typeface="Segoe Script" pitchFamily="34" charset="0"/>
              </a:rPr>
              <a:t>t</a:t>
            </a:r>
            <a:r>
              <a:rPr lang="en-US" sz="5400" dirty="0" smtClean="0">
                <a:solidFill>
                  <a:srgbClr val="00B050"/>
                </a:solidFill>
                <a:latin typeface="Segoe Script" pitchFamily="34" charset="0"/>
              </a:rPr>
              <a:t>he subject </a:t>
            </a:r>
            <a:br>
              <a:rPr lang="en-US" sz="5400" dirty="0" smtClean="0">
                <a:solidFill>
                  <a:srgbClr val="00B050"/>
                </a:solidFill>
                <a:latin typeface="Segoe Script" pitchFamily="34" charset="0"/>
              </a:rPr>
            </a:br>
            <a:r>
              <a:rPr lang="en-US" sz="5400" dirty="0" smtClean="0">
                <a:solidFill>
                  <a:srgbClr val="00B050"/>
                </a:solidFill>
                <a:latin typeface="Segoe Script" pitchFamily="34" charset="0"/>
              </a:rPr>
              <a:t>Active or Passive?</a:t>
            </a:r>
            <a:endParaRPr lang="ru-RU" sz="5400" i="1" u="sng" dirty="0">
              <a:solidFill>
                <a:srgbClr val="C00000"/>
              </a:solidFill>
              <a:latin typeface="Segoe Script" pitchFamily="34" charset="0"/>
            </a:endParaRPr>
          </a:p>
        </p:txBody>
      </p:sp>
      <p:pic>
        <p:nvPicPr>
          <p:cNvPr id="23554" name="Picture 2" descr="Картинки по запросу пассив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43314"/>
            <a:ext cx="4071966" cy="3214686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активный ко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4048113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present simple passive образ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present simple passive exerci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754942"/>
          </a:xfrm>
        </p:spPr>
        <p:txBody>
          <a:bodyPr/>
          <a:lstStyle/>
          <a:p>
            <a:r>
              <a:rPr smtClean="0">
                <a:solidFill>
                  <a:srgbClr val="002060"/>
                </a:solidFill>
              </a:rPr>
              <a:t>Rules of a healthy diet </a:t>
            </a:r>
            <a:r>
              <a:rPr lang="ru-RU" dirty="0" smtClean="0">
                <a:solidFill>
                  <a:srgbClr val="002060"/>
                </a:solidFill>
                <a:sym typeface="Wingdings" pitchFamily="2" charset="2"/>
              </a:rPr>
              <a:t>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428868"/>
            <a:ext cx="7772400" cy="121444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SHOULD EAT ……. BECAUSE……</a:t>
            </a:r>
          </a:p>
          <a:p>
            <a:r>
              <a:rPr lang="en-US" sz="3200" dirty="0" smtClean="0"/>
              <a:t>WE SHOULDN’T EAT……. BACAUSE….</a:t>
            </a:r>
            <a:endParaRPr lang="ru-RU" sz="3200" dirty="0"/>
          </a:p>
        </p:txBody>
      </p:sp>
      <p:pic>
        <p:nvPicPr>
          <p:cNvPr id="26626" name="Picture 2" descr="Картинки по запросу запрещающий знак нет fast 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3929090" cy="2928958"/>
          </a:xfrm>
          <a:prstGeom prst="rect">
            <a:avLst/>
          </a:prstGeom>
          <a:noFill/>
        </p:spPr>
      </p:pic>
      <p:pic>
        <p:nvPicPr>
          <p:cNvPr id="26628" name="Picture 4" descr="Картинки по запросу разрешающий знак healthy f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14752"/>
            <a:ext cx="4286248" cy="2955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My opinion about the lesson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Arial Black" pitchFamily="34" charset="0"/>
              </a:rPr>
              <a:t>If you like the lesson say: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I choose a green apple  because the lesson was….</a:t>
            </a:r>
          </a:p>
          <a:p>
            <a:r>
              <a:rPr lang="en-US" sz="3200" u="sng" dirty="0" smtClean="0">
                <a:solidFill>
                  <a:srgbClr val="FF0000"/>
                </a:solidFill>
                <a:latin typeface="Arial Black" pitchFamily="34" charset="0"/>
              </a:rPr>
              <a:t>If you don’t like the lesson say: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I choose a red apple because the lesson was….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14488"/>
            <a:ext cx="7851648" cy="1485912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ru-RU" sz="6000" dirty="0" smtClean="0">
                <a:solidFill>
                  <a:srgbClr val="7030A0"/>
                </a:solidFill>
              </a:rPr>
              <a:t/>
            </a:r>
            <a:br>
              <a:rPr lang="ru-RU" sz="6000" dirty="0" smtClean="0">
                <a:solidFill>
                  <a:srgbClr val="7030A0"/>
                </a:solidFill>
              </a:rPr>
            </a:br>
            <a:r>
              <a:rPr lang="en-US" sz="5400" dirty="0" smtClean="0">
                <a:solidFill>
                  <a:srgbClr val="7030A0"/>
                </a:solidFill>
              </a:rPr>
              <a:t>H/t: </a:t>
            </a:r>
            <a:r>
              <a:rPr lang="ru-RU" sz="5400" dirty="0" smtClean="0">
                <a:solidFill>
                  <a:srgbClr val="7030A0"/>
                </a:solidFill>
              </a:rPr>
              <a:t>правило стр. 258-260</a:t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5400" dirty="0" smtClean="0">
                <a:solidFill>
                  <a:srgbClr val="7030A0"/>
                </a:solidFill>
              </a:rPr>
              <a:t>слова стр. 135-153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071811"/>
            <a:ext cx="7854696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thank you for your 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latin typeface="Vijaya" pitchFamily="34" charset="0"/>
                <a:cs typeface="Vijaya" pitchFamily="34" charset="0"/>
              </a:rPr>
              <a:t>The aims of the lesson:</a:t>
            </a:r>
            <a:endParaRPr lang="ru-RU" sz="8000" b="1" dirty="0">
              <a:cs typeface="Vijay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Today at the lesson we are going to: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Use active vocabulary of the unit in speech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Work in groups and pairs (mini projects, dialogues)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Sum up all the information about healthy/unhealthy food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Improve our pronunciation skills (sounds [p], [t], [</a:t>
            </a:r>
            <a:r>
              <a:rPr lang="en-US" dirty="0" err="1" smtClean="0"/>
              <a:t>ei</a:t>
            </a:r>
            <a:r>
              <a:rPr lang="en-US" dirty="0" smtClean="0"/>
              <a:t>], [</a:t>
            </a:r>
            <a:r>
              <a:rPr lang="en-US" dirty="0" err="1" smtClean="0"/>
              <a:t>i</a:t>
            </a:r>
            <a:r>
              <a:rPr lang="en-US" dirty="0" smtClean="0"/>
              <a:t>:])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Revise such a grammar phenomenon as “The Present Simple Passive Voice”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Develop our listening skills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Work out rules of a healthy diet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етическая зарядка по теме fo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6534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DO YOU LIVE TO EAT</a:t>
            </a:r>
            <a:b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OR</a:t>
            </a:r>
            <a:b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EAT TO LIVE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b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</a:rPr>
              <a:t>I think/In my opinion/As for me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Картинки по запросу спрашив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000496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00B050"/>
                </a:solidFill>
                <a:latin typeface="Impact" pitchFamily="34" charset="0"/>
              </a:rPr>
              <a:t>FOOD IN PICTURES</a:t>
            </a:r>
            <a:endParaRPr lang="ru-RU" sz="8800" dirty="0">
              <a:solidFill>
                <a:srgbClr val="00B050"/>
              </a:solidFill>
              <a:latin typeface="Impact" pitchFamily="34" charset="0"/>
            </a:endParaRPr>
          </a:p>
        </p:txBody>
      </p:sp>
      <p:pic>
        <p:nvPicPr>
          <p:cNvPr id="1026" name="Picture 2" descr="Картинки по запросу картинки е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071678"/>
            <a:ext cx="2217602" cy="2071694"/>
          </a:xfrm>
          <a:prstGeom prst="rect">
            <a:avLst/>
          </a:prstGeom>
          <a:noFill/>
        </p:spPr>
      </p:pic>
      <p:sp>
        <p:nvSpPr>
          <p:cNvPr id="1028" name="AutoShape 4" descr="Картинки по запросу картинки е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картинки е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картинки е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Картинки по запросу картинки е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2357454" cy="2146251"/>
          </a:xfrm>
          <a:prstGeom prst="rect">
            <a:avLst/>
          </a:prstGeom>
          <a:noFill/>
        </p:spPr>
      </p:pic>
      <p:pic>
        <p:nvPicPr>
          <p:cNvPr id="1036" name="Picture 12" descr="Картинки по запросу картинки е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071678"/>
            <a:ext cx="2643206" cy="2357454"/>
          </a:xfrm>
          <a:prstGeom prst="rect">
            <a:avLst/>
          </a:prstGeom>
          <a:noFill/>
        </p:spPr>
      </p:pic>
      <p:pic>
        <p:nvPicPr>
          <p:cNvPr id="1038" name="Picture 14" descr="Картинки по запросу картинки ед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5"/>
            <a:ext cx="3143272" cy="2857495"/>
          </a:xfrm>
          <a:prstGeom prst="rect">
            <a:avLst/>
          </a:prstGeom>
          <a:noFill/>
        </p:spPr>
      </p:pic>
      <p:pic>
        <p:nvPicPr>
          <p:cNvPr id="1040" name="Picture 16" descr="Картинки по запросу картинки ед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429108"/>
            <a:ext cx="2786081" cy="2428892"/>
          </a:xfrm>
          <a:prstGeom prst="rect">
            <a:avLst/>
          </a:prstGeom>
          <a:noFill/>
        </p:spPr>
      </p:pic>
      <p:pic>
        <p:nvPicPr>
          <p:cNvPr id="1042" name="Picture 18" descr="Картинки по запросу картинки ед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143380"/>
            <a:ext cx="250029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86792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C000"/>
                </a:solidFill>
                <a:latin typeface="Lucida Sans Unicode" pitchFamily="34" charset="0"/>
                <a:cs typeface="Lucida Sans Unicode" pitchFamily="34" charset="0"/>
              </a:rPr>
              <a:t>Is your diet healthy?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My diet is healthy because I eat…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My diet is unhealthy because I eat….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Картинки по запросу здоровая е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714752"/>
            <a:ext cx="542925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z="6600" smtClean="0">
                <a:solidFill>
                  <a:srgbClr val="FFFF00"/>
                </a:solidFill>
                <a:latin typeface="Lucida Sans Unicode" pitchFamily="34" charset="0"/>
                <a:cs typeface="Lucida Sans Unicode" pitchFamily="34" charset="0"/>
              </a:rPr>
              <a:t>THE GUESSING GAME</a:t>
            </a:r>
            <a:endParaRPr lang="ru-RU" sz="6600" dirty="0">
              <a:solidFill>
                <a:srgbClr val="FFFF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530352" y="2643181"/>
            <a:ext cx="7772400" cy="45719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Vijaya" pitchFamily="34" charset="0"/>
                <a:cs typeface="Vijaya" pitchFamily="34" charset="0"/>
              </a:rPr>
              <a:t>It is made from ………..</a:t>
            </a:r>
          </a:p>
          <a:p>
            <a:r>
              <a:rPr lang="en-US" sz="3600" b="1" dirty="0" smtClean="0">
                <a:latin typeface="Vijaya" pitchFamily="34" charset="0"/>
                <a:cs typeface="Vijaya" pitchFamily="34" charset="0"/>
              </a:rPr>
              <a:t>It is served with …………</a:t>
            </a:r>
          </a:p>
          <a:p>
            <a:r>
              <a:rPr lang="en-US" sz="3600" b="1" dirty="0" smtClean="0">
                <a:latin typeface="Vijaya" pitchFamily="34" charset="0"/>
                <a:cs typeface="Vijaya" pitchFamily="34" charset="0"/>
              </a:rPr>
              <a:t>I think/in my opinion/ it’s ………</a:t>
            </a:r>
            <a:endParaRPr lang="ru-RU" sz="3600" b="1" dirty="0">
              <a:cs typeface="Vijaya" pitchFamily="34" charset="0"/>
            </a:endParaRPr>
          </a:p>
        </p:txBody>
      </p:sp>
      <p:sp>
        <p:nvSpPr>
          <p:cNvPr id="16386" name="AutoShape 2" descr="Картинки по запросу guessing g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guessing g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Картинки по запросу guessing g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Картинки по запросу guessing g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Картинки по запросу guessing g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Картинки по запросу guessing g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52950"/>
            <a:ext cx="3357586" cy="2305050"/>
          </a:xfrm>
          <a:prstGeom prst="rect">
            <a:avLst/>
          </a:prstGeom>
          <a:noFill/>
        </p:spPr>
      </p:pic>
      <p:sp>
        <p:nvSpPr>
          <p:cNvPr id="16400" name="AutoShape 16" descr="Картинки по запросу guessing g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2" name="AutoShape 18" descr="Картинки по запросу guessing ga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4" name="Picture 20" descr="Картинки по запросу guessing g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643182"/>
            <a:ext cx="3428992" cy="2571744"/>
          </a:xfrm>
          <a:prstGeom prst="rect">
            <a:avLst/>
          </a:prstGeom>
          <a:noFill/>
        </p:spPr>
      </p:pic>
      <p:pic>
        <p:nvPicPr>
          <p:cNvPr id="16406" name="Picture 22" descr="Картинки по запросу guessing ga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714884"/>
            <a:ext cx="162877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  <a:latin typeface="Microsoft JhengHei" pitchFamily="34" charset="-120"/>
                <a:ea typeface="Microsoft JhengHei" pitchFamily="34" charset="-120"/>
              </a:rPr>
              <a:t>MINI PROJECTS</a:t>
            </a:r>
            <a:endParaRPr lang="ru-RU" sz="8000" dirty="0">
              <a:solidFill>
                <a:srgbClr val="7030A0"/>
              </a:solidFill>
              <a:ea typeface="Microsoft JhengHei" pitchFamily="34" charset="-120"/>
            </a:endParaRPr>
          </a:p>
        </p:txBody>
      </p:sp>
      <p:pic>
        <p:nvPicPr>
          <p:cNvPr id="20482" name="Picture 2" descr="Картинки по запросу рез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2857488" cy="2143140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вари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857364"/>
            <a:ext cx="2714644" cy="2071702"/>
          </a:xfrm>
          <a:prstGeom prst="rect">
            <a:avLst/>
          </a:prstGeom>
          <a:noFill/>
        </p:spPr>
      </p:pic>
      <p:pic>
        <p:nvPicPr>
          <p:cNvPr id="20486" name="Picture 6" descr="Картинки по запросу добавлят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785926"/>
            <a:ext cx="2928958" cy="2143140"/>
          </a:xfrm>
          <a:prstGeom prst="rect">
            <a:avLst/>
          </a:prstGeom>
          <a:noFill/>
        </p:spPr>
      </p:pic>
      <p:pic>
        <p:nvPicPr>
          <p:cNvPr id="20488" name="Picture 8" descr="Картинки по запросу перемешиват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71942"/>
            <a:ext cx="4143404" cy="2786058"/>
          </a:xfrm>
          <a:prstGeom prst="rect">
            <a:avLst/>
          </a:prstGeom>
          <a:noFill/>
        </p:spPr>
      </p:pic>
      <p:pic>
        <p:nvPicPr>
          <p:cNvPr id="20490" name="Picture 10" descr="Картинки по запросу нести еду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071942"/>
            <a:ext cx="414340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67788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HIGH TIME </a:t>
            </a:r>
            <a:br>
              <a:rPr lang="en-US" sz="7200" b="1" u="sng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</a:br>
            <a:r>
              <a:rPr lang="en-US" sz="7200" b="1" u="sng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FOR LISTENING!!!!!</a:t>
            </a:r>
            <a:endParaRPr lang="ru-RU" sz="7200" b="1" u="sng" dirty="0">
              <a:solidFill>
                <a:srgbClr val="00B050"/>
              </a:solidFill>
              <a:cs typeface="MV Boli" pitchFamily="2" charset="0"/>
            </a:endParaRPr>
          </a:p>
        </p:txBody>
      </p:sp>
      <p:pic>
        <p:nvPicPr>
          <p:cNvPr id="21506" name="Picture 2" descr="Картинки по запросу ckeif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3929058" cy="3190876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ckeifn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876"/>
            <a:ext cx="3714776" cy="3071834"/>
          </a:xfrm>
          <a:prstGeom prst="rect">
            <a:avLst/>
          </a:prstGeom>
          <a:noFill/>
        </p:spPr>
      </p:pic>
      <p:pic>
        <p:nvPicPr>
          <p:cNvPr id="5" name="school-nurse-dialog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312</TotalTime>
  <Words>212</Words>
  <Application>Microsoft Office PowerPoint</Application>
  <PresentationFormat>Экран (4:3)</PresentationFormat>
  <Paragraphs>38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«FOOD EXPERTS»</vt:lpstr>
      <vt:lpstr>The aims of the lesson:</vt:lpstr>
      <vt:lpstr>Слайд 3</vt:lpstr>
      <vt:lpstr>DO YOU LIVE TO EAT OR EAT TO LIVE ? I think/In my opinion/As for me</vt:lpstr>
      <vt:lpstr>FOOD IN PICTURES</vt:lpstr>
      <vt:lpstr>Is your diet healthy? My diet is healthy because I eat… My diet is unhealthy because I eat….</vt:lpstr>
      <vt:lpstr>THE GUESSING GAME</vt:lpstr>
      <vt:lpstr>MINI PROJECTS</vt:lpstr>
      <vt:lpstr>HIGH TIME  FOR LISTENING!!!!!</vt:lpstr>
      <vt:lpstr>“AT THE CAFE”</vt:lpstr>
      <vt:lpstr>GRAMMAR SECRET PASSIVE VOICE Is the subject  Active or Passive?</vt:lpstr>
      <vt:lpstr>Слайд 12</vt:lpstr>
      <vt:lpstr>Слайд 13</vt:lpstr>
      <vt:lpstr>Rules of a healthy diet </vt:lpstr>
      <vt:lpstr>My opinion about the lesson</vt:lpstr>
      <vt:lpstr>            H/t: правило стр. 258-260 слова стр. 135-153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«FOOD EXPERTS»</dc:title>
  <dc:creator>Пользователь</dc:creator>
  <cp:lastModifiedBy>Пользователь</cp:lastModifiedBy>
  <cp:revision>17</cp:revision>
  <dcterms:created xsi:type="dcterms:W3CDTF">2017-02-19T15:45:26Z</dcterms:created>
  <dcterms:modified xsi:type="dcterms:W3CDTF">2017-02-22T16:42:16Z</dcterms:modified>
</cp:coreProperties>
</file>