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0" r:id="rId4"/>
    <p:sldId id="259" r:id="rId5"/>
    <p:sldId id="264" r:id="rId6"/>
    <p:sldId id="260" r:id="rId7"/>
    <p:sldId id="261" r:id="rId8"/>
    <p:sldId id="265" r:id="rId9"/>
    <p:sldId id="262" r:id="rId10"/>
    <p:sldId id="263" r:id="rId11"/>
    <p:sldId id="257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681D4-7077-4853-A59A-A254031DBD06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FE987-F502-4E55-9958-8D19A61CB6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046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FE987-F502-4E55-9958-8D19A61CB6E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522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chkola-nomer3.narod.ru/0f25f3d840719557f8ecb94276159612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00" y="4976832"/>
            <a:ext cx="168768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ages.clipartpanda.com/environment-clipart-eco-earth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614" y="357032"/>
            <a:ext cx="1816106" cy="181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44824"/>
            <a:ext cx="9144000" cy="5013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2000" y="189000"/>
            <a:ext cx="8820000" cy="6480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5614" y="264840"/>
            <a:ext cx="8672772" cy="632832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6000" y="333000"/>
            <a:ext cx="8532000" cy="6192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images.clipartpanda.com/environment-clipart-eco-earth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614" y="357032"/>
            <a:ext cx="1816106" cy="181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669000"/>
            <a:ext cx="7120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kern="1200" dirty="0" smtClean="0">
                <a:solidFill>
                  <a:srgbClr val="00B050"/>
                </a:solidFill>
                <a:effectLst/>
                <a:latin typeface="Alexandra Zeferino Three" pitchFamily="66" charset="0"/>
                <a:ea typeface="+mn-ea"/>
                <a:cs typeface="+mn-cs"/>
              </a:rPr>
              <a:t>© </a:t>
            </a:r>
            <a:r>
              <a:rPr lang="en-US" sz="1000" b="1" kern="1200" dirty="0" err="1" smtClean="0">
                <a:solidFill>
                  <a:srgbClr val="00B050"/>
                </a:solidFill>
                <a:effectLst/>
                <a:latin typeface="Alexandra Zeferino Three" pitchFamily="66" charset="0"/>
                <a:ea typeface="+mn-ea"/>
                <a:cs typeface="+mn-cs"/>
              </a:rPr>
              <a:t>FokinaLidia</a:t>
            </a:r>
            <a:endParaRPr lang="ru-RU" sz="1000" b="1" kern="1200" dirty="0">
              <a:solidFill>
                <a:srgbClr val="00B050"/>
              </a:solidFill>
              <a:effectLst/>
              <a:latin typeface="Alexandra Zeferino Three" pitchFamily="66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nn.dk.ru/wiki/pustynski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://pavlovo-turist.ucoz.ru/publ/kraevedenie/zapovednye_mesta/pustynskij_zakaznik/5-1-0-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7584" y="332656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 образовательное учреждение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«Архангельская средняя школа»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9572" y="1778636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для внеурочного мероприятия»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Название работы: </a:t>
            </a:r>
          </a:p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«Пустынский заказник»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3854093"/>
            <a:ext cx="3391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Предметная область-биология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473899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Кутырева М.А.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биологии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9872" y="602128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с. Архангельское, 2017 г.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67544" y="4437112"/>
            <a:ext cx="2465472" cy="166421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607707, Нижегородская область,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Шатковский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район,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с.Архангельское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ул.Центральная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д.89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Тел.  8(831) 90 - 4 – 50 – 13,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Тел./факс 8(831) 90 - 4 – 52 – 52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 – mail: 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ARXANGELSKOE@yandex.ru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2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476672"/>
            <a:ext cx="30891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Животный мир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39552" y="1124744"/>
            <a:ext cx="8064896" cy="16312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Животный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мир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Пустынского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заказника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 отличается большим видовым разнообразием. Богат видовой состав водных беспозвоночных, населяющих озера и небольшие водоемы в карстовых воронках.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 водоемах обитает 3–6 видов млекопитающих, в том числе и редкие.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udivitelno.com/images/5/Bobr/%D0%B6%D0%B8%D0%B7%D0%BD%D1%8C%20%D0%B1%D0%BE%D0%B1%D1%80%D0%BE%D0%B2%20%2816%29.jpg"/>
          <p:cNvPicPr>
            <a:picLocks noChangeAspect="1" noChangeArrowheads="1"/>
          </p:cNvPicPr>
          <p:nvPr/>
        </p:nvPicPr>
        <p:blipFill>
          <a:blip r:embed="rId2" cstate="print"/>
          <a:srcRect l="25681" t="11762" b="6972"/>
          <a:stretch>
            <a:fillRect/>
          </a:stretch>
        </p:blipFill>
        <p:spPr bwMode="auto">
          <a:xfrm>
            <a:off x="683568" y="2852936"/>
            <a:ext cx="2088232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www.playcast.ru/uploads/2015/05/17/13638000.jpg"/>
          <p:cNvPicPr>
            <a:picLocks noChangeAspect="1" noChangeArrowheads="1"/>
          </p:cNvPicPr>
          <p:nvPr/>
        </p:nvPicPr>
        <p:blipFill>
          <a:blip r:embed="rId3" cstate="print"/>
          <a:srcRect l="15949" t="12835"/>
          <a:stretch>
            <a:fillRect/>
          </a:stretch>
        </p:blipFill>
        <p:spPr bwMode="auto">
          <a:xfrm>
            <a:off x="3275856" y="2852936"/>
            <a:ext cx="2484796" cy="3202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https://ds03.infourok.ru/uploads/ex/0003/0000138a-e0561266/hello_html_m70b6153d.jpg"/>
          <p:cNvPicPr>
            <a:picLocks noChangeAspect="1" noChangeArrowheads="1"/>
          </p:cNvPicPr>
          <p:nvPr/>
        </p:nvPicPr>
        <p:blipFill>
          <a:blip r:embed="rId4" cstate="print"/>
          <a:srcRect l="14569" t="9309" b="8612"/>
          <a:stretch>
            <a:fillRect/>
          </a:stretch>
        </p:blipFill>
        <p:spPr bwMode="auto">
          <a:xfrm>
            <a:off x="6156176" y="2852936"/>
            <a:ext cx="2215927" cy="309634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43608" y="6093296"/>
            <a:ext cx="146065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речной бобр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6093296"/>
            <a:ext cx="84991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выдра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32240" y="6021288"/>
            <a:ext cx="118199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выхухоль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64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83568" y="630851"/>
            <a:ext cx="7776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Кроме того, во всех Пустынских озерах встречаются щука, окунь, красноперка и другие виды рыб. </a:t>
            </a:r>
          </a:p>
        </p:txBody>
      </p:sp>
      <p:pic>
        <p:nvPicPr>
          <p:cNvPr id="4099" name="Picture 3" descr="AbramisBramaCarpBr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6832"/>
            <a:ext cx="2552800" cy="1440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arassius gibelio 2008 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429000"/>
            <a:ext cx="2768824" cy="1557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Mazdruga danube vidin bulgar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97152"/>
            <a:ext cx="2572336" cy="1444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91680" y="3356992"/>
            <a:ext cx="612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лещ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4941168"/>
            <a:ext cx="897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карась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4509120"/>
            <a:ext cx="52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язь</a:t>
            </a:r>
            <a:endParaRPr lang="ru-RU" dirty="0"/>
          </a:p>
        </p:txBody>
      </p:sp>
      <p:pic>
        <p:nvPicPr>
          <p:cNvPr id="4105" name="Picture 9" descr="FemaleTench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725144"/>
            <a:ext cx="3839072" cy="1625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796136" y="4581128"/>
            <a:ext cx="702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линь</a:t>
            </a:r>
            <a:endParaRPr lang="ru-RU" dirty="0"/>
          </a:p>
        </p:txBody>
      </p:sp>
      <p:pic>
        <p:nvPicPr>
          <p:cNvPr id="4107" name="Picture 11" descr="Gymnocephalus cernuus Pärnu River Estonia 2010-01-06.jpg"/>
          <p:cNvPicPr>
            <a:picLocks noChangeAspect="1" noChangeArrowheads="1"/>
          </p:cNvPicPr>
          <p:nvPr/>
        </p:nvPicPr>
        <p:blipFill>
          <a:blip r:embed="rId6" cstate="print"/>
          <a:srcRect l="3780" t="31263" r="14006" b="7633"/>
          <a:stretch>
            <a:fillRect/>
          </a:stretch>
        </p:blipFill>
        <p:spPr bwMode="auto">
          <a:xfrm>
            <a:off x="5076056" y="1700808"/>
            <a:ext cx="3672408" cy="1815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588224" y="3501008"/>
            <a:ext cx="61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ёрш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30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9552" y="322784"/>
            <a:ext cx="813690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К обитателям Пустынского заказника относятся</a:t>
            </a: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 редкие беспозвоночные животные, в том числе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краснокнижные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», представители фауны.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https://avatars.mds.yandex.net/get-afishanew/21626/c429c8c8d77f6dde1cf30f52a47fe940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2304256" cy="182420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83568" y="3356992"/>
            <a:ext cx="1972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Бабочка аполлон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7" name="Picture 5" descr="http://en.academic.ru/pictures/enwiki/80/Parnassius_mnemosyne3.JPG"/>
          <p:cNvPicPr>
            <a:picLocks noChangeAspect="1" noChangeArrowheads="1"/>
          </p:cNvPicPr>
          <p:nvPr/>
        </p:nvPicPr>
        <p:blipFill>
          <a:blip r:embed="rId3" cstate="print"/>
          <a:srcRect l="9414" t="19095" r="7037" b="16934"/>
          <a:stretch>
            <a:fillRect/>
          </a:stretch>
        </p:blipFill>
        <p:spPr bwMode="auto">
          <a:xfrm>
            <a:off x="3275856" y="3068960"/>
            <a:ext cx="2232248" cy="136815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707904" y="4365104"/>
            <a:ext cx="1382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Мнемозина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7" descr="http://old2016.geo.ru/sites/default/files/biologische-vielfalt-gross-05.jpg"/>
          <p:cNvPicPr>
            <a:picLocks noChangeAspect="1" noChangeArrowheads="1"/>
          </p:cNvPicPr>
          <p:nvPr/>
        </p:nvPicPr>
        <p:blipFill>
          <a:blip r:embed="rId4" cstate="print"/>
          <a:srcRect l="9609" t="15338" r="13789" b="6057"/>
          <a:stretch>
            <a:fillRect/>
          </a:stretch>
        </p:blipFill>
        <p:spPr bwMode="auto">
          <a:xfrm>
            <a:off x="3275856" y="1484784"/>
            <a:ext cx="2016224" cy="137775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779912" y="1124744"/>
            <a:ext cx="994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Махаон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1" name="Picture 9" descr="http://mail.arch-mine.ru/foto/albums/1/normal_gera.jpg"/>
          <p:cNvPicPr>
            <a:picLocks noChangeAspect="1" noChangeArrowheads="1"/>
          </p:cNvPicPr>
          <p:nvPr/>
        </p:nvPicPr>
        <p:blipFill>
          <a:blip r:embed="rId5" cstate="print"/>
          <a:srcRect t="10629"/>
          <a:stretch>
            <a:fillRect/>
          </a:stretch>
        </p:blipFill>
        <p:spPr bwMode="auto">
          <a:xfrm>
            <a:off x="5796136" y="1412776"/>
            <a:ext cx="2748863" cy="174731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156176" y="3212976"/>
            <a:ext cx="1873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Медведица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83" name="Picture 11" descr="http://len-fauna.ru/wp-content/uploads/2014/06/%D1%88%D0%BC%D0%B5%D0%BB%D1%8C-%D0%BC%D0%BE%D1%85%D0%BE%D0%B2%D0%BE%D0%B9.jpg"/>
          <p:cNvPicPr>
            <a:picLocks noChangeAspect="1" noChangeArrowheads="1"/>
          </p:cNvPicPr>
          <p:nvPr/>
        </p:nvPicPr>
        <p:blipFill>
          <a:blip r:embed="rId6" cstate="print"/>
          <a:srcRect t="1990"/>
          <a:stretch>
            <a:fillRect/>
          </a:stretch>
        </p:blipFill>
        <p:spPr bwMode="auto">
          <a:xfrm>
            <a:off x="3419872" y="4725144"/>
            <a:ext cx="1959210" cy="144016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491880" y="6093296"/>
            <a:ext cx="1858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Шмель моховой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5" name="Picture 13" descr="http://animalsfoto.com/photo/21/21e3e27e89cdbab04d87c26ba59aedc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3717032"/>
            <a:ext cx="2435424" cy="2420203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683568" y="6093296"/>
            <a:ext cx="1807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Пчела-плотник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87" name="Picture 15" descr="http://www.turizmvnn.ru/files/system/foto/40569.jpg"/>
          <p:cNvPicPr>
            <a:picLocks noChangeAspect="1" noChangeArrowheads="1"/>
          </p:cNvPicPr>
          <p:nvPr/>
        </p:nvPicPr>
        <p:blipFill>
          <a:blip r:embed="rId8" cstate="print"/>
          <a:srcRect l="9212" t="8115" r="6634" b="10737"/>
          <a:stretch>
            <a:fillRect/>
          </a:stretch>
        </p:blipFill>
        <p:spPr bwMode="auto">
          <a:xfrm>
            <a:off x="5796136" y="3645024"/>
            <a:ext cx="2664296" cy="2160240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6588224" y="5877272"/>
            <a:ext cx="1364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Подалирий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30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347864" y="548680"/>
            <a:ext cx="2837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1268760"/>
            <a:ext cx="8136904" cy="22467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Пустынские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озёра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требуют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себе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бережного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отношения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 пока  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озера</a:t>
            </a:r>
            <a: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 в руках отдыхающих. В значительной мере от них зависит, какая судьба будет у уникального природного уголка нашего края.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http://webmandry.com/wp-content/uploads/2015/01/2015_01_920_vuxyxol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429000"/>
            <a:ext cx="4079776" cy="26964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Выноска-облако 12"/>
          <p:cNvSpPr/>
          <p:nvPr/>
        </p:nvSpPr>
        <p:spPr>
          <a:xfrm>
            <a:off x="683568" y="4221088"/>
            <a:ext cx="2592288" cy="1872208"/>
          </a:xfrm>
          <a:prstGeom prst="cloudCallout">
            <a:avLst>
              <a:gd name="adj1" fmla="val 128490"/>
              <a:gd name="adj2" fmla="val -2356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4725144"/>
            <a:ext cx="21062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Войди в природу </a:t>
            </a:r>
          </a:p>
          <a:p>
            <a:pPr algn="ctr"/>
            <a:r>
              <a:rPr lang="ru-RU" sz="2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другом!</a:t>
            </a:r>
            <a:endParaRPr lang="ru-RU" sz="20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30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55576" y="1556792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http://nn.dk.ru/wiki/pustynskiy</a:t>
            </a:r>
            <a:endParaRPr lang="ru-RU" sz="2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 http://pavlovo-turist.ucoz.ru/publ/kraevedenie/zapovednye_mesta/pustynskij_zakaznik/5-1-0-5</a:t>
            </a:r>
            <a:endParaRPr lang="ru-RU" sz="2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39752" y="692696"/>
            <a:ext cx="4737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Источники информации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cheerick.ru/pics/t3/440-1.jpg?14914636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356992"/>
            <a:ext cx="2787982" cy="30704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730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268760"/>
            <a:ext cx="74888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Введение.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Основная часть.</a:t>
            </a:r>
          </a:p>
          <a:p>
            <a:pPr marL="514350" indent="-514350"/>
            <a:r>
              <a:rPr lang="ru-RU" sz="2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- История организации заказника.</a:t>
            </a:r>
          </a:p>
          <a:p>
            <a:pPr marL="514350" indent="-514350"/>
            <a:r>
              <a:rPr lang="ru-RU" sz="2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Расположение.</a:t>
            </a:r>
          </a:p>
          <a:p>
            <a:r>
              <a:rPr lang="ru-RU" sz="2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Достопримечательности. </a:t>
            </a:r>
          </a:p>
          <a:p>
            <a:r>
              <a:rPr lang="ru-RU" sz="2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Природные богатства заказника.</a:t>
            </a:r>
          </a:p>
          <a:p>
            <a:r>
              <a:rPr lang="ru-RU" sz="2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Флора.</a:t>
            </a:r>
          </a:p>
          <a:p>
            <a:r>
              <a:rPr lang="ru-RU" sz="2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Животный мир.</a:t>
            </a:r>
          </a:p>
          <a:p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3. Заключение.</a:t>
            </a:r>
          </a:p>
          <a:p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Источники информации.</a:t>
            </a: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01625" y="620688"/>
            <a:ext cx="8540750" cy="75091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83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196752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2017 год объявлен годом экологии </a:t>
            </a:r>
            <a:r>
              <a:rPr lang="ru-RU" sz="2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 годом особо охраняемых природных территорий. Именно в 2017 году заповедная система Российской федерации отмечает 100-летний юбилей. Ведь заповедная система России – система уникальная, не имеющая равных в мире.</a:t>
            </a:r>
            <a:endParaRPr lang="ru-RU" sz="24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548680"/>
            <a:ext cx="2475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3200" b="1" dirty="0"/>
          </a:p>
        </p:txBody>
      </p:sp>
      <p:pic>
        <p:nvPicPr>
          <p:cNvPr id="1026" name="Picture 2" descr="http://shikardos.ru/text/kalendare-ekologicheskih-dat-voronej-2013/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140968"/>
            <a:ext cx="57150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548680"/>
            <a:ext cx="6243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организации заказника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467544" y="1196752"/>
            <a:ext cx="829481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В 1933 г. для научных целей (создания биостанции Горьковского университета) был выделен участок леса площадью 187 га у с.Старая Пустынь Арзамасского района. В 1934 г. эта охраняемая территория была расширена и преобразована в Пустынский государственный заказник.</a:t>
            </a:r>
          </a:p>
        </p:txBody>
      </p:sp>
      <p:pic>
        <p:nvPicPr>
          <p:cNvPr id="7170" name="Picture 2" descr="http://nntv.tv/_data/objects/0011/4015/i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36912"/>
            <a:ext cx="5143500" cy="3600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564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548680"/>
            <a:ext cx="2818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Расположение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документ 3"/>
          <p:cNvSpPr/>
          <p:nvPr/>
        </p:nvSpPr>
        <p:spPr>
          <a:xfrm>
            <a:off x="611560" y="1412776"/>
            <a:ext cx="3744416" cy="4680520"/>
          </a:xfrm>
          <a:prstGeom prst="flowChartDocument">
            <a:avLst/>
          </a:prstGeom>
          <a:solidFill>
            <a:schemeClr val="accent3"/>
          </a:solidFill>
          <a:ln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628800"/>
            <a:ext cx="3312368" cy="31393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Пустынский (6,2 тыс. га., 1934 г.) охотничий заказник. Расположен на севере Арзамасского района в пойме р. Серёжа. Охраняется система озер карстового происхождения и примыкающие к ним лесные массивы. Включает эталонные участки хвойных широколиственных лесов.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research-journal.org/wp-content/uploads/2016/08/17-08-2016-16-17-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68760"/>
            <a:ext cx="3965079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564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548680"/>
            <a:ext cx="4731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Достопримечательности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pavlovo-turist.ucoz.ru/_pu/0/99323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92896"/>
            <a:ext cx="5184576" cy="3821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119675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Главной достопримечательностью Пустынского природного комплекса являются восемь глубоководных (до 14 м.) 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карстовых озер</a:t>
            </a: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Великое, Свято, Глубокое, Кругленькое, Паровое, Долгое, </a:t>
            </a:r>
            <a:r>
              <a:rPr lang="ru-RU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Нарбус</a:t>
            </a: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Карасево</a:t>
            </a: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- связанных в единую систему общей площадью около 300 га. </a:t>
            </a:r>
            <a:endParaRPr lang="ru-RU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64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7507" y="404664"/>
            <a:ext cx="2706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Озеро Святое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документ 3"/>
          <p:cNvSpPr/>
          <p:nvPr/>
        </p:nvSpPr>
        <p:spPr>
          <a:xfrm>
            <a:off x="611560" y="1196752"/>
            <a:ext cx="7848872" cy="2376264"/>
          </a:xfrm>
          <a:prstGeom prst="flowChartDocument">
            <a:avLst/>
          </a:prstGeom>
          <a:solidFill>
            <a:schemeClr val="accent3"/>
          </a:solidFill>
          <a:ln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268760"/>
            <a:ext cx="7632848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Наиболее примечательным из Пустынских озер является озеро Святое, самое молодое среди них, со "свежими" следами провалов. Получающее воду по протоке из озера Великого, а само не имеющее стока, оно слывет в народе "худым": вода при весенних подъемах из него уходит через воронки в берегах. Поэтому-то за "чудодейственный" уход воды это озеро и получило такое название - Святое.</a:t>
            </a:r>
            <a:endParaRPr lang="ru-RU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static.panoramio.com/photos/large/92104383.jpg"/>
          <p:cNvPicPr>
            <a:picLocks noChangeAspect="1" noChangeArrowheads="1"/>
          </p:cNvPicPr>
          <p:nvPr/>
        </p:nvPicPr>
        <p:blipFill>
          <a:blip r:embed="rId2" cstate="print"/>
          <a:srcRect b="7964"/>
          <a:stretch>
            <a:fillRect/>
          </a:stretch>
        </p:blipFill>
        <p:spPr bwMode="auto">
          <a:xfrm>
            <a:off x="395536" y="1124744"/>
            <a:ext cx="8345444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564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548680"/>
            <a:ext cx="6229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Природные богатства заказника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документ 4"/>
          <p:cNvSpPr/>
          <p:nvPr/>
        </p:nvSpPr>
        <p:spPr>
          <a:xfrm>
            <a:off x="611560" y="1412776"/>
            <a:ext cx="3744416" cy="4896544"/>
          </a:xfrm>
          <a:prstGeom prst="flowChartDocument">
            <a:avLst/>
          </a:prstGeom>
          <a:solidFill>
            <a:schemeClr val="accent3"/>
          </a:solidFill>
          <a:ln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484784"/>
            <a:ext cx="3528392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Природным богатством заказника являются леса разнообразных типов: эталонные участки хвойно-широколиственных лесов, сосновых боров и пойменных дубрав. Здесь встречаются деревья-сторожилы, которым уже больше двухсот лет, достигающие до 35 м. в высоту и до 1м в диаметре.</a:t>
            </a:r>
            <a:endParaRPr lang="ru-RU" sz="2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ic.pics.livejournal.com/vandrichok/35774378/62885/62885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340768"/>
            <a:ext cx="3816424" cy="4999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564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548680"/>
            <a:ext cx="33706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Флора заказника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96752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 числу обитателей заказника относятся растения, занесенные в Красную книгу.</a:t>
            </a:r>
            <a:endParaRPr lang="ru-RU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floraprice.ru/v2/wp-content/uploads/2010/12/orch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2448272" cy="3264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5589240"/>
            <a:ext cx="244827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пыльцеголовник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sc654.kirov.spb.ru/02/Imadg/flora/0_1d021_b4d3a4c6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204864"/>
            <a:ext cx="2664296" cy="33123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131840" y="5589240"/>
            <a:ext cx="273630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Башмачок настоящий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(Венерин башмачок)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https://nmedik.org/images/stories/travnik/trapa_natans1.jpg"/>
          <p:cNvPicPr>
            <a:picLocks noChangeAspect="1" noChangeArrowheads="1"/>
          </p:cNvPicPr>
          <p:nvPr/>
        </p:nvPicPr>
        <p:blipFill>
          <a:blip r:embed="rId4" cstate="print"/>
          <a:srcRect l="6720" b="5501"/>
          <a:stretch>
            <a:fillRect/>
          </a:stretch>
        </p:blipFill>
        <p:spPr bwMode="auto">
          <a:xfrm>
            <a:off x="6012160" y="2204864"/>
            <a:ext cx="2630066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156176" y="5661248"/>
            <a:ext cx="232621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Водяной орех чилим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64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479</Words>
  <Application>Microsoft Office PowerPoint</Application>
  <PresentationFormat>Экран (4:3)</PresentationFormat>
  <Paragraphs>74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Alexandra Zeferino Three</vt:lpstr>
      <vt:lpstr>Arial</vt:lpstr>
      <vt:lpstr>Calibri</vt:lpstr>
      <vt:lpstr>Symbol</vt:lpstr>
      <vt:lpstr>Times New Roman</vt:lpstr>
      <vt:lpstr>Тема Office</vt:lpstr>
      <vt:lpstr>Презентация PowerPoint</vt:lpstr>
      <vt:lpstr>Содержание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Экологический-3</dc:title>
  <dc:creator>Фокина Лидия Петровна</dc:creator>
  <cp:keywords>Шаблон презентации</cp:keywords>
  <cp:lastModifiedBy>Admin</cp:lastModifiedBy>
  <cp:revision>34</cp:revision>
  <dcterms:created xsi:type="dcterms:W3CDTF">2017-02-23T13:11:39Z</dcterms:created>
  <dcterms:modified xsi:type="dcterms:W3CDTF">2017-11-14T08:29:38Z</dcterms:modified>
</cp:coreProperties>
</file>