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91BF6F2-0D33-44FB-AF93-C23777594C91}" type="datetimeFigureOut">
              <a:rPr lang="ru-RU" smtClean="0"/>
              <a:t>19.10.2017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8F49C1-6166-4A28-AB9B-47790D4E581D}" type="slidenum">
              <a:rPr lang="ru-RU" smtClean="0"/>
              <a:t>‹#›</a:t>
            </a:fld>
            <a:endParaRPr lang="ru-RU"/>
          </a:p>
        </p:txBody>
      </p:sp>
    </p:spTree>
    <p:extLst>
      <p:ext uri="{BB962C8B-B14F-4D97-AF65-F5344CB8AC3E}">
        <p14:creationId xmlns:p14="http://schemas.microsoft.com/office/powerpoint/2010/main" val="787449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1BF6F2-0D33-44FB-AF93-C23777594C91}" type="datetimeFigureOut">
              <a:rPr lang="ru-RU" smtClean="0"/>
              <a:t>19.10.2017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8F49C1-6166-4A28-AB9B-47790D4E581D}" type="slidenum">
              <a:rPr lang="ru-RU" smtClean="0"/>
              <a:t>‹#›</a:t>
            </a:fld>
            <a:endParaRPr lang="ru-RU"/>
          </a:p>
        </p:txBody>
      </p:sp>
    </p:spTree>
    <p:extLst>
      <p:ext uri="{BB962C8B-B14F-4D97-AF65-F5344CB8AC3E}">
        <p14:creationId xmlns:p14="http://schemas.microsoft.com/office/powerpoint/2010/main" val="3495581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1BF6F2-0D33-44FB-AF93-C23777594C91}" type="datetimeFigureOut">
              <a:rPr lang="ru-RU" smtClean="0"/>
              <a:t>19.10.2017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8F49C1-6166-4A28-AB9B-47790D4E581D}" type="slidenum">
              <a:rPr lang="ru-RU" smtClean="0"/>
              <a:t>‹#›</a:t>
            </a:fld>
            <a:endParaRPr lang="ru-RU"/>
          </a:p>
        </p:txBody>
      </p:sp>
    </p:spTree>
    <p:extLst>
      <p:ext uri="{BB962C8B-B14F-4D97-AF65-F5344CB8AC3E}">
        <p14:creationId xmlns:p14="http://schemas.microsoft.com/office/powerpoint/2010/main" val="3193073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1BF6F2-0D33-44FB-AF93-C23777594C91}" type="datetimeFigureOut">
              <a:rPr lang="ru-RU" smtClean="0"/>
              <a:t>19.10.2017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8F49C1-6166-4A28-AB9B-47790D4E581D}" type="slidenum">
              <a:rPr lang="ru-RU" smtClean="0"/>
              <a:t>‹#›</a:t>
            </a:fld>
            <a:endParaRPr lang="ru-RU"/>
          </a:p>
        </p:txBody>
      </p:sp>
    </p:spTree>
    <p:extLst>
      <p:ext uri="{BB962C8B-B14F-4D97-AF65-F5344CB8AC3E}">
        <p14:creationId xmlns:p14="http://schemas.microsoft.com/office/powerpoint/2010/main" val="351901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91BF6F2-0D33-44FB-AF93-C23777594C91}" type="datetimeFigureOut">
              <a:rPr lang="ru-RU" smtClean="0"/>
              <a:t>19.10.2017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8F49C1-6166-4A28-AB9B-47790D4E581D}" type="slidenum">
              <a:rPr lang="ru-RU" smtClean="0"/>
              <a:t>‹#›</a:t>
            </a:fld>
            <a:endParaRPr lang="ru-RU"/>
          </a:p>
        </p:txBody>
      </p:sp>
    </p:spTree>
    <p:extLst>
      <p:ext uri="{BB962C8B-B14F-4D97-AF65-F5344CB8AC3E}">
        <p14:creationId xmlns:p14="http://schemas.microsoft.com/office/powerpoint/2010/main" val="2357479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91BF6F2-0D33-44FB-AF93-C23777594C91}" type="datetimeFigureOut">
              <a:rPr lang="ru-RU" smtClean="0"/>
              <a:t>19.10.2017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8F49C1-6166-4A28-AB9B-47790D4E581D}" type="slidenum">
              <a:rPr lang="ru-RU" smtClean="0"/>
              <a:t>‹#›</a:t>
            </a:fld>
            <a:endParaRPr lang="ru-RU"/>
          </a:p>
        </p:txBody>
      </p:sp>
    </p:spTree>
    <p:extLst>
      <p:ext uri="{BB962C8B-B14F-4D97-AF65-F5344CB8AC3E}">
        <p14:creationId xmlns:p14="http://schemas.microsoft.com/office/powerpoint/2010/main" val="245872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91BF6F2-0D33-44FB-AF93-C23777594C91}" type="datetimeFigureOut">
              <a:rPr lang="ru-RU" smtClean="0"/>
              <a:t>19.10.2017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48F49C1-6166-4A28-AB9B-47790D4E581D}" type="slidenum">
              <a:rPr lang="ru-RU" smtClean="0"/>
              <a:t>‹#›</a:t>
            </a:fld>
            <a:endParaRPr lang="ru-RU"/>
          </a:p>
        </p:txBody>
      </p:sp>
    </p:spTree>
    <p:extLst>
      <p:ext uri="{BB962C8B-B14F-4D97-AF65-F5344CB8AC3E}">
        <p14:creationId xmlns:p14="http://schemas.microsoft.com/office/powerpoint/2010/main" val="3588226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91BF6F2-0D33-44FB-AF93-C23777594C91}" type="datetimeFigureOut">
              <a:rPr lang="ru-RU" smtClean="0"/>
              <a:t>19.10.2017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48F49C1-6166-4A28-AB9B-47790D4E581D}" type="slidenum">
              <a:rPr lang="ru-RU" smtClean="0"/>
              <a:t>‹#›</a:t>
            </a:fld>
            <a:endParaRPr lang="ru-RU"/>
          </a:p>
        </p:txBody>
      </p:sp>
    </p:spTree>
    <p:extLst>
      <p:ext uri="{BB962C8B-B14F-4D97-AF65-F5344CB8AC3E}">
        <p14:creationId xmlns:p14="http://schemas.microsoft.com/office/powerpoint/2010/main" val="626994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91BF6F2-0D33-44FB-AF93-C23777594C91}" type="datetimeFigureOut">
              <a:rPr lang="ru-RU" smtClean="0"/>
              <a:t>19.10.2017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48F49C1-6166-4A28-AB9B-47790D4E581D}" type="slidenum">
              <a:rPr lang="ru-RU" smtClean="0"/>
              <a:t>‹#›</a:t>
            </a:fld>
            <a:endParaRPr lang="ru-RU"/>
          </a:p>
        </p:txBody>
      </p:sp>
    </p:spTree>
    <p:extLst>
      <p:ext uri="{BB962C8B-B14F-4D97-AF65-F5344CB8AC3E}">
        <p14:creationId xmlns:p14="http://schemas.microsoft.com/office/powerpoint/2010/main" val="177790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91BF6F2-0D33-44FB-AF93-C23777594C91}" type="datetimeFigureOut">
              <a:rPr lang="ru-RU" smtClean="0"/>
              <a:t>19.10.2017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8F49C1-6166-4A28-AB9B-47790D4E581D}" type="slidenum">
              <a:rPr lang="ru-RU" smtClean="0"/>
              <a:t>‹#›</a:t>
            </a:fld>
            <a:endParaRPr lang="ru-RU"/>
          </a:p>
        </p:txBody>
      </p:sp>
    </p:spTree>
    <p:extLst>
      <p:ext uri="{BB962C8B-B14F-4D97-AF65-F5344CB8AC3E}">
        <p14:creationId xmlns:p14="http://schemas.microsoft.com/office/powerpoint/2010/main" val="330329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91BF6F2-0D33-44FB-AF93-C23777594C91}" type="datetimeFigureOut">
              <a:rPr lang="ru-RU" smtClean="0"/>
              <a:t>19.10.2017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8F49C1-6166-4A28-AB9B-47790D4E581D}" type="slidenum">
              <a:rPr lang="ru-RU" smtClean="0"/>
              <a:t>‹#›</a:t>
            </a:fld>
            <a:endParaRPr lang="ru-RU"/>
          </a:p>
        </p:txBody>
      </p:sp>
    </p:spTree>
    <p:extLst>
      <p:ext uri="{BB962C8B-B14F-4D97-AF65-F5344CB8AC3E}">
        <p14:creationId xmlns:p14="http://schemas.microsoft.com/office/powerpoint/2010/main" val="1862341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BF6F2-0D33-44FB-AF93-C23777594C91}" type="datetimeFigureOut">
              <a:rPr lang="ru-RU" smtClean="0"/>
              <a:t>19.10.2017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F49C1-6166-4A28-AB9B-47790D4E581D}" type="slidenum">
              <a:rPr lang="ru-RU" smtClean="0"/>
              <a:t>‹#›</a:t>
            </a:fld>
            <a:endParaRPr lang="ru-RU"/>
          </a:p>
        </p:txBody>
      </p:sp>
    </p:spTree>
    <p:extLst>
      <p:ext uri="{BB962C8B-B14F-4D97-AF65-F5344CB8AC3E}">
        <p14:creationId xmlns:p14="http://schemas.microsoft.com/office/powerpoint/2010/main" val="146034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59027" y="420125"/>
            <a:ext cx="5041557" cy="1161536"/>
          </a:xfrm>
        </p:spPr>
        <p:txBody>
          <a:bodyPr>
            <a:noAutofit/>
          </a:bodyPr>
          <a:lstStyle/>
          <a:p>
            <a:r>
              <a:rPr lang="ru-RU" sz="8800" b="1" dirty="0" smtClean="0">
                <a:solidFill>
                  <a:srgbClr val="FF0000"/>
                </a:solidFill>
              </a:rPr>
              <a:t>Арктика</a:t>
            </a:r>
            <a:endParaRPr lang="ru-RU" sz="8800" b="1" dirty="0">
              <a:solidFill>
                <a:srgbClr val="FF0000"/>
              </a:solidFill>
            </a:endParaRPr>
          </a:p>
        </p:txBody>
      </p:sp>
      <p:sp>
        <p:nvSpPr>
          <p:cNvPr id="3" name="Подзаголовок 2"/>
          <p:cNvSpPr>
            <a:spLocks noGrp="1"/>
          </p:cNvSpPr>
          <p:nvPr>
            <p:ph type="subTitle" idx="1"/>
          </p:nvPr>
        </p:nvSpPr>
        <p:spPr>
          <a:xfrm>
            <a:off x="6903307" y="594690"/>
            <a:ext cx="4959179" cy="494272"/>
          </a:xfrm>
        </p:spPr>
        <p:txBody>
          <a:bodyPr/>
          <a:lstStyle/>
          <a:p>
            <a:r>
              <a:rPr lang="ru-RU" dirty="0" smtClean="0"/>
              <a:t>Проект Калашникова Владимира</a:t>
            </a:r>
            <a:endParaRPr lang="ru-RU" dirty="0"/>
          </a:p>
        </p:txBody>
      </p:sp>
      <p:pic>
        <p:nvPicPr>
          <p:cNvPr id="2050" name="Picture 2" descr="https://im0-tub-ru.yandex.net/i?id=89502ce461bbe576ee026fdfb0f9e1bb-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3" y="1647565"/>
            <a:ext cx="6409037" cy="51239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daxushequ.com/data/out/11/img603009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557" y="1647565"/>
            <a:ext cx="5535827" cy="512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820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114" y="167417"/>
            <a:ext cx="4269259" cy="1325563"/>
          </a:xfrm>
        </p:spPr>
        <p:txBody>
          <a:bodyPr/>
          <a:lstStyle/>
          <a:p>
            <a:r>
              <a:rPr lang="ru-RU" b="1" dirty="0" smtClean="0">
                <a:solidFill>
                  <a:srgbClr val="FF0000"/>
                </a:solidFill>
              </a:rPr>
              <a:t>Острова Арктики</a:t>
            </a:r>
            <a:endParaRPr lang="ru-RU" b="1" dirty="0">
              <a:solidFill>
                <a:srgbClr val="FF0000"/>
              </a:solidFill>
            </a:endParaRPr>
          </a:p>
        </p:txBody>
      </p:sp>
      <p:sp>
        <p:nvSpPr>
          <p:cNvPr id="3" name="Объект 2"/>
          <p:cNvSpPr>
            <a:spLocks noGrp="1"/>
          </p:cNvSpPr>
          <p:nvPr>
            <p:ph idx="1"/>
          </p:nvPr>
        </p:nvSpPr>
        <p:spPr>
          <a:xfrm>
            <a:off x="82378" y="1825624"/>
            <a:ext cx="6112476" cy="4896451"/>
          </a:xfrm>
        </p:spPr>
        <p:txBody>
          <a:bodyPr>
            <a:normAutofit fontScale="70000" lnSpcReduction="20000"/>
          </a:bodyPr>
          <a:lstStyle/>
          <a:p>
            <a:pPr marL="0" indent="0">
              <a:buNone/>
            </a:pPr>
            <a:r>
              <a:rPr lang="ru-RU" dirty="0" smtClean="0"/>
              <a:t>	</a:t>
            </a:r>
            <a:r>
              <a:rPr lang="ru-RU" b="1" dirty="0" smtClean="0"/>
              <a:t>Арктика</a:t>
            </a:r>
            <a:r>
              <a:rPr lang="ru-RU" b="1" dirty="0"/>
              <a:t> - это </a:t>
            </a:r>
            <a:r>
              <a:rPr lang="ru-RU" b="1" dirty="0" smtClean="0"/>
              <a:t>огромное </a:t>
            </a:r>
            <a:r>
              <a:rPr lang="ru-RU" b="1" dirty="0"/>
              <a:t>пространство Северного Ледовитого океана вместе с морями и островами</a:t>
            </a:r>
            <a:r>
              <a:rPr lang="ru-RU" b="1" dirty="0" smtClean="0"/>
              <a:t>.						На островах Арктики расположена</a:t>
            </a:r>
            <a:r>
              <a:rPr lang="ru-RU" b="1" dirty="0"/>
              <a:t> ледяная </a:t>
            </a:r>
            <a:r>
              <a:rPr lang="ru-RU" b="1" dirty="0" smtClean="0"/>
              <a:t>зона.						Солнце </a:t>
            </a:r>
            <a:r>
              <a:rPr lang="ru-RU" b="1" dirty="0"/>
              <a:t>в Арктике никогда не поднимается высоко над горизонтом. Его лучи скользят по поверхности земли давая ей очень мало тепла</a:t>
            </a:r>
            <a:r>
              <a:rPr lang="ru-RU" b="1" dirty="0" smtClean="0"/>
              <a:t>.		 </a:t>
            </a:r>
            <a:r>
              <a:rPr lang="ru-RU" b="1" dirty="0"/>
              <a:t>Океан и острова покрыты толстым ледяным </a:t>
            </a:r>
            <a:r>
              <a:rPr lang="ru-RU" b="1" dirty="0" smtClean="0"/>
              <a:t>панцирем. Почва </a:t>
            </a:r>
            <a:r>
              <a:rPr lang="ru-RU" b="1" dirty="0"/>
              <a:t>на арктических островах почти совсем не образуется</a:t>
            </a:r>
            <a:r>
              <a:rPr lang="ru-RU" b="1" dirty="0" smtClean="0"/>
              <a:t>. 				Зимой </a:t>
            </a:r>
            <a:r>
              <a:rPr lang="ru-RU" b="1" dirty="0"/>
              <a:t>в Арктике полярная ночь. Иногда возникают удивительной красоты полярные сияния. </a:t>
            </a:r>
            <a:r>
              <a:rPr lang="ru-RU" b="1" dirty="0" smtClean="0"/>
              <a:t>	Температура </a:t>
            </a:r>
            <a:r>
              <a:rPr lang="ru-RU" b="1" dirty="0"/>
              <a:t>нередко понижается до -60 градусов Цельсия, дуют сильные ветры, часто бушует пурга</a:t>
            </a:r>
            <a:r>
              <a:rPr lang="ru-RU" b="1" dirty="0" smtClean="0"/>
              <a:t>. 						Летом </a:t>
            </a:r>
            <a:r>
              <a:rPr lang="ru-RU" b="1" dirty="0"/>
              <a:t>в Арктике - полярный день. Несколько месяцев круглые сутки </a:t>
            </a:r>
            <a:r>
              <a:rPr lang="ru-RU" b="1" dirty="0" smtClean="0"/>
              <a:t>светло, </a:t>
            </a:r>
            <a:r>
              <a:rPr lang="ru-RU" b="1" dirty="0"/>
              <a:t>но не тепло. Температура </a:t>
            </a:r>
            <a:r>
              <a:rPr lang="ru-RU" b="1" dirty="0" smtClean="0"/>
              <a:t>на </a:t>
            </a:r>
            <a:r>
              <a:rPr lang="ru-RU" b="1" dirty="0"/>
              <a:t>несколько градусов выше нуля</a:t>
            </a:r>
            <a:r>
              <a:rPr lang="ru-RU" b="1" dirty="0" smtClean="0"/>
              <a:t>.	</a:t>
            </a:r>
            <a:r>
              <a:rPr lang="ru-RU" b="1" dirty="0" smtClean="0">
                <a:solidFill>
                  <a:schemeClr val="accent6">
                    <a:lumMod val="75000"/>
                  </a:schemeClr>
                </a:solidFill>
              </a:rPr>
              <a:t>"</a:t>
            </a:r>
            <a:r>
              <a:rPr lang="ru-RU" b="1" dirty="0" err="1">
                <a:solidFill>
                  <a:schemeClr val="accent6">
                    <a:lumMod val="75000"/>
                  </a:schemeClr>
                </a:solidFill>
              </a:rPr>
              <a:t>Айс</a:t>
            </a:r>
            <a:r>
              <a:rPr lang="ru-RU" b="1" dirty="0">
                <a:solidFill>
                  <a:schemeClr val="accent6">
                    <a:lumMod val="75000"/>
                  </a:schemeClr>
                </a:solidFill>
              </a:rPr>
              <a:t>" по-немецки – лёд, "</a:t>
            </a:r>
            <a:r>
              <a:rPr lang="ru-RU" b="1" dirty="0" err="1">
                <a:solidFill>
                  <a:schemeClr val="accent6">
                    <a:lumMod val="75000"/>
                  </a:schemeClr>
                </a:solidFill>
              </a:rPr>
              <a:t>берг</a:t>
            </a:r>
            <a:r>
              <a:rPr lang="ru-RU" b="1" dirty="0">
                <a:solidFill>
                  <a:schemeClr val="accent6">
                    <a:lumMod val="75000"/>
                  </a:schemeClr>
                </a:solidFill>
              </a:rPr>
              <a:t>" - гора.</a:t>
            </a:r>
          </a:p>
        </p:txBody>
      </p:sp>
      <p:pic>
        <p:nvPicPr>
          <p:cNvPr id="4098" name="Picture 2" descr="https://ds03.infourok.ru/uploads/ex/0349/00051fe0-9cafa07a/img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9524" y="1029729"/>
            <a:ext cx="6020916" cy="562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56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6394" y="101514"/>
            <a:ext cx="2794686" cy="1325563"/>
          </a:xfrm>
        </p:spPr>
        <p:txBody>
          <a:bodyPr/>
          <a:lstStyle/>
          <a:p>
            <a:r>
              <a:rPr lang="ru-RU" b="1" dirty="0" smtClean="0">
                <a:solidFill>
                  <a:srgbClr val="FF0000"/>
                </a:solidFill>
              </a:rPr>
              <a:t>Айсберги</a:t>
            </a:r>
            <a:endParaRPr lang="ru-RU" b="1" dirty="0">
              <a:solidFill>
                <a:srgbClr val="FF0000"/>
              </a:solidFill>
            </a:endParaRPr>
          </a:p>
        </p:txBody>
      </p:sp>
      <p:sp>
        <p:nvSpPr>
          <p:cNvPr id="3" name="Объект 2"/>
          <p:cNvSpPr>
            <a:spLocks noGrp="1"/>
          </p:cNvSpPr>
          <p:nvPr>
            <p:ph idx="1"/>
          </p:nvPr>
        </p:nvSpPr>
        <p:spPr>
          <a:xfrm>
            <a:off x="181232" y="1825625"/>
            <a:ext cx="5329882" cy="4896452"/>
          </a:xfrm>
        </p:spPr>
        <p:txBody>
          <a:bodyPr>
            <a:normAutofit fontScale="62500" lnSpcReduction="20000"/>
          </a:bodyPr>
          <a:lstStyle/>
          <a:p>
            <a:pPr marL="0" indent="0">
              <a:buNone/>
            </a:pPr>
            <a:r>
              <a:rPr lang="ru-RU" dirty="0" smtClean="0"/>
              <a:t>	</a:t>
            </a:r>
            <a:r>
              <a:rPr lang="ru-RU" b="1" dirty="0" smtClean="0"/>
              <a:t>Айсберги </a:t>
            </a:r>
            <a:r>
              <a:rPr lang="ru-RU" b="1" dirty="0"/>
              <a:t>– это крупные обломки ледников, спускающихся с суши к морю. Их далеко уносят морские течения. </a:t>
            </a:r>
            <a:r>
              <a:rPr lang="ru-RU" b="1" dirty="0" smtClean="0"/>
              <a:t>Иногда </a:t>
            </a:r>
            <a:r>
              <a:rPr lang="ru-RU" b="1" dirty="0"/>
              <a:t>ледяные горы плывут как будто бы против течения. Происходит так потому, что над поверхностью воды возвышается только восьмая или девятая часть всего айсберга, остальная погружена глубоко в воду, где течение порой противоположно тому, что на поверхности</a:t>
            </a:r>
            <a:r>
              <a:rPr lang="ru-RU" b="1" dirty="0" smtClean="0"/>
              <a:t>. 				Самые </a:t>
            </a:r>
            <a:r>
              <a:rPr lang="ru-RU" b="1" dirty="0"/>
              <a:t>крупные айсберги рождаются гигантскими ледниками Антарктиды. </a:t>
            </a:r>
            <a:r>
              <a:rPr lang="ru-RU" b="1" dirty="0" smtClean="0"/>
              <a:t>В леднике </a:t>
            </a:r>
            <a:r>
              <a:rPr lang="ru-RU" b="1" dirty="0"/>
              <a:t>образуются глубокие трещины, и он раскалывается на отдельные блоки. Рождение айсберга – эффектное зрелище. Огромная масса льда с грохотом, напоминающим чудовищный силы взрыв, обрушивается в воду. Оказавшись в воде, айсберг отправляется в плавание. Всего за год от ледяного покрова Арктики отрывается около 26 тыс. айсбергов</a:t>
            </a:r>
            <a:r>
              <a:rPr lang="ru-RU" b="1" dirty="0" smtClean="0"/>
              <a:t>. Айсберг </a:t>
            </a:r>
            <a:r>
              <a:rPr lang="ru-RU" b="1" dirty="0"/>
              <a:t>представляет собой своеобразное хранилище пресной воды. Даже </a:t>
            </a:r>
            <a:r>
              <a:rPr lang="ru-RU" b="1" dirty="0" smtClean="0"/>
              <a:t>небольшая </a:t>
            </a:r>
            <a:r>
              <a:rPr lang="ru-RU" b="1" dirty="0"/>
              <a:t>ледяная гора, толщиной 150 м, длиной 2 км и шириной полкилометра, содержит в себе почти 150 млн. тонн пресной воды.</a:t>
            </a:r>
          </a:p>
        </p:txBody>
      </p:sp>
      <p:pic>
        <p:nvPicPr>
          <p:cNvPr id="5122" name="Picture 2" descr="http://on-desktop.com/wps/Nature_Iceberg_is_hidden_under_water_098357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8907" y="1046205"/>
            <a:ext cx="6096001" cy="5741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76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5111" y="142703"/>
            <a:ext cx="4631724" cy="1325563"/>
          </a:xfrm>
        </p:spPr>
        <p:txBody>
          <a:bodyPr/>
          <a:lstStyle/>
          <a:p>
            <a:r>
              <a:rPr lang="ru-RU" b="1" dirty="0" smtClean="0">
                <a:solidFill>
                  <a:srgbClr val="FF0000"/>
                </a:solidFill>
              </a:rPr>
              <a:t>Животные и птицы</a:t>
            </a:r>
            <a:endParaRPr lang="ru-RU" b="1" dirty="0">
              <a:solidFill>
                <a:srgbClr val="FF0000"/>
              </a:solidFill>
            </a:endParaRPr>
          </a:p>
        </p:txBody>
      </p:sp>
      <p:sp>
        <p:nvSpPr>
          <p:cNvPr id="3" name="Объект 2"/>
          <p:cNvSpPr>
            <a:spLocks noGrp="1"/>
          </p:cNvSpPr>
          <p:nvPr>
            <p:ph idx="1"/>
          </p:nvPr>
        </p:nvSpPr>
        <p:spPr>
          <a:xfrm>
            <a:off x="107091" y="1647568"/>
            <a:ext cx="6573795" cy="5066269"/>
          </a:xfrm>
        </p:spPr>
        <p:txBody>
          <a:bodyPr>
            <a:normAutofit fontScale="55000" lnSpcReduction="20000"/>
          </a:bodyPr>
          <a:lstStyle/>
          <a:p>
            <a:pPr marL="0" indent="0">
              <a:buNone/>
            </a:pPr>
            <a:r>
              <a:rPr lang="ru-RU" dirty="0" smtClean="0"/>
              <a:t>	</a:t>
            </a:r>
            <a:r>
              <a:rPr lang="ru-RU" sz="3300" b="1" dirty="0" smtClean="0"/>
              <a:t>К </a:t>
            </a:r>
            <a:r>
              <a:rPr lang="ru-RU" sz="3300" b="1" dirty="0"/>
              <a:t>жизни в трудных условиях ледяной зоны приспособились немногие живые существа. Растительность там очень скудная: преимущественно лишайники, похожие на накипь. Кое-где растут мхи, полярный мак и некоторые другие растения</a:t>
            </a:r>
            <a:r>
              <a:rPr lang="ru-RU" sz="3300" b="1" dirty="0" smtClean="0"/>
              <a:t>. 						Из </a:t>
            </a:r>
            <a:r>
              <a:rPr lang="ru-RU" sz="3300" b="1" dirty="0"/>
              <a:t>животных в этих местах больше всего птиц. Летом на скалистых берегах собираются чайки, кайры, гагарки</a:t>
            </a:r>
            <a:r>
              <a:rPr lang="ru-RU" sz="3300" b="1" dirty="0" smtClean="0"/>
              <a:t>. </a:t>
            </a:r>
            <a:r>
              <a:rPr lang="ru-RU" sz="3300" b="1" dirty="0"/>
              <a:t>Здесь птицы выводят птенцов. Всех этих птиц кормит море. В море множество водорослей. Ими питаются рачки, рачками – рыбы, а рыбами – птицы</a:t>
            </a:r>
            <a:r>
              <a:rPr lang="ru-RU" sz="3300" b="1" dirty="0" smtClean="0"/>
              <a:t>. Рыбой </a:t>
            </a:r>
            <a:r>
              <a:rPr lang="ru-RU" sz="3300" b="1" dirty="0"/>
              <a:t>кормятся и тюлени. Эти звери прекрасные </a:t>
            </a:r>
            <a:r>
              <a:rPr lang="ru-RU" sz="3300" b="1" dirty="0" err="1" smtClean="0"/>
              <a:t>плавцы</a:t>
            </a:r>
            <a:r>
              <a:rPr lang="ru-RU" sz="3300" b="1" dirty="0"/>
              <a:t>: у них удлинённое, обтекаемое тело, а ноги превратились в ласты. Под кожей у тюленей толстый слой жира, который защищает их от холода. В воде они добывают корм, а отдыхают и выращивают детёнышей на суше или на льдинах. Здесь они довольно неуклюжи и поэтому часто становятся добычей белых медведей</a:t>
            </a:r>
            <a:r>
              <a:rPr lang="ru-RU" sz="3300" b="1" dirty="0" smtClean="0"/>
              <a:t>. Белый </a:t>
            </a:r>
            <a:r>
              <a:rPr lang="ru-RU" sz="3300" b="1" dirty="0"/>
              <a:t>медведь замечательно приспособлен к условиям Арктики. Густая длинная шерсть, широкие лапы, белый цвет </a:t>
            </a:r>
            <a:r>
              <a:rPr lang="ru-RU" sz="3300" b="1" dirty="0" smtClean="0"/>
              <a:t>меха. 		В </a:t>
            </a:r>
            <a:r>
              <a:rPr lang="ru-RU" sz="3300" b="1" dirty="0"/>
              <a:t>просторах океана живут огромные морские звери – киты, которые питаются маленькими рачками. Один из видов китов – гренландский, или полярный кит. Он достигает в длину 15 -18 метров. Как и у многих других китов, во рту у него вместо зубов особые пластинки – «китовый ус». Они служат для добывания пищи.</a:t>
            </a:r>
          </a:p>
        </p:txBody>
      </p:sp>
      <p:pic>
        <p:nvPicPr>
          <p:cNvPr id="4" name="Picture 2" descr="https://s-media-cache-ak0.pinimg.com/236x/f4/41/88/f441884e6fb2a5efe0783d45c0e58a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3058" y="405265"/>
            <a:ext cx="2784389" cy="17563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vremena-goda.su/uploads/posts/2016-02/1456493740_zhivotnye-arktiki-interesnye-fakty-foto-i-kratkoe-opisan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885" y="2314833"/>
            <a:ext cx="5428737" cy="4213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589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0793" y="93275"/>
            <a:ext cx="2407509" cy="1325563"/>
          </a:xfrm>
        </p:spPr>
        <p:txBody>
          <a:bodyPr/>
          <a:lstStyle/>
          <a:p>
            <a:r>
              <a:rPr lang="ru-RU" b="1" dirty="0" smtClean="0">
                <a:solidFill>
                  <a:srgbClr val="FF0000"/>
                </a:solidFill>
              </a:rPr>
              <a:t>Вывод</a:t>
            </a:r>
            <a:endParaRPr lang="ru-RU" b="1" dirty="0">
              <a:solidFill>
                <a:srgbClr val="FF0000"/>
              </a:solidFill>
            </a:endParaRPr>
          </a:p>
        </p:txBody>
      </p:sp>
      <p:sp>
        <p:nvSpPr>
          <p:cNvPr id="3" name="Объект 2"/>
          <p:cNvSpPr>
            <a:spLocks noGrp="1"/>
          </p:cNvSpPr>
          <p:nvPr>
            <p:ph idx="1"/>
          </p:nvPr>
        </p:nvSpPr>
        <p:spPr>
          <a:xfrm>
            <a:off x="74141" y="1639330"/>
            <a:ext cx="6647935" cy="5218670"/>
          </a:xfrm>
        </p:spPr>
        <p:txBody>
          <a:bodyPr>
            <a:normAutofit fontScale="70000" lnSpcReduction="20000"/>
          </a:bodyPr>
          <a:lstStyle/>
          <a:p>
            <a:pPr marL="0" indent="0">
              <a:buNone/>
            </a:pPr>
            <a:r>
              <a:rPr lang="ru-RU" dirty="0" smtClean="0"/>
              <a:t>	</a:t>
            </a:r>
            <a:r>
              <a:rPr lang="ru-RU" b="1" dirty="0" smtClean="0"/>
              <a:t>Арктика </a:t>
            </a:r>
            <a:r>
              <a:rPr lang="ru-RU" b="1" dirty="0"/>
              <a:t>с давних пор привлекала людей. </a:t>
            </a:r>
            <a:r>
              <a:rPr lang="ru-RU" b="1" dirty="0" smtClean="0"/>
              <a:t>Неизвестные </a:t>
            </a:r>
            <a:r>
              <a:rPr lang="ru-RU" b="1" dirty="0"/>
              <a:t>земли, загадочная природа манили сюда учёных. Обилие рыбы, морских зверей привлекали рыбаков и охотников. Кроме того, люди стремились найти самый короткий путь из Атлантического океана в Тихий, а этот путь лежит как раз через Северный Ледовитый океан… К сожалению, из-за освоения </a:t>
            </a:r>
            <a:r>
              <a:rPr lang="ru-RU" b="1" dirty="0" smtClean="0"/>
              <a:t>Арктики человеком, </a:t>
            </a:r>
            <a:r>
              <a:rPr lang="ru-RU" b="1" dirty="0"/>
              <a:t>оказалась в опасности её природа. Долгие годы люди охотились здесь на белых медведей, моржей, китов. В результате неумеренной охоты все эти замечательные животные стали редкими. В морях Арктик и люди занимаются и рыболовством. </a:t>
            </a:r>
            <a:r>
              <a:rPr lang="ru-RU" b="1" dirty="0" smtClean="0"/>
              <a:t>С </a:t>
            </a:r>
            <a:r>
              <a:rPr lang="ru-RU" b="1" dirty="0"/>
              <a:t>многочисленных судов, проходящих по Северному морскому пути, в воду попадают различные вредные вещества, мусор. Загрязнение северных морей очень плохо сказывается на жизни обитающих здесь животных. </a:t>
            </a:r>
            <a:r>
              <a:rPr lang="ru-RU" b="1" dirty="0" smtClean="0"/>
              <a:t>			Сейчас </a:t>
            </a:r>
            <a:r>
              <a:rPr lang="ru-RU" b="1" dirty="0"/>
              <a:t>охота на редких животных Арктики запрещена. Под охрану взяты некоторые птичьи базары. Ограничена рыбная ловля. На острове Врангеля создан заповедник. Охране природы Арктики необходимо уделять очень большое внимание, чтобы не нанести ей непоправимый урон.</a:t>
            </a:r>
          </a:p>
        </p:txBody>
      </p:sp>
      <p:pic>
        <p:nvPicPr>
          <p:cNvPr id="3074" name="Picture 2" descr="http://www.beringiapark.ru/wp-content/uploads/2015/02/Ostrov-Vrangel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2077" y="1418838"/>
            <a:ext cx="5354594" cy="532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01530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Words>
  <Application>Microsoft Office PowerPoint</Application>
  <PresentationFormat>Широкоэкранный</PresentationFormat>
  <Paragraphs>10</Paragraphs>
  <Slides>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vt:i4>
      </vt:variant>
    </vt:vector>
  </HeadingPairs>
  <TitlesOfParts>
    <vt:vector size="9" baseType="lpstr">
      <vt:lpstr>Arial</vt:lpstr>
      <vt:lpstr>Calibri</vt:lpstr>
      <vt:lpstr>Calibri Light</vt:lpstr>
      <vt:lpstr>Тема Office</vt:lpstr>
      <vt:lpstr>Арктика</vt:lpstr>
      <vt:lpstr>Острова Арктики</vt:lpstr>
      <vt:lpstr>Айсберги</vt:lpstr>
      <vt:lpstr>Животные и птицы</vt:lpstr>
      <vt:lpstr>Вывод</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Арктика</dc:title>
  <dc:creator>User</dc:creator>
  <cp:lastModifiedBy>User</cp:lastModifiedBy>
  <cp:revision>10</cp:revision>
  <dcterms:created xsi:type="dcterms:W3CDTF">2017-10-19T14:04:29Z</dcterms:created>
  <dcterms:modified xsi:type="dcterms:W3CDTF">2017-10-19T17:41:15Z</dcterms:modified>
</cp:coreProperties>
</file>