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6" r:id="rId4"/>
    <p:sldId id="259" r:id="rId5"/>
    <p:sldId id="260" r:id="rId6"/>
    <p:sldId id="261" r:id="rId7"/>
    <p:sldId id="262" r:id="rId8"/>
    <p:sldId id="263" r:id="rId9"/>
    <p:sldId id="257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DB554-BB1D-42E7-8BA3-661C8B528536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0BF8C-2489-413D-B6A2-94A55A7A8AB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1840" y="4005064"/>
            <a:ext cx="601216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805264"/>
            <a:ext cx="6400800" cy="10339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AF9-BEFD-4449-AC31-61D172F2DA13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A087-498F-4939-B21A-10711F1CD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7717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AF9-BEFD-4449-AC31-61D172F2DA13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A087-498F-4939-B21A-10711F1CD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059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AF9-BEFD-4449-AC31-61D172F2DA13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A087-498F-4939-B21A-10711F1CD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018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AF9-BEFD-4449-AC31-61D172F2DA13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A087-498F-4939-B21A-10711F1CD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2120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AF9-BEFD-4449-AC31-61D172F2DA13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A087-498F-4939-B21A-10711F1CD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816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AF9-BEFD-4449-AC31-61D172F2DA13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A087-498F-4939-B21A-10711F1CD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450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AF9-BEFD-4449-AC31-61D172F2DA13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A087-498F-4939-B21A-10711F1CD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49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AF9-BEFD-4449-AC31-61D172F2DA13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A087-498F-4939-B21A-10711F1CD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597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AF9-BEFD-4449-AC31-61D172F2DA13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A087-498F-4939-B21A-10711F1CD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637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AF9-BEFD-4449-AC31-61D172F2DA13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A087-498F-4939-B21A-10711F1CD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8978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AF9-BEFD-4449-AC31-61D172F2DA13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A087-498F-4939-B21A-10711F1CD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92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28AF9-BEFD-4449-AC31-61D172F2DA13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DA087-498F-4939-B21A-10711F1CD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212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neturok.ru/lesson/english/10-11-klassy/kosvennaya-rech-i-reported-speech/peredacha-prikazov-prosb-i-predlozheniy-v-kosvennoy-rechi-reported-commands-orders-requests-suggestion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neturok.ru/lesson/english/10-11-klassy/kosvennaya-rech-i-reported-speech/peredacha-prikazov-prosb-i-predlozheniy-v-kosvennoy-rechi-reported-commands-orders-requests-suggestion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neturok.ru/lesson/english/10-11-klassy/kosvennaya-rech-i-reported-speech/peredacha-prikazov-prosb-i-predlozheniy-v-kosvennoy-rechi-reported-commands-orders-requests-suggestion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HAVE YOU MADE YOUR DECISION YET?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033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QUESTIONS:</a:t>
            </a:r>
            <a:endParaRPr lang="ru-RU" dirty="0"/>
          </a:p>
        </p:txBody>
      </p:sp>
      <p:pic>
        <p:nvPicPr>
          <p:cNvPr id="4" name="Содержимое 3" descr="depositphotos_69727019-stock-photo-student-thinking-of-futu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72198" y="1500174"/>
            <a:ext cx="2857490" cy="1928826"/>
          </a:xfrm>
        </p:spPr>
      </p:pic>
      <p:sp>
        <p:nvSpPr>
          <p:cNvPr id="5" name="TextBox 4"/>
          <p:cNvSpPr txBox="1"/>
          <p:nvPr/>
        </p:nvSpPr>
        <p:spPr>
          <a:xfrm>
            <a:off x="714348" y="2000240"/>
            <a:ext cx="843981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Is it easy to choose a career? Have you already made </a:t>
            </a:r>
          </a:p>
          <a:p>
            <a:pPr marL="342900" indent="-342900"/>
            <a:r>
              <a:rPr lang="en-US" dirty="0" smtClean="0"/>
              <a:t> </a:t>
            </a:r>
            <a:r>
              <a:rPr lang="en-US" dirty="0" smtClean="0"/>
              <a:t>   your choice? What makes your chosen profession so </a:t>
            </a:r>
          </a:p>
          <a:p>
            <a:pPr marL="342900" indent="-342900"/>
            <a:r>
              <a:rPr lang="en-US" dirty="0" smtClean="0"/>
              <a:t> </a:t>
            </a:r>
            <a:r>
              <a:rPr lang="en-US" dirty="0" smtClean="0"/>
              <a:t>   attractive for you?</a:t>
            </a:r>
          </a:p>
          <a:p>
            <a:pPr marL="342900" indent="-342900">
              <a:buAutoNum type="arabicPeriod" startAt="2"/>
            </a:pPr>
            <a:r>
              <a:rPr lang="en-US" dirty="0" smtClean="0"/>
              <a:t>Do your parents give you a piece of advice about your</a:t>
            </a:r>
          </a:p>
          <a:p>
            <a:pPr marL="342900" indent="-342900"/>
            <a:r>
              <a:rPr lang="en-US" dirty="0" smtClean="0"/>
              <a:t>      future profession?</a:t>
            </a:r>
          </a:p>
          <a:p>
            <a:pPr marL="342900" indent="-342900">
              <a:buAutoNum type="arabicPeriod" startAt="3"/>
            </a:pPr>
            <a:r>
              <a:rPr lang="en-US" dirty="0" smtClean="0"/>
              <a:t>What are your parents? Have you got any traditions connected with jobs in your </a:t>
            </a:r>
          </a:p>
          <a:p>
            <a:pPr marL="342900" indent="-342900"/>
            <a:r>
              <a:rPr lang="en-US" dirty="0" smtClean="0"/>
              <a:t> </a:t>
            </a:r>
            <a:r>
              <a:rPr lang="en-US" dirty="0" smtClean="0"/>
              <a:t>     family?</a:t>
            </a:r>
          </a:p>
          <a:p>
            <a:pPr marL="342900" indent="-342900"/>
            <a:r>
              <a:rPr lang="en-US" dirty="0" smtClean="0"/>
              <a:t>4. Have you already got any experience, maybe part-time job or working during summer</a:t>
            </a:r>
          </a:p>
          <a:p>
            <a:pPr marL="342900" indent="-342900"/>
            <a:r>
              <a:rPr lang="en-US" dirty="0" smtClean="0"/>
              <a:t> </a:t>
            </a:r>
            <a:r>
              <a:rPr lang="en-US" dirty="0" smtClean="0"/>
              <a:t>   holidays?</a:t>
            </a:r>
          </a:p>
          <a:p>
            <a:pPr marL="342900" indent="-342900"/>
            <a:r>
              <a:rPr lang="en-US" dirty="0" smtClean="0"/>
              <a:t>5. Try to take a realistic view of your strengths and weaknesses. Which of your qualities </a:t>
            </a:r>
          </a:p>
          <a:p>
            <a:pPr marL="342900" indent="-342900"/>
            <a:r>
              <a:rPr lang="en-US" dirty="0" smtClean="0"/>
              <a:t> </a:t>
            </a:r>
            <a:r>
              <a:rPr lang="en-US" dirty="0" smtClean="0"/>
              <a:t>   are worth improving?</a:t>
            </a:r>
          </a:p>
          <a:p>
            <a:pPr marL="342900" indent="-342900"/>
            <a:r>
              <a:rPr lang="en-US" dirty="0" smtClean="0"/>
              <a:t>6. Do you agree with the quotation, “It doesn’t matter what job you do. It’s how you do </a:t>
            </a:r>
            <a:endParaRPr lang="en-US" dirty="0" smtClean="0"/>
          </a:p>
          <a:p>
            <a:pPr marL="342900" indent="-342900"/>
            <a:r>
              <a:rPr lang="en-US" dirty="0" smtClean="0"/>
              <a:t> </a:t>
            </a:r>
            <a:r>
              <a:rPr lang="en-US" dirty="0" smtClean="0"/>
              <a:t>   it?”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SWOT-</a:t>
            </a:r>
            <a:r>
              <a:rPr lang="ru-RU" dirty="0" smtClean="0"/>
              <a:t>анализ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Strengths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– </a:t>
                      </a:r>
                      <a:r>
                        <a:rPr lang="ru-RU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сильные стороны</a:t>
                      </a:r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Weakness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– </a:t>
                      </a:r>
                      <a:r>
                        <a:rPr lang="ru-RU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слабые стороны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Opportunities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–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возможности</a:t>
                      </a:r>
                      <a:endParaRPr lang="en-US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Threats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–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угрозы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48896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 tooltip="Смотреть в видеоуроке"/>
              </a:rPr>
              <a:t>Просьбы, советы </a:t>
            </a:r>
            <a:r>
              <a:rPr lang="ru-RU" dirty="0" smtClean="0">
                <a:hlinkClick r:id="rId2" tooltip="Смотреть в видеоуроке"/>
              </a:rPr>
              <a:t>и приказы в косвенной речи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Приказы, советы </a:t>
            </a:r>
            <a:r>
              <a:rPr lang="ru-RU" dirty="0" smtClean="0"/>
              <a:t>и просьбы можно вводить не только глаголом </a:t>
            </a:r>
            <a:r>
              <a:rPr lang="ru-RU" dirty="0" err="1" smtClean="0"/>
              <a:t>tell</a:t>
            </a:r>
            <a:r>
              <a:rPr lang="ru-RU" dirty="0" smtClean="0"/>
              <a:t>. Рассмотрите список некоторых глаголов, которыми можно заменить </a:t>
            </a:r>
            <a:r>
              <a:rPr lang="ru-RU" dirty="0" err="1" smtClean="0"/>
              <a:t>tell</a:t>
            </a:r>
            <a:r>
              <a:rPr lang="ru-RU" dirty="0" smtClean="0"/>
              <a:t>, чтобы более точно передать смысл высказывания: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order</a:t>
            </a:r>
            <a:r>
              <a:rPr lang="ru-RU" dirty="0" smtClean="0"/>
              <a:t> - приказывать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warn</a:t>
            </a:r>
            <a:r>
              <a:rPr lang="ru-RU" dirty="0" smtClean="0"/>
              <a:t> - предупреждать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ask</a:t>
            </a:r>
            <a:r>
              <a:rPr lang="ru-RU" dirty="0" smtClean="0"/>
              <a:t> – спрашивать, просить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advise</a:t>
            </a:r>
            <a:r>
              <a:rPr lang="ru-RU" dirty="0" smtClean="0"/>
              <a:t> - советовать</a:t>
            </a:r>
          </a:p>
          <a:p>
            <a:r>
              <a:rPr lang="ru-RU" dirty="0" smtClean="0"/>
              <a:t>5. </a:t>
            </a:r>
            <a:r>
              <a:rPr lang="ru-RU" dirty="0" err="1" smtClean="0"/>
              <a:t>invite</a:t>
            </a:r>
            <a:r>
              <a:rPr lang="ru-RU" dirty="0" smtClean="0"/>
              <a:t> - приглашать</a:t>
            </a:r>
          </a:p>
          <a:p>
            <a:r>
              <a:rPr lang="ru-RU" dirty="0" smtClean="0"/>
              <a:t>6. </a:t>
            </a:r>
            <a:r>
              <a:rPr lang="ru-RU" dirty="0" err="1" smtClean="0"/>
              <a:t>beg</a:t>
            </a:r>
            <a:r>
              <a:rPr lang="ru-RU" dirty="0" smtClean="0"/>
              <a:t> - умолять</a:t>
            </a:r>
          </a:p>
          <a:p>
            <a:r>
              <a:rPr lang="ru-RU" dirty="0" smtClean="0"/>
              <a:t>7. </a:t>
            </a:r>
            <a:r>
              <a:rPr lang="ru-RU" dirty="0" err="1" smtClean="0"/>
              <a:t>teach</a:t>
            </a:r>
            <a:r>
              <a:rPr lang="ru-RU" dirty="0" smtClean="0"/>
              <a:t> - учить</a:t>
            </a:r>
          </a:p>
          <a:p>
            <a:r>
              <a:rPr lang="ru-RU" dirty="0" smtClean="0"/>
              <a:t>8. </a:t>
            </a:r>
            <a:r>
              <a:rPr lang="ru-RU" dirty="0" err="1" smtClean="0"/>
              <a:t>forbid</a:t>
            </a:r>
            <a:r>
              <a:rPr lang="ru-RU" dirty="0" smtClean="0"/>
              <a:t> </a:t>
            </a:r>
            <a:r>
              <a:rPr lang="ru-RU" dirty="0" smtClean="0"/>
              <a:t>– запрещать</a:t>
            </a:r>
            <a:endParaRPr lang="en-US" dirty="0" smtClean="0"/>
          </a:p>
          <a:p>
            <a:r>
              <a:rPr lang="en-US" dirty="0" err="1" smtClean="0"/>
              <a:t>Пример</a:t>
            </a:r>
            <a:r>
              <a:rPr lang="en-US" dirty="0" smtClean="0"/>
              <a:t>:</a:t>
            </a:r>
          </a:p>
          <a:p>
            <a:r>
              <a:rPr lang="en-US" dirty="0" smtClean="0"/>
              <a:t>The doctor said to me, ‘Stop smoking!’ → The doctor </a:t>
            </a:r>
            <a:r>
              <a:rPr lang="en-US" b="1" dirty="0" smtClean="0"/>
              <a:t>told</a:t>
            </a:r>
            <a:r>
              <a:rPr lang="en-US" dirty="0" smtClean="0"/>
              <a:t> me to stop smoking.</a:t>
            </a:r>
          </a:p>
          <a:p>
            <a:r>
              <a:rPr lang="en-US" dirty="0" smtClean="0"/>
              <a:t>‘Get out of the car!’ said the policeman. → The policeman </a:t>
            </a:r>
            <a:r>
              <a:rPr lang="en-US" b="1" dirty="0" smtClean="0"/>
              <a:t>ordered</a:t>
            </a:r>
            <a:r>
              <a:rPr lang="en-US" dirty="0" smtClean="0"/>
              <a:t> him to get out of the car.</a:t>
            </a:r>
          </a:p>
          <a:p>
            <a:r>
              <a:rPr lang="en-US" dirty="0" smtClean="0"/>
              <a:t>The man with the gun said to us, ‘Don’t move!’ → The man with the gun </a:t>
            </a:r>
            <a:r>
              <a:rPr lang="en-US" b="1" dirty="0" smtClean="0"/>
              <a:t>warned</a:t>
            </a:r>
            <a:r>
              <a:rPr lang="en-US" dirty="0" smtClean="0"/>
              <a:t> us not to move.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Запомните универсальную формулу, которая поможет вам избежать ошибок в косвенной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He asked me to do something / He asked me not to do something.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hlinkClick r:id="rId2" tooltip="Смотреть в видеоуроке"/>
              </a:rPr>
              <a:t>Просьбы об объектах в косвенной речи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ask + for + </a:t>
            </a:r>
            <a:r>
              <a:rPr lang="en-US" sz="4000" b="1" dirty="0" smtClean="0"/>
              <a:t>object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sz="2200" dirty="0" err="1" smtClean="0"/>
              <a:t>Пример</a:t>
            </a:r>
            <a:r>
              <a:rPr lang="en-US" sz="2200" dirty="0" smtClean="0"/>
              <a:t>:</a:t>
            </a:r>
          </a:p>
          <a:p>
            <a:r>
              <a:rPr lang="en-US" sz="2200" dirty="0" smtClean="0"/>
              <a:t>‘Can I have an orange?’ she asked. → She asked for an orange.</a:t>
            </a:r>
          </a:p>
          <a:p>
            <a:r>
              <a:rPr lang="en-US" sz="2200" dirty="0" smtClean="0"/>
              <a:t>‘Can I have the magazine, please?’ he asked. → He asked for the magazine.</a:t>
            </a:r>
          </a:p>
          <a:p>
            <a:r>
              <a:rPr lang="en-US" sz="2200" dirty="0" smtClean="0"/>
              <a:t>‘May I have a glass of apple juice?’ he said. → He asked for a glass of apple juice.</a:t>
            </a:r>
          </a:p>
          <a:p>
            <a:r>
              <a:rPr lang="en-US" sz="2200" dirty="0" smtClean="0"/>
              <a:t>‘Salt, please.’ → She asked for the salt.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 tooltip="Смотреть в видеоуроке"/>
              </a:rPr>
              <a:t>Предложения (</a:t>
            </a:r>
            <a:r>
              <a:rPr lang="ru-RU" dirty="0" err="1" smtClean="0">
                <a:hlinkClick r:id="rId2" tooltip="Смотреть в видеоуроке"/>
              </a:rPr>
              <a:t>suggestions</a:t>
            </a:r>
            <a:r>
              <a:rPr lang="ru-RU" dirty="0" smtClean="0">
                <a:hlinkClick r:id="rId2" tooltip="Смотреть в видеоуроке"/>
              </a:rPr>
              <a:t>) в косвенной речи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Они </a:t>
            </a:r>
            <a:r>
              <a:rPr lang="ru-RU" dirty="0" smtClean="0"/>
              <a:t>переводятся в косвенную речь по следующему образцу:</a:t>
            </a:r>
          </a:p>
          <a:p>
            <a:r>
              <a:rPr lang="en-US" dirty="0" smtClean="0"/>
              <a:t>She said, ‘Why don’t you get a mechanic to look at the car?’ →</a:t>
            </a:r>
          </a:p>
          <a:p>
            <a:r>
              <a:rPr lang="en-US" dirty="0" smtClean="0"/>
              <a:t>She </a:t>
            </a:r>
            <a:r>
              <a:rPr lang="en-US" b="1" dirty="0" smtClean="0"/>
              <a:t>suggested that I should get</a:t>
            </a:r>
            <a:r>
              <a:rPr lang="en-US" dirty="0" smtClean="0"/>
              <a:t> a mechanic to look at the car.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She </a:t>
            </a:r>
            <a:r>
              <a:rPr lang="en-US" b="1" dirty="0" smtClean="0"/>
              <a:t>suggested I get</a:t>
            </a:r>
            <a:r>
              <a:rPr lang="en-US" dirty="0" smtClean="0"/>
              <a:t> a mechanic to look at the car.</a:t>
            </a:r>
          </a:p>
          <a:p>
            <a:r>
              <a:rPr lang="ru-RU" dirty="0" smtClean="0"/>
              <a:t>В таких случаях также можно использовать глаголы:</a:t>
            </a:r>
          </a:p>
          <a:p>
            <a:r>
              <a:rPr lang="ru-RU" dirty="0" smtClean="0"/>
              <a:t>1. </a:t>
            </a:r>
            <a:r>
              <a:rPr lang="en-US" dirty="0" smtClean="0"/>
              <a:t>insist - </a:t>
            </a:r>
            <a:r>
              <a:rPr lang="ru-RU" dirty="0" smtClean="0"/>
              <a:t>настаивать</a:t>
            </a:r>
          </a:p>
          <a:p>
            <a:r>
              <a:rPr lang="ru-RU" dirty="0" smtClean="0"/>
              <a:t>2. </a:t>
            </a:r>
            <a:r>
              <a:rPr lang="en-US" dirty="0" smtClean="0"/>
              <a:t>recommend - </a:t>
            </a:r>
            <a:r>
              <a:rPr lang="ru-RU" dirty="0" smtClean="0"/>
              <a:t>рекомендовать</a:t>
            </a:r>
          </a:p>
          <a:p>
            <a:r>
              <a:rPr lang="ru-RU" dirty="0" smtClean="0"/>
              <a:t>3. </a:t>
            </a:r>
            <a:r>
              <a:rPr lang="en-US" dirty="0" smtClean="0"/>
              <a:t>demand - </a:t>
            </a:r>
            <a:r>
              <a:rPr lang="ru-RU" dirty="0" smtClean="0"/>
              <a:t>требовать</a:t>
            </a:r>
          </a:p>
          <a:p>
            <a:r>
              <a:rPr lang="ru-RU" dirty="0" smtClean="0"/>
              <a:t>4. </a:t>
            </a:r>
            <a:r>
              <a:rPr lang="en-US" dirty="0" smtClean="0"/>
              <a:t>request - </a:t>
            </a:r>
            <a:r>
              <a:rPr lang="ru-RU" dirty="0" smtClean="0"/>
              <a:t>запрашивать</a:t>
            </a:r>
          </a:p>
          <a:p>
            <a:r>
              <a:rPr lang="ru-RU" dirty="0" smtClean="0"/>
              <a:t>5. </a:t>
            </a:r>
            <a:r>
              <a:rPr lang="en-US" dirty="0" smtClean="0"/>
              <a:t>propose – </a:t>
            </a:r>
            <a:r>
              <a:rPr lang="ru-RU" dirty="0" smtClean="0"/>
              <a:t>предлагать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base"/>
            <a:r>
              <a:rPr lang="en-US" dirty="0" smtClean="0"/>
              <a:t>The policeman said: “Keep the silence, please.” (</a:t>
            </a:r>
            <a:r>
              <a:rPr lang="ru-RU" dirty="0" smtClean="0"/>
              <a:t>Полицейский сказал: «Соблюдайте тишину, пожалуйста.») – </a:t>
            </a:r>
            <a:r>
              <a:rPr lang="en-US" dirty="0" smtClean="0"/>
              <a:t>The policeman asked ……</a:t>
            </a:r>
          </a:p>
          <a:p>
            <a:pPr fontAlgn="base"/>
            <a:r>
              <a:rPr lang="en-US" dirty="0" smtClean="0"/>
              <a:t>Mother said: “Kids, you should wash your hands before lunch.” (</a:t>
            </a:r>
            <a:r>
              <a:rPr lang="ru-RU" dirty="0" smtClean="0"/>
              <a:t>Мама сказала: «Дети, нужно помыть руки перед обедом.») – </a:t>
            </a:r>
            <a:r>
              <a:rPr lang="en-US" dirty="0" smtClean="0"/>
              <a:t>Mother advised ……</a:t>
            </a:r>
          </a:p>
          <a:p>
            <a:pPr fontAlgn="base"/>
            <a:r>
              <a:rPr lang="en-US" dirty="0" smtClean="0"/>
              <a:t>The dentist told me: “Don’t eat nuts anymore.” (</a:t>
            </a:r>
            <a:r>
              <a:rPr lang="ru-RU" dirty="0" smtClean="0"/>
              <a:t>Дантист сказал мне: «Больше не ешь орехи.») – </a:t>
            </a:r>
            <a:r>
              <a:rPr lang="en-US" dirty="0" smtClean="0"/>
              <a:t>The dentist warned ……</a:t>
            </a:r>
          </a:p>
          <a:p>
            <a:pPr fontAlgn="base"/>
            <a:r>
              <a:rPr lang="en-US" dirty="0" smtClean="0"/>
              <a:t>Tom : “Could you lend me 20 dollars, please?” (</a:t>
            </a:r>
            <a:r>
              <a:rPr lang="ru-RU" dirty="0" smtClean="0"/>
              <a:t>Том: «Ты не мог бы одолжить мне 20 долларов?») – </a:t>
            </a:r>
            <a:r>
              <a:rPr lang="en-US" dirty="0" smtClean="0"/>
              <a:t>Tom asked ……</a:t>
            </a:r>
          </a:p>
          <a:p>
            <a:pPr fontAlgn="base"/>
            <a:r>
              <a:rPr lang="en-US" dirty="0" smtClean="0"/>
              <a:t>Mr. Walters told his sons: “You must stay away from the lake.” (</a:t>
            </a:r>
            <a:r>
              <a:rPr lang="ru-RU" dirty="0" smtClean="0"/>
              <a:t>М-р </a:t>
            </a:r>
            <a:r>
              <a:rPr lang="ru-RU" dirty="0" err="1" smtClean="0"/>
              <a:t>Уолтерс</a:t>
            </a:r>
            <a:r>
              <a:rPr lang="ru-RU" dirty="0" smtClean="0"/>
              <a:t> сказал сыновьям: «Вы должны держаться подальше от озера.») – </a:t>
            </a:r>
            <a:r>
              <a:rPr lang="en-US" dirty="0" smtClean="0"/>
              <a:t>Mr. Walters warned ……</a:t>
            </a:r>
          </a:p>
          <a:p>
            <a:pPr fontAlgn="base"/>
            <a:r>
              <a:rPr lang="en-US" dirty="0" smtClean="0"/>
              <a:t>John said: “You should see a lawyer, Ted.” (</a:t>
            </a:r>
            <a:r>
              <a:rPr lang="ru-RU" dirty="0" smtClean="0"/>
              <a:t>Джон сказал: «Тебе следует посетить адвоката.») – </a:t>
            </a:r>
            <a:r>
              <a:rPr lang="en-US" dirty="0" smtClean="0"/>
              <a:t>John advised ……</a:t>
            </a:r>
          </a:p>
          <a:p>
            <a:pPr fontAlgn="base"/>
            <a:r>
              <a:rPr lang="en-US" dirty="0" smtClean="0"/>
              <a:t>The teacher told the students: “Don’t talk during the test.” (</a:t>
            </a:r>
            <a:r>
              <a:rPr lang="ru-RU" dirty="0" smtClean="0"/>
              <a:t>Учитель сказал студентам: «Не разговаривайте во время контрольной.») – </a:t>
            </a:r>
            <a:r>
              <a:rPr lang="en-US" dirty="0" smtClean="0"/>
              <a:t>The teacher warned </a:t>
            </a:r>
          </a:p>
          <a:p>
            <a:pPr fontAlgn="base"/>
            <a:r>
              <a:rPr lang="en-US" dirty="0" smtClean="0"/>
              <a:t>The judge said: “Mr. Brown, you must pay a big fine.” (</a:t>
            </a:r>
            <a:r>
              <a:rPr lang="ru-RU" dirty="0" smtClean="0"/>
              <a:t>Судья сказал: «М-р Браун, вы обязаны заплатить большой штраф.») – </a:t>
            </a:r>
            <a:r>
              <a:rPr lang="en-US" dirty="0" smtClean="0"/>
              <a:t>The judge ordered ……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WAY TO SUCCESS</a:t>
            </a:r>
            <a:endParaRPr lang="ru-RU" dirty="0"/>
          </a:p>
        </p:txBody>
      </p:sp>
      <p:pic>
        <p:nvPicPr>
          <p:cNvPr id="3" name="Picture 4" descr="RY_circl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1425" y="2073275"/>
            <a:ext cx="2024063" cy="2025650"/>
          </a:xfrm>
          <a:prstGeom prst="rect">
            <a:avLst/>
          </a:prstGeom>
          <a:noFill/>
        </p:spPr>
      </p:pic>
      <p:pic>
        <p:nvPicPr>
          <p:cNvPr id="4" name="Picture 5" descr="LB_circl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288" y="2055813"/>
            <a:ext cx="2146300" cy="2159005"/>
          </a:xfrm>
          <a:prstGeom prst="rect">
            <a:avLst/>
          </a:prstGeom>
          <a:noFill/>
        </p:spPr>
      </p:pic>
      <p:pic>
        <p:nvPicPr>
          <p:cNvPr id="5" name="Picture 6" descr="O_chevron001"/>
          <p:cNvPicPr>
            <a:picLocks noChangeAspect="1" noChangeArrowheads="1"/>
          </p:cNvPicPr>
          <p:nvPr/>
        </p:nvPicPr>
        <p:blipFill>
          <a:blip r:embed="rId4" cstate="print">
            <a:lum bright="6000" contrast="42000"/>
            <a:grayscl/>
          </a:blip>
          <a:srcRect/>
          <a:stretch>
            <a:fillRect/>
          </a:stretch>
        </p:blipFill>
        <p:spPr bwMode="auto">
          <a:xfrm>
            <a:off x="2968625" y="2809875"/>
            <a:ext cx="517525" cy="582613"/>
          </a:xfrm>
          <a:prstGeom prst="rect">
            <a:avLst/>
          </a:prstGeom>
          <a:noFill/>
        </p:spPr>
      </p:pic>
      <p:pic>
        <p:nvPicPr>
          <p:cNvPr id="6" name="Picture 7" descr="O_chevron001"/>
          <p:cNvPicPr>
            <a:picLocks noChangeAspect="1" noChangeArrowheads="1"/>
          </p:cNvPicPr>
          <p:nvPr/>
        </p:nvPicPr>
        <p:blipFill>
          <a:blip r:embed="rId4" cstate="print">
            <a:lum bright="6000" contrast="42000"/>
            <a:grayscl/>
          </a:blip>
          <a:srcRect/>
          <a:stretch>
            <a:fillRect/>
          </a:stretch>
        </p:blipFill>
        <p:spPr bwMode="auto">
          <a:xfrm>
            <a:off x="5746750" y="2732088"/>
            <a:ext cx="517525" cy="582612"/>
          </a:xfrm>
          <a:prstGeom prst="rect">
            <a:avLst/>
          </a:prstGeom>
          <a:noFill/>
        </p:spPr>
      </p:pic>
      <p:pic>
        <p:nvPicPr>
          <p:cNvPr id="7" name="Picture 8" descr="YG_circle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25838" y="2079625"/>
            <a:ext cx="2182812" cy="2182813"/>
          </a:xfrm>
          <a:prstGeom prst="rect">
            <a:avLst/>
          </a:prstGeom>
          <a:noFill/>
        </p:spPr>
      </p:pic>
      <p:sp>
        <p:nvSpPr>
          <p:cNvPr id="9" name="Text Box 10"/>
          <p:cNvSpPr txBox="1">
            <a:spLocks noChangeArrowheads="1"/>
          </p:cNvSpPr>
          <p:nvPr/>
        </p:nvSpPr>
        <p:spPr bwMode="gray">
          <a:xfrm>
            <a:off x="3784600" y="2863850"/>
            <a:ext cx="1614488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b="1" dirty="0" smtClean="0">
                <a:latin typeface="Arial" charset="0"/>
              </a:rPr>
              <a:t>MY WAYS TO MAKE THEM TRUE</a:t>
            </a:r>
            <a:endParaRPr lang="en-US" b="1" dirty="0"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2976" y="3000372"/>
            <a:ext cx="1622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 AIM/GOAL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715140" y="292893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 HAVE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518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2accbef429b3659e539e1ebb50a5b78eeef59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638</Words>
  <Application>Microsoft Office PowerPoint</Application>
  <PresentationFormat>Экран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HAVE YOU MADE YOUR DECISION YET?</vt:lpstr>
      <vt:lpstr>ASK QUESTIONS:</vt:lpstr>
      <vt:lpstr>SWOT-анализ</vt:lpstr>
      <vt:lpstr>Просьбы, советы и приказы в косвенной речи </vt:lpstr>
      <vt:lpstr>Запомните универсальную формулу, которая поможет вам избежать ошибок в косвенной речи</vt:lpstr>
      <vt:lpstr>Просьбы об объектах в косвенной речи</vt:lpstr>
      <vt:lpstr>Предложения (suggestions) в косвенной речи </vt:lpstr>
      <vt:lpstr>Слайд 8</vt:lpstr>
      <vt:lpstr>YOUR WAY TO SUCCESS</vt:lpstr>
    </vt:vector>
  </TitlesOfParts>
  <Company>http://presentation-creation.ru/powerpoint-templates.html</Company>
  <LinksUpToDate>false</LinksUpToDate>
  <SharedDoc>false</SharedDoc>
  <HyperlinkBase>http://presentation-creation.ru/powerpoint-templates.html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Синяя абстракция</dc:title>
  <dc:creator>obstinate</dc:creator>
  <cp:keywords>Шаблоны презентаций</cp:keywords>
  <cp:lastModifiedBy>dsf</cp:lastModifiedBy>
  <cp:revision>41</cp:revision>
  <dcterms:created xsi:type="dcterms:W3CDTF">2017-08-22T16:05:04Z</dcterms:created>
  <dcterms:modified xsi:type="dcterms:W3CDTF">2020-02-07T14:16:24Z</dcterms:modified>
  <cp:category/>
</cp:coreProperties>
</file>