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в 9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b="1" i="1" dirty="0">
                <a:solidFill>
                  <a:srgbClr val="00B0F0"/>
                </a:solidFill>
              </a:rPr>
              <a:t>После долгого зимнего сна</a:t>
            </a:r>
            <a:endParaRPr lang="ru-RU" b="1" dirty="0">
              <a:solidFill>
                <a:srgbClr val="00B0F0"/>
              </a:solidFill>
            </a:endParaRPr>
          </a:p>
          <a:p>
            <a:pPr algn="r"/>
            <a:r>
              <a:rPr lang="ru-RU" b="1" i="1" dirty="0">
                <a:solidFill>
                  <a:srgbClr val="00B0F0"/>
                </a:solidFill>
              </a:rPr>
              <a:t>Не спеша оживает природа,</a:t>
            </a:r>
            <a:endParaRPr lang="ru-RU" b="1" dirty="0">
              <a:solidFill>
                <a:srgbClr val="00B0F0"/>
              </a:solidFill>
            </a:endParaRPr>
          </a:p>
          <a:p>
            <a:pPr algn="r"/>
            <a:r>
              <a:rPr lang="ru-RU" b="1" i="1" dirty="0">
                <a:solidFill>
                  <a:srgbClr val="00B0F0"/>
                </a:solidFill>
              </a:rPr>
              <a:t>И приходит царевна – Весна,</a:t>
            </a:r>
            <a:endParaRPr lang="ru-RU" b="1" dirty="0">
              <a:solidFill>
                <a:srgbClr val="00B0F0"/>
              </a:solidFill>
            </a:endParaRPr>
          </a:p>
          <a:p>
            <a:pPr algn="r"/>
            <a:r>
              <a:rPr lang="ru-RU" b="1" i="1" dirty="0">
                <a:solidFill>
                  <a:srgbClr val="00B0F0"/>
                </a:solidFill>
              </a:rPr>
              <a:t>Открывая собой утро года</a:t>
            </a:r>
            <a:r>
              <a:rPr lang="ru-RU" i="1" dirty="0"/>
              <a:t>.</a:t>
            </a:r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Распредели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Эти </a:t>
            </a:r>
            <a:r>
              <a:rPr lang="ru-RU" dirty="0"/>
              <a:t>засыпают вопросами, на которые он отвечает с великой охотой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Она </a:t>
            </a:r>
            <a:r>
              <a:rPr lang="ru-RU" dirty="0"/>
              <a:t>не плакала, но было так тяжело, как будто она несла на спине мешок </a:t>
            </a:r>
            <a:r>
              <a:rPr lang="ru-RU" dirty="0" smtClean="0"/>
              <a:t>картошки.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Это </a:t>
            </a:r>
            <a:r>
              <a:rPr lang="ru-RU" dirty="0"/>
              <a:t>было прекрасно: уже нежаркий, пятичасовой, такой милый и лопоухий день, блики на воде, стремительное скольжение </a:t>
            </a:r>
            <a:r>
              <a:rPr lang="ru-RU" dirty="0" smtClean="0"/>
              <a:t>вперёд.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Ему </a:t>
            </a:r>
            <a:r>
              <a:rPr lang="ru-RU" dirty="0"/>
              <a:t>казалось, что телефон дрожит в конвульсиях, словно по мёртвому телу пробегает последняя </a:t>
            </a:r>
            <a:r>
              <a:rPr lang="ru-RU" dirty="0" smtClean="0"/>
              <a:t>судорога.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Скрипка </a:t>
            </a:r>
            <a:r>
              <a:rPr lang="ru-RU" dirty="0"/>
              <a:t>плакала и смеялась, она летала по небу и устало брела по земле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Ударил </a:t>
            </a:r>
            <a:r>
              <a:rPr lang="ru-RU" dirty="0"/>
              <a:t>Змей Горыныч Ивана-царевича и вогнал по колено в сыру землю</a:t>
            </a:r>
            <a:r>
              <a:rPr lang="ru-RU" dirty="0" smtClean="0"/>
              <a:t>...</a:t>
            </a:r>
            <a:r>
              <a:rPr lang="ru-RU" dirty="0"/>
              <a:t> 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Незнакомец</a:t>
            </a:r>
            <a:r>
              <a:rPr lang="ru-RU" dirty="0"/>
              <a:t>, не постучавшись, вошёл.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089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18961"/>
              </p:ext>
            </p:extLst>
          </p:nvPr>
        </p:nvGraphicFramePr>
        <p:xfrm>
          <a:off x="395535" y="1628801"/>
          <a:ext cx="8352930" cy="5058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1617"/>
                <a:gridCol w="1162636"/>
                <a:gridCol w="1106462"/>
                <a:gridCol w="1222215"/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Знания, умения, навыки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Хорошо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очень хорошо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плохо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39034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Я ЗНАЮ: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Как найти грамматические основы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Как расставить знаки препинания в сложных предложениях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Как определить средства выразительности речи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1130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 УМЕЮ: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 Работать с тестовой частью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Работать в группе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Работать самостоятельно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402593">
                <a:tc gridSpan="4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Я НАУЧИЛСЯ (</a:t>
                      </a:r>
                      <a:r>
                        <a:rPr lang="ru-RU" sz="1200" dirty="0" err="1">
                          <a:effectLst/>
                        </a:rPr>
                        <a:t>сь</a:t>
                      </a:r>
                      <a:r>
                        <a:rPr lang="ru-RU" sz="1200" dirty="0">
                          <a:effectLst/>
                        </a:rPr>
                        <a:t>): ____________________________________________________________________________: ____________________________________________________________________________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9681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Оцени свою работу на уроке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Ф.И._____________________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8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Подготовиться к тестированию в формате ОГЭ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i="1" dirty="0" smtClean="0"/>
              <a:t>Подготовка </a:t>
            </a:r>
            <a:r>
              <a:rPr lang="ru-RU" i="1" dirty="0"/>
              <a:t>к ОГЭ по русскому языку. Работа с тестовой </a:t>
            </a:r>
            <a:r>
              <a:rPr lang="ru-RU" i="1" dirty="0" smtClean="0"/>
              <a:t>частью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i="1" dirty="0" smtClean="0"/>
              <a:t>«Грамматическая </a:t>
            </a:r>
            <a:r>
              <a:rPr lang="ru-RU" i="1" dirty="0"/>
              <a:t>основа предложения</a:t>
            </a:r>
            <a:r>
              <a:rPr lang="ru-RU" i="1" dirty="0" smtClean="0"/>
              <a:t>»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«</a:t>
            </a:r>
            <a:r>
              <a:rPr lang="ru-RU" i="1" dirty="0"/>
              <a:t>Знаки препинания в сложных предложениях»,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«</a:t>
            </a:r>
            <a:r>
              <a:rPr lang="ru-RU" i="1" dirty="0"/>
              <a:t>Типы подчинительной связи в словосочетаниях»,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«</a:t>
            </a:r>
            <a:r>
              <a:rPr lang="ru-RU" i="1" dirty="0"/>
              <a:t>Орфографический анализ слов»,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«</a:t>
            </a:r>
            <a:r>
              <a:rPr lang="ru-RU" i="1" dirty="0"/>
              <a:t>Анализ средств выразительности</a:t>
            </a:r>
            <a:r>
              <a:rPr lang="ru-RU" i="1" dirty="0" smtClean="0"/>
              <a:t>»,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«</a:t>
            </a:r>
            <a:r>
              <a:rPr lang="ru-RU" i="1" dirty="0"/>
              <a:t>Лексический анализ слов</a:t>
            </a:r>
            <a:r>
              <a:rPr lang="ru-RU" i="1" dirty="0" smtClean="0"/>
              <a:t>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6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Фронтальный 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Чем отличаются друг от друга ССП и СПП?</a:t>
            </a:r>
          </a:p>
          <a:p>
            <a:r>
              <a:rPr lang="ru-RU" dirty="0"/>
              <a:t>2. Когда на конце приставки пишется З, а когда – С?</a:t>
            </a:r>
          </a:p>
          <a:p>
            <a:r>
              <a:rPr lang="ru-RU" dirty="0"/>
              <a:t>3.  Из каких частей состоит СПП?</a:t>
            </a:r>
          </a:p>
          <a:p>
            <a:r>
              <a:rPr lang="ru-RU" dirty="0"/>
              <a:t>4. Когда причастный оборот выделяется запятыми?</a:t>
            </a:r>
          </a:p>
          <a:p>
            <a:r>
              <a:rPr lang="ru-RU" dirty="0"/>
              <a:t>5. Как определить вид придаточного предложения?</a:t>
            </a:r>
          </a:p>
          <a:p>
            <a:r>
              <a:rPr lang="ru-RU" dirty="0"/>
              <a:t>6. Перечислите значения приставки ПРИ.</a:t>
            </a:r>
          </a:p>
          <a:p>
            <a:r>
              <a:rPr lang="ru-RU" dirty="0"/>
              <a:t>7. Назовите самые употребительные сочинительные союзы. А подчинительные?</a:t>
            </a:r>
          </a:p>
          <a:p>
            <a:r>
              <a:rPr lang="ru-RU" dirty="0"/>
              <a:t>8. Как на письме выделяются вводные слова? А как проверить, ВВОДНОЕ слово или нет?</a:t>
            </a:r>
          </a:p>
          <a:p>
            <a:r>
              <a:rPr lang="ru-RU" dirty="0"/>
              <a:t>9. Назовите значения приставки ПРЕ.</a:t>
            </a:r>
          </a:p>
          <a:p>
            <a:r>
              <a:rPr lang="ru-RU" dirty="0"/>
              <a:t>10. Когда не ставится запятая перед союзом И в ССП?</a:t>
            </a:r>
          </a:p>
          <a:p>
            <a:r>
              <a:rPr lang="ru-RU" dirty="0"/>
              <a:t>11. Перечислите виды подчинения в СПП с несколькими придаточными.</a:t>
            </a:r>
          </a:p>
          <a:p>
            <a:r>
              <a:rPr lang="ru-RU" dirty="0"/>
              <a:t>12. Как отделяются друг от друга части ССП и СПП? Где именно ставится запятая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5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текста </a:t>
            </a:r>
            <a:br>
              <a:rPr lang="ru-RU" dirty="0" smtClean="0"/>
            </a:br>
            <a:r>
              <a:rPr lang="ru-RU" dirty="0" smtClean="0"/>
              <a:t>(включает в себе задания 2,3,5)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Вставьте пропущенные буквы и знаки </a:t>
            </a:r>
            <a:r>
              <a:rPr lang="ru-RU" dirty="0" smtClean="0"/>
              <a:t>препинания</a:t>
            </a:r>
          </a:p>
          <a:p>
            <a:pPr marL="0" lvl="0" indent="0">
              <a:buNone/>
            </a:pPr>
            <a:r>
              <a:rPr lang="ru-RU" dirty="0" smtClean="0"/>
              <a:t>    </a:t>
            </a:r>
            <a:r>
              <a:rPr lang="ru-RU" i="1" dirty="0"/>
              <a:t>Хотя роман его с Машенькой </a:t>
            </a:r>
            <a:r>
              <a:rPr lang="ru-RU" i="1" dirty="0" err="1"/>
              <a:t>прод</a:t>
            </a:r>
            <a:r>
              <a:rPr lang="ru-RU" i="1" dirty="0"/>
              <a:t>…</a:t>
            </a:r>
            <a:r>
              <a:rPr lang="ru-RU" i="1" dirty="0" err="1"/>
              <a:t>лжался</a:t>
            </a:r>
            <a:r>
              <a:rPr lang="ru-RU" i="1" dirty="0"/>
              <a:t> в те д…</a:t>
            </a:r>
            <a:r>
              <a:rPr lang="ru-RU" i="1" dirty="0" err="1"/>
              <a:t>лекие</a:t>
            </a:r>
            <a:r>
              <a:rPr lang="ru-RU" i="1" dirty="0"/>
              <a:t> годы не три дня не неделю а гораздо больше он (не) чу…</a:t>
            </a:r>
            <a:r>
              <a:rPr lang="ru-RU" i="1" dirty="0" err="1"/>
              <a:t>ствовал</a:t>
            </a:r>
            <a:r>
              <a:rPr lang="ru-RU" i="1" dirty="0"/>
              <a:t>  (ни) какого (не) соответствия между д…</a:t>
            </a:r>
            <a:r>
              <a:rPr lang="ru-RU" i="1" dirty="0" err="1"/>
              <a:t>йствительным</a:t>
            </a:r>
            <a:r>
              <a:rPr lang="ru-RU" i="1" dirty="0"/>
              <a:t> врем…нем и тем другим врем…нем в к…тором он </a:t>
            </a:r>
            <a:r>
              <a:rPr lang="ru-RU" i="1" dirty="0" err="1"/>
              <a:t>ж.л</a:t>
            </a:r>
            <a:r>
              <a:rPr lang="ru-RU" i="1" dirty="0"/>
              <a:t> так как </a:t>
            </a:r>
            <a:r>
              <a:rPr lang="ru-RU" i="1" dirty="0" err="1"/>
              <a:t>пам</a:t>
            </a:r>
            <a:r>
              <a:rPr lang="ru-RU" i="1" dirty="0"/>
              <a:t>…</a:t>
            </a:r>
            <a:r>
              <a:rPr lang="ru-RU" i="1" dirty="0" err="1"/>
              <a:t>ть</a:t>
            </a:r>
            <a:r>
              <a:rPr lang="ru-RU" i="1" dirty="0"/>
              <a:t> его сов…</a:t>
            </a:r>
            <a:r>
              <a:rPr lang="ru-RU" i="1" dirty="0" err="1"/>
              <a:t>рше</a:t>
            </a:r>
            <a:r>
              <a:rPr lang="ru-RU" i="1" dirty="0"/>
              <a:t>(</a:t>
            </a:r>
            <a:r>
              <a:rPr lang="ru-RU" i="1" dirty="0" err="1"/>
              <a:t>нн</a:t>
            </a:r>
            <a:r>
              <a:rPr lang="ru-RU" i="1" dirty="0"/>
              <a:t>, н)о  (не) учит…вала  каждого мгновения а </a:t>
            </a:r>
            <a:r>
              <a:rPr lang="ru-RU" i="1" dirty="0" err="1"/>
              <a:t>перескак</a:t>
            </a:r>
            <a:r>
              <a:rPr lang="ru-RU" i="1" dirty="0"/>
              <a:t>…вала через пустые  (не) нужные ему места </a:t>
            </a:r>
            <a:r>
              <a:rPr lang="ru-RU" i="1" dirty="0" smtClean="0"/>
              <a:t>я…</a:t>
            </a:r>
            <a:r>
              <a:rPr lang="ru-RU" i="1" dirty="0" err="1" smtClean="0"/>
              <a:t>стве</a:t>
            </a:r>
            <a:r>
              <a:rPr lang="ru-RU" i="1" dirty="0" smtClean="0"/>
              <a:t>(</a:t>
            </a:r>
            <a:r>
              <a:rPr lang="ru-RU" i="1" dirty="0" err="1" smtClean="0"/>
              <a:t>нн,н</a:t>
            </a:r>
            <a:r>
              <a:rPr lang="ru-RU" i="1" dirty="0" smtClean="0"/>
              <a:t>)о </a:t>
            </a:r>
            <a:r>
              <a:rPr lang="ru-RU" i="1" dirty="0"/>
              <a:t>озаряя только то что было </a:t>
            </a:r>
            <a:r>
              <a:rPr lang="ru-RU" i="1" dirty="0" err="1"/>
              <a:t>связа</a:t>
            </a:r>
            <a:r>
              <a:rPr lang="ru-RU" i="1" dirty="0"/>
              <a:t>(</a:t>
            </a:r>
            <a:r>
              <a:rPr lang="ru-RU" i="1" dirty="0" err="1"/>
              <a:t>нн,н</a:t>
            </a:r>
            <a:r>
              <a:rPr lang="ru-RU" i="1" dirty="0"/>
              <a:t>)о с Машенькой и потому </a:t>
            </a:r>
            <a:r>
              <a:rPr lang="ru-RU" i="1" dirty="0" err="1"/>
              <a:t>вых</a:t>
            </a:r>
            <a:r>
              <a:rPr lang="ru-RU" i="1" dirty="0"/>
              <a:t>…</a:t>
            </a:r>
            <a:r>
              <a:rPr lang="ru-RU" i="1" dirty="0" err="1"/>
              <a:t>дило</a:t>
            </a:r>
            <a:r>
              <a:rPr lang="ru-RU" i="1" dirty="0"/>
              <a:t> так что (не) было (не) соответствия между ходом прошлой ж…</a:t>
            </a:r>
            <a:r>
              <a:rPr lang="ru-RU" i="1" dirty="0" err="1"/>
              <a:t>зн</a:t>
            </a:r>
            <a:r>
              <a:rPr lang="ru-RU" i="1" dirty="0"/>
              <a:t>… и ходом наст…</a:t>
            </a:r>
            <a:r>
              <a:rPr lang="ru-RU" i="1" dirty="0" err="1"/>
              <a:t>ящей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(По </a:t>
            </a:r>
            <a:r>
              <a:rPr lang="ru-RU" dirty="0" err="1"/>
              <a:t>В.Набокову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5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Autofit/>
          </a:bodyPr>
          <a:lstStyle/>
          <a:p>
            <a:pPr lvl="0">
              <a:buAutoNum type="arabicPeriod"/>
            </a:pPr>
            <a:r>
              <a:rPr lang="ru-RU" sz="2000" dirty="0" smtClean="0"/>
              <a:t>Сколько </a:t>
            </a:r>
            <a:r>
              <a:rPr lang="ru-RU" sz="2000" dirty="0"/>
              <a:t>частей в этом предложении? Пронумеруйте каждую часть. Определите тип этого сложного </a:t>
            </a:r>
            <a:r>
              <a:rPr lang="ru-RU" sz="2000" dirty="0" smtClean="0"/>
              <a:t>предложения.</a:t>
            </a:r>
          </a:p>
          <a:p>
            <a:pPr lvl="0">
              <a:buAutoNum type="arabicPeriod"/>
            </a:pPr>
            <a:r>
              <a:rPr lang="ru-RU" sz="2000" dirty="0" smtClean="0"/>
              <a:t>Выпишите </a:t>
            </a:r>
            <a:r>
              <a:rPr lang="ru-RU" sz="2000" dirty="0"/>
              <a:t>основу 5 части. Определите тип </a:t>
            </a:r>
            <a:r>
              <a:rPr lang="ru-RU" sz="2000" dirty="0" smtClean="0"/>
              <a:t>сказуемого.</a:t>
            </a:r>
          </a:p>
          <a:p>
            <a:pPr lvl="0">
              <a:buAutoNum type="arabicPeriod"/>
            </a:pPr>
            <a:r>
              <a:rPr lang="ru-RU" sz="2000" dirty="0" smtClean="0"/>
              <a:t>Напишите </a:t>
            </a:r>
            <a:r>
              <a:rPr lang="ru-RU" sz="2000" dirty="0"/>
              <a:t>номер части, которая осложнена однородными </a:t>
            </a:r>
            <a:r>
              <a:rPr lang="ru-RU" sz="2000" dirty="0" smtClean="0"/>
              <a:t>определениями.</a:t>
            </a:r>
          </a:p>
          <a:p>
            <a:pPr lvl="0">
              <a:buAutoNum type="arabicPeriod"/>
            </a:pPr>
            <a:r>
              <a:rPr lang="ru-RU" sz="2000" dirty="0" smtClean="0"/>
              <a:t>Напишите </a:t>
            </a:r>
            <a:r>
              <a:rPr lang="ru-RU" sz="2000" dirty="0"/>
              <a:t>номер части, которая осложнена обособленным </a:t>
            </a:r>
            <a:r>
              <a:rPr lang="ru-RU" sz="2000" dirty="0" smtClean="0"/>
              <a:t>обстоятельством.</a:t>
            </a:r>
          </a:p>
          <a:p>
            <a:pPr lvl="0">
              <a:buAutoNum type="arabicPeriod"/>
            </a:pPr>
            <a:r>
              <a:rPr lang="ru-RU" sz="2000" dirty="0" smtClean="0"/>
              <a:t>Выпишите </a:t>
            </a:r>
            <a:r>
              <a:rPr lang="ru-RU" sz="2000" dirty="0"/>
              <a:t>из предложения слова, правописание которых определяется правилом: «В глаголах пишется суффикс – ЫВА-/-ИВА -, если в 1-м лице единственного числа настоящего или простого будущего времени он не чередуется с суффиксом – У-/-Ю-, а остается </a:t>
            </a:r>
            <a:r>
              <a:rPr lang="ru-RU" sz="2000" dirty="0" smtClean="0"/>
              <a:t>неизменным.</a:t>
            </a:r>
          </a:p>
          <a:p>
            <a:pPr lvl="0">
              <a:buAutoNum type="arabicPeriod"/>
            </a:pPr>
            <a:r>
              <a:rPr lang="ru-RU" sz="2000" dirty="0" smtClean="0"/>
              <a:t>Выпишите </a:t>
            </a:r>
            <a:r>
              <a:rPr lang="ru-RU" sz="2000" dirty="0"/>
              <a:t>из предложения слово,  правописание которого определяется правилом: «Одна буква Н пишется в суффиксах кратких  страдательных </a:t>
            </a:r>
            <a:r>
              <a:rPr lang="ru-RU" sz="2000" dirty="0" smtClean="0"/>
              <a:t>причастий»</a:t>
            </a:r>
          </a:p>
          <a:p>
            <a:pPr lvl="0">
              <a:buAutoNum type="arabicPeriod"/>
            </a:pPr>
            <a:r>
              <a:rPr lang="ru-RU" sz="2000" dirty="0" smtClean="0"/>
              <a:t>Найдите </a:t>
            </a:r>
            <a:r>
              <a:rPr lang="ru-RU" sz="2000" dirty="0"/>
              <a:t>в тексте орфограммы «Не с разными частями </a:t>
            </a:r>
            <a:r>
              <a:rPr lang="ru-RU" sz="2000" dirty="0" smtClean="0"/>
              <a:t>речи»</a:t>
            </a:r>
          </a:p>
          <a:p>
            <a:pPr lvl="0">
              <a:buAutoNum type="arabicPeriod"/>
            </a:pPr>
            <a:r>
              <a:rPr lang="ru-RU" sz="2000" dirty="0" smtClean="0"/>
              <a:t>Выпишите </a:t>
            </a:r>
            <a:r>
              <a:rPr lang="ru-RU" sz="2000" dirty="0"/>
              <a:t>из 7 части контекстные антонимы</a:t>
            </a:r>
            <a:r>
              <a:rPr lang="ru-RU" sz="2000" dirty="0" smtClean="0"/>
              <a:t>.</a:t>
            </a:r>
          </a:p>
          <a:p>
            <a:pPr lvl="0">
              <a:buAutoNum type="arabicPeriod"/>
            </a:pPr>
            <a:r>
              <a:rPr lang="ru-RU" sz="2000" dirty="0" smtClean="0"/>
              <a:t> </a:t>
            </a:r>
            <a:r>
              <a:rPr lang="ru-RU" sz="2000" dirty="0"/>
              <a:t>Назовите средство художественной выразительности в предложении </a:t>
            </a:r>
            <a:r>
              <a:rPr lang="ru-RU" sz="2000" dirty="0" smtClean="0"/>
              <a:t>: </a:t>
            </a:r>
            <a:r>
              <a:rPr lang="ru-RU" sz="2000" b="1" i="1" dirty="0" smtClean="0"/>
              <a:t>Память </a:t>
            </a:r>
            <a:r>
              <a:rPr lang="ru-RU" sz="2000" b="1" i="1" dirty="0"/>
              <a:t>перескакивала через пустые места</a:t>
            </a:r>
            <a:r>
              <a:rPr lang="ru-RU" sz="2000" i="1" dirty="0"/>
              <a:t> </a:t>
            </a:r>
            <a:endParaRPr lang="ru-RU" sz="2000" dirty="0"/>
          </a:p>
          <a:p>
            <a:pPr marL="0" indent="0"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21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3373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i="1" dirty="0" smtClean="0"/>
              <a:t>Сложное </a:t>
            </a:r>
            <a:r>
              <a:rPr lang="ru-RU" i="1" dirty="0"/>
              <a:t>предложение со смешанными видами связи. Состоит из 7 простых </a:t>
            </a:r>
            <a:r>
              <a:rPr lang="ru-RU" i="1" dirty="0" smtClean="0"/>
              <a:t>предложений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i="1" dirty="0" smtClean="0"/>
              <a:t>Грамматическая </a:t>
            </a:r>
            <a:r>
              <a:rPr lang="ru-RU" i="1" dirty="0"/>
              <a:t>основа - </a:t>
            </a:r>
            <a:r>
              <a:rPr lang="ru-RU" i="1" u="sng" dirty="0"/>
              <a:t>"что</a:t>
            </a:r>
            <a:r>
              <a:rPr lang="ru-RU" i="1" dirty="0"/>
              <a:t> </a:t>
            </a:r>
            <a:r>
              <a:rPr lang="ru-RU" i="1" u="dbl" dirty="0"/>
              <a:t>было связано</a:t>
            </a:r>
            <a:r>
              <a:rPr lang="ru-RU" i="1" dirty="0"/>
              <a:t>", составное именное </a:t>
            </a:r>
            <a:r>
              <a:rPr lang="ru-RU" i="1" dirty="0" smtClean="0"/>
              <a:t>сказуемое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i="1" dirty="0" smtClean="0"/>
              <a:t>предложение </a:t>
            </a:r>
            <a:r>
              <a:rPr lang="ru-RU" i="1" dirty="0"/>
              <a:t>4, </a:t>
            </a:r>
            <a:r>
              <a:rPr lang="ru-RU" i="1" u="wavy" dirty="0"/>
              <a:t>пустые, </a:t>
            </a:r>
            <a:r>
              <a:rPr lang="ru-RU" i="1" u="wavy" dirty="0" smtClean="0"/>
              <a:t>ненужные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i="1" dirty="0" smtClean="0"/>
              <a:t>предложение </a:t>
            </a:r>
            <a:r>
              <a:rPr lang="ru-RU" i="1" dirty="0"/>
              <a:t>4, явственно озаряя только </a:t>
            </a:r>
            <a:r>
              <a:rPr lang="ru-RU" i="1" dirty="0" smtClean="0"/>
              <a:t>то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i="1" dirty="0" smtClean="0"/>
              <a:t>учитывала </a:t>
            </a:r>
            <a:r>
              <a:rPr lang="ru-RU" i="1" dirty="0"/>
              <a:t>, </a:t>
            </a:r>
            <a:r>
              <a:rPr lang="ru-RU" i="1" dirty="0" smtClean="0"/>
              <a:t>перескакивала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i="1" dirty="0" smtClean="0"/>
              <a:t>связано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i="1" dirty="0" smtClean="0"/>
              <a:t>не </a:t>
            </a:r>
            <a:r>
              <a:rPr lang="ru-RU" i="1" dirty="0"/>
              <a:t>неделю, не чувствовал, несоответствия, не учитывала, ненужные, не </a:t>
            </a:r>
            <a:r>
              <a:rPr lang="ru-RU" i="1" dirty="0" smtClean="0"/>
              <a:t>было 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i="1" dirty="0" smtClean="0"/>
              <a:t>прошлой </a:t>
            </a:r>
            <a:r>
              <a:rPr lang="ru-RU" i="1" dirty="0"/>
              <a:t>и </a:t>
            </a:r>
            <a:r>
              <a:rPr lang="ru-RU" i="1" dirty="0" smtClean="0"/>
              <a:t>настоящей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b="1" i="1" dirty="0" smtClean="0"/>
              <a:t>Память </a:t>
            </a:r>
            <a:r>
              <a:rPr lang="ru-RU" b="1" i="1" dirty="0"/>
              <a:t>перескакивала через пустые места</a:t>
            </a:r>
            <a:r>
              <a:rPr lang="ru-RU" i="1" dirty="0"/>
              <a:t> - </a:t>
            </a:r>
            <a:r>
              <a:rPr lang="ru-RU" i="1" dirty="0" smtClean="0"/>
              <a:t>метафора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5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Кроссворд-диктант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/>
              <a:t>1) </a:t>
            </a:r>
            <a:r>
              <a:rPr lang="ru-RU" i="1" dirty="0" smtClean="0"/>
              <a:t>Чрезмерное преувеличение</a:t>
            </a:r>
            <a:r>
              <a:rPr lang="ru-RU" i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2) Перенос названия с одного предмета или явления действительности на другой на основе их сходства в каком-либо отношении или по контрасту.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3</a:t>
            </a:r>
            <a:r>
              <a:rPr lang="ru-RU" i="1" dirty="0"/>
              <a:t>) Яркое, красочное прилагательное.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4) </a:t>
            </a:r>
            <a:r>
              <a:rPr lang="ru-RU" i="1" dirty="0"/>
              <a:t>Уподобление одного предмета или явления другому.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5</a:t>
            </a:r>
            <a:r>
              <a:rPr lang="ru-RU" i="1" dirty="0"/>
              <a:t>) Устойчивое по составу и структуре и целостное по значению </a:t>
            </a:r>
            <a:r>
              <a:rPr lang="ru-RU" i="1" dirty="0" smtClean="0"/>
              <a:t>выражение.</a:t>
            </a:r>
            <a:endParaRPr lang="ru-RU" b="1" i="1" dirty="0"/>
          </a:p>
          <a:p>
            <a:pPr marL="0" indent="0">
              <a:buNone/>
            </a:pPr>
            <a:r>
              <a:rPr lang="ru-RU" i="1" dirty="0" smtClean="0"/>
              <a:t>6</a:t>
            </a:r>
            <a:r>
              <a:rPr lang="ru-RU" i="1" dirty="0"/>
              <a:t>) Неживой предмет приобретает свойства живого.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0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выразительности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ГИПЕРБОЛА                                                    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ЭПИТЕТ	 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ФРАЗЕОЛОГИЗМ                                         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1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683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Урок русского языка в 9 классе</vt:lpstr>
      <vt:lpstr>Тема урока</vt:lpstr>
      <vt:lpstr>Презентация PowerPoint</vt:lpstr>
      <vt:lpstr>Фронтальный опрос</vt:lpstr>
      <vt:lpstr>Анализ текста  (включает в себе задания 2,3,5)</vt:lpstr>
      <vt:lpstr>Презентация PowerPoint</vt:lpstr>
      <vt:lpstr>Презентация PowerPoint</vt:lpstr>
      <vt:lpstr>Кроссворд-диктант</vt:lpstr>
      <vt:lpstr>Средства выразительности речи</vt:lpstr>
      <vt:lpstr>Распредели предложения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9 классе</dc:title>
  <dc:creator>Николай</dc:creator>
  <cp:lastModifiedBy>Пользователь Windows</cp:lastModifiedBy>
  <cp:revision>7</cp:revision>
  <dcterms:created xsi:type="dcterms:W3CDTF">2021-03-14T18:13:03Z</dcterms:created>
  <dcterms:modified xsi:type="dcterms:W3CDTF">2022-06-27T18:29:08Z</dcterms:modified>
</cp:coreProperties>
</file>