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56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70" r:id="rId14"/>
    <p:sldId id="258" r:id="rId15"/>
    <p:sldId id="260" r:id="rId16"/>
    <p:sldId id="259" r:id="rId17"/>
    <p:sldId id="263" r:id="rId18"/>
    <p:sldId id="261" r:id="rId19"/>
    <p:sldId id="272" r:id="rId20"/>
    <p:sldId id="273" r:id="rId21"/>
    <p:sldId id="274" r:id="rId22"/>
  </p:sldIdLst>
  <p:sldSz cx="10440988" cy="7380288"/>
  <p:notesSz cx="6888163" cy="100203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5091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101827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52741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203655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545690" algn="l" defTabSz="1018276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3054828" algn="l" defTabSz="1018276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563965" algn="l" defTabSz="1018276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4073103" algn="l" defTabSz="1018276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D1FFFF"/>
    <a:srgbClr val="66FFFF"/>
    <a:srgbClr val="66FF33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43" autoAdjust="0"/>
    <p:restoredTop sz="94652" autoAdjust="0"/>
  </p:normalViewPr>
  <p:slideViewPr>
    <p:cSldViewPr>
      <p:cViewPr>
        <p:scale>
          <a:sx n="60" d="100"/>
          <a:sy n="60" d="100"/>
        </p:scale>
        <p:origin x="-1494" y="-192"/>
      </p:cViewPr>
      <p:guideLst>
        <p:guide orient="horz" pos="2325"/>
        <p:guide pos="328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3074" y="2292674"/>
            <a:ext cx="8874840" cy="158197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6148" y="4182163"/>
            <a:ext cx="7308692" cy="1886074"/>
          </a:xfrm>
        </p:spPr>
        <p:txBody>
          <a:bodyPr/>
          <a:lstStyle>
            <a:lvl1pPr marL="0" indent="0" algn="ctr">
              <a:buNone/>
              <a:defRPr/>
            </a:lvl1pPr>
            <a:lvl2pPr marL="509138" indent="0" algn="ctr">
              <a:buNone/>
              <a:defRPr/>
            </a:lvl2pPr>
            <a:lvl3pPr marL="1018276" indent="0" algn="ctr">
              <a:buNone/>
              <a:defRPr/>
            </a:lvl3pPr>
            <a:lvl4pPr marL="1527414" indent="0" algn="ctr">
              <a:buNone/>
              <a:defRPr/>
            </a:lvl4pPr>
            <a:lvl5pPr marL="2036552" indent="0" algn="ctr">
              <a:buNone/>
              <a:defRPr/>
            </a:lvl5pPr>
            <a:lvl6pPr marL="2545690" indent="0" algn="ctr">
              <a:buNone/>
              <a:defRPr/>
            </a:lvl6pPr>
            <a:lvl7pPr marL="3054828" indent="0" algn="ctr">
              <a:buNone/>
              <a:defRPr/>
            </a:lvl7pPr>
            <a:lvl8pPr marL="3563965" indent="0" algn="ctr">
              <a:buNone/>
              <a:defRPr/>
            </a:lvl8pPr>
            <a:lvl9pPr marL="4073103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F02572-548E-4D98-A304-DA2A45008C7A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8900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4138F0-53A0-42EF-9BB1-7DBAC607D280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4471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69716" y="295554"/>
            <a:ext cx="2349222" cy="62971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2050" y="295554"/>
            <a:ext cx="6873650" cy="62971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4171D3-3261-41A5-B120-D8C5AEC0B183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9583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00E05E-8813-41B2-9046-3ABB75AE570A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6300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766" y="4742519"/>
            <a:ext cx="8874840" cy="1465807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4766" y="3128082"/>
            <a:ext cx="8874840" cy="1614437"/>
          </a:xfrm>
        </p:spPr>
        <p:txBody>
          <a:bodyPr anchor="b"/>
          <a:lstStyle>
            <a:lvl1pPr marL="0" indent="0">
              <a:buNone/>
              <a:defRPr sz="2200"/>
            </a:lvl1pPr>
            <a:lvl2pPr marL="509138" indent="0">
              <a:buNone/>
              <a:defRPr sz="2000"/>
            </a:lvl2pPr>
            <a:lvl3pPr marL="1018276" indent="0">
              <a:buNone/>
              <a:defRPr sz="1800"/>
            </a:lvl3pPr>
            <a:lvl4pPr marL="1527414" indent="0">
              <a:buNone/>
              <a:defRPr sz="1600"/>
            </a:lvl4pPr>
            <a:lvl5pPr marL="2036552" indent="0">
              <a:buNone/>
              <a:defRPr sz="1600"/>
            </a:lvl5pPr>
            <a:lvl6pPr marL="2545690" indent="0">
              <a:buNone/>
              <a:defRPr sz="1600"/>
            </a:lvl6pPr>
            <a:lvl7pPr marL="3054828" indent="0">
              <a:buNone/>
              <a:defRPr sz="1600"/>
            </a:lvl7pPr>
            <a:lvl8pPr marL="3563965" indent="0">
              <a:buNone/>
              <a:defRPr sz="1600"/>
            </a:lvl8pPr>
            <a:lvl9pPr marL="4073103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A451D-A7C6-4D60-8CFF-B08F9D20AEC3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6494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22050" y="1722068"/>
            <a:ext cx="4611436" cy="487064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07502" y="1722068"/>
            <a:ext cx="4611436" cy="487064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B3E70A-12BF-4F76-AC3C-415531885895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3285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2049" y="1652023"/>
            <a:ext cx="4613250" cy="68848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138" indent="0">
              <a:buNone/>
              <a:defRPr sz="2200" b="1"/>
            </a:lvl2pPr>
            <a:lvl3pPr marL="1018276" indent="0">
              <a:buNone/>
              <a:defRPr sz="2000" b="1"/>
            </a:lvl3pPr>
            <a:lvl4pPr marL="1527414" indent="0">
              <a:buNone/>
              <a:defRPr sz="1800" b="1"/>
            </a:lvl4pPr>
            <a:lvl5pPr marL="2036552" indent="0">
              <a:buNone/>
              <a:defRPr sz="1800" b="1"/>
            </a:lvl5pPr>
            <a:lvl6pPr marL="2545690" indent="0">
              <a:buNone/>
              <a:defRPr sz="1800" b="1"/>
            </a:lvl6pPr>
            <a:lvl7pPr marL="3054828" indent="0">
              <a:buNone/>
              <a:defRPr sz="1800" b="1"/>
            </a:lvl7pPr>
            <a:lvl8pPr marL="3563965" indent="0">
              <a:buNone/>
              <a:defRPr sz="1800" b="1"/>
            </a:lvl8pPr>
            <a:lvl9pPr marL="4073103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2049" y="2340508"/>
            <a:ext cx="4613250" cy="4252208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03877" y="1652023"/>
            <a:ext cx="4615062" cy="68848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138" indent="0">
              <a:buNone/>
              <a:defRPr sz="2200" b="1"/>
            </a:lvl2pPr>
            <a:lvl3pPr marL="1018276" indent="0">
              <a:buNone/>
              <a:defRPr sz="2000" b="1"/>
            </a:lvl3pPr>
            <a:lvl4pPr marL="1527414" indent="0">
              <a:buNone/>
              <a:defRPr sz="1800" b="1"/>
            </a:lvl4pPr>
            <a:lvl5pPr marL="2036552" indent="0">
              <a:buNone/>
              <a:defRPr sz="1800" b="1"/>
            </a:lvl5pPr>
            <a:lvl6pPr marL="2545690" indent="0">
              <a:buNone/>
              <a:defRPr sz="1800" b="1"/>
            </a:lvl6pPr>
            <a:lvl7pPr marL="3054828" indent="0">
              <a:buNone/>
              <a:defRPr sz="1800" b="1"/>
            </a:lvl7pPr>
            <a:lvl8pPr marL="3563965" indent="0">
              <a:buNone/>
              <a:defRPr sz="1800" b="1"/>
            </a:lvl8pPr>
            <a:lvl9pPr marL="4073103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303877" y="2340508"/>
            <a:ext cx="4615062" cy="4252208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57A77-EEC5-4E68-B28B-6663551DD0CA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8983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5C11CC-81A4-45B0-98D0-79296FEEE978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4295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FE17B5-407E-47F4-8689-55309989D0BE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4275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50" y="293845"/>
            <a:ext cx="3435013" cy="1250549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82136" y="293846"/>
            <a:ext cx="5836802" cy="6298871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2050" y="1544394"/>
            <a:ext cx="3435013" cy="5048323"/>
          </a:xfrm>
        </p:spPr>
        <p:txBody>
          <a:bodyPr/>
          <a:lstStyle>
            <a:lvl1pPr marL="0" indent="0">
              <a:buNone/>
              <a:defRPr sz="1600"/>
            </a:lvl1pPr>
            <a:lvl2pPr marL="509138" indent="0">
              <a:buNone/>
              <a:defRPr sz="1300"/>
            </a:lvl2pPr>
            <a:lvl3pPr marL="1018276" indent="0">
              <a:buNone/>
              <a:defRPr sz="1100"/>
            </a:lvl3pPr>
            <a:lvl4pPr marL="1527414" indent="0">
              <a:buNone/>
              <a:defRPr sz="1000"/>
            </a:lvl4pPr>
            <a:lvl5pPr marL="2036552" indent="0">
              <a:buNone/>
              <a:defRPr sz="1000"/>
            </a:lvl5pPr>
            <a:lvl6pPr marL="2545690" indent="0">
              <a:buNone/>
              <a:defRPr sz="1000"/>
            </a:lvl6pPr>
            <a:lvl7pPr marL="3054828" indent="0">
              <a:buNone/>
              <a:defRPr sz="1000"/>
            </a:lvl7pPr>
            <a:lvl8pPr marL="3563965" indent="0">
              <a:buNone/>
              <a:defRPr sz="1000"/>
            </a:lvl8pPr>
            <a:lvl9pPr marL="40731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DC904-D72D-4848-BCA6-F9CDC09F7BB8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6028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6507" y="5166202"/>
            <a:ext cx="6264593" cy="609899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46507" y="659442"/>
            <a:ext cx="6264593" cy="4428173"/>
          </a:xfrm>
        </p:spPr>
        <p:txBody>
          <a:bodyPr/>
          <a:lstStyle>
            <a:lvl1pPr marL="0" indent="0">
              <a:buNone/>
              <a:defRPr sz="3600"/>
            </a:lvl1pPr>
            <a:lvl2pPr marL="509138" indent="0">
              <a:buNone/>
              <a:defRPr sz="3100"/>
            </a:lvl2pPr>
            <a:lvl3pPr marL="1018276" indent="0">
              <a:buNone/>
              <a:defRPr sz="2700"/>
            </a:lvl3pPr>
            <a:lvl4pPr marL="1527414" indent="0">
              <a:buNone/>
              <a:defRPr sz="2200"/>
            </a:lvl4pPr>
            <a:lvl5pPr marL="2036552" indent="0">
              <a:buNone/>
              <a:defRPr sz="2200"/>
            </a:lvl5pPr>
            <a:lvl6pPr marL="2545690" indent="0">
              <a:buNone/>
              <a:defRPr sz="2200"/>
            </a:lvl6pPr>
            <a:lvl7pPr marL="3054828" indent="0">
              <a:buNone/>
              <a:defRPr sz="2200"/>
            </a:lvl7pPr>
            <a:lvl8pPr marL="3563965" indent="0">
              <a:buNone/>
              <a:defRPr sz="2200"/>
            </a:lvl8pPr>
            <a:lvl9pPr marL="4073103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46507" y="5776101"/>
            <a:ext cx="6264593" cy="866158"/>
          </a:xfrm>
        </p:spPr>
        <p:txBody>
          <a:bodyPr/>
          <a:lstStyle>
            <a:lvl1pPr marL="0" indent="0">
              <a:buNone/>
              <a:defRPr sz="1600"/>
            </a:lvl1pPr>
            <a:lvl2pPr marL="509138" indent="0">
              <a:buNone/>
              <a:defRPr sz="1300"/>
            </a:lvl2pPr>
            <a:lvl3pPr marL="1018276" indent="0">
              <a:buNone/>
              <a:defRPr sz="1100"/>
            </a:lvl3pPr>
            <a:lvl4pPr marL="1527414" indent="0">
              <a:buNone/>
              <a:defRPr sz="1000"/>
            </a:lvl4pPr>
            <a:lvl5pPr marL="2036552" indent="0">
              <a:buNone/>
              <a:defRPr sz="1000"/>
            </a:lvl5pPr>
            <a:lvl6pPr marL="2545690" indent="0">
              <a:buNone/>
              <a:defRPr sz="1000"/>
            </a:lvl6pPr>
            <a:lvl7pPr marL="3054828" indent="0">
              <a:buNone/>
              <a:defRPr sz="1000"/>
            </a:lvl7pPr>
            <a:lvl8pPr marL="3563965" indent="0">
              <a:buNone/>
              <a:defRPr sz="1000"/>
            </a:lvl8pPr>
            <a:lvl9pPr marL="40731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17D483-6F28-4268-8413-255C1B10557D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2303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2050" y="295554"/>
            <a:ext cx="9396889" cy="1230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28" tIns="50914" rIns="101828" bIns="509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2050" y="1722068"/>
            <a:ext cx="9396889" cy="4870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28" tIns="50914" rIns="101828" bIns="509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2049" y="6720846"/>
            <a:ext cx="2436231" cy="512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28" tIns="50914" rIns="101828" bIns="50914" numCol="1" anchor="t" anchorCtr="0" compatLnSpc="1">
            <a:prstTxWarp prst="textNoShape">
              <a:avLst/>
            </a:prstTxWarp>
          </a:bodyPr>
          <a:lstStyle>
            <a:lvl1pPr>
              <a:defRPr sz="16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67338" y="6720846"/>
            <a:ext cx="3306313" cy="512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28" tIns="50914" rIns="101828" bIns="50914" numCol="1" anchor="t" anchorCtr="0" compatLnSpc="1">
            <a:prstTxWarp prst="textNoShape">
              <a:avLst/>
            </a:prstTxWarp>
          </a:bodyPr>
          <a:lstStyle>
            <a:lvl1pPr algn="ctr">
              <a:defRPr sz="16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82708" y="6720846"/>
            <a:ext cx="2436231" cy="512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28" tIns="50914" rIns="101828" bIns="50914" numCol="1" anchor="t" anchorCtr="0" compatLnSpc="1">
            <a:prstTxWarp prst="textNoShape">
              <a:avLst/>
            </a:prstTxWarp>
          </a:bodyPr>
          <a:lstStyle>
            <a:lvl1pPr algn="r">
              <a:defRPr sz="1600"/>
            </a:lvl1pPr>
          </a:lstStyle>
          <a:p>
            <a:fld id="{E0815608-588A-43C1-8C16-229B11B87FED}" type="slidenum">
              <a:rPr lang="es-ES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cs typeface="Arial" charset="0"/>
        </a:defRPr>
      </a:lvl5pPr>
      <a:lvl6pPr marL="509138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cs typeface="Arial" charset="0"/>
        </a:defRPr>
      </a:lvl6pPr>
      <a:lvl7pPr marL="1018276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cs typeface="Arial" charset="0"/>
        </a:defRPr>
      </a:lvl7pPr>
      <a:lvl8pPr marL="1527414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cs typeface="Arial" charset="0"/>
        </a:defRPr>
      </a:lvl8pPr>
      <a:lvl9pPr marL="2036552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81853" indent="-381853" algn="l" rtl="0" fontAlgn="base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827349" indent="-318211" algn="l" rtl="0" fontAlgn="base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  <a:cs typeface="+mn-cs"/>
        </a:defRPr>
      </a:lvl2pPr>
      <a:lvl3pPr marL="1272845" indent="-254569" algn="l" rtl="0" fontAlgn="base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cs typeface="+mn-cs"/>
        </a:defRPr>
      </a:lvl3pPr>
      <a:lvl4pPr marL="1781983" indent="-254569" algn="l" rtl="0" fontAlgn="base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cs typeface="+mn-cs"/>
        </a:defRPr>
      </a:lvl4pPr>
      <a:lvl5pPr marL="2291121" indent="-254569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5pPr>
      <a:lvl6pPr marL="2800259" indent="-254569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6pPr>
      <a:lvl7pPr marL="3309396" indent="-254569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7pPr>
      <a:lvl8pPr marL="3818534" indent="-254569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8pPr>
      <a:lvl9pPr marL="4327672" indent="-254569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101827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138" algn="l" defTabSz="101827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276" algn="l" defTabSz="101827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414" algn="l" defTabSz="101827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6552" algn="l" defTabSz="101827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5690" algn="l" defTabSz="101827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4828" algn="l" defTabSz="101827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3965" algn="l" defTabSz="101827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3103" algn="l" defTabSz="101827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.wdp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6.jpeg"/><Relationship Id="rId7" Type="http://schemas.openxmlformats.org/officeDocument/2006/relationships/image" Target="../media/image69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17936"/>
            <a:ext cx="10440988" cy="1949482"/>
          </a:xfrm>
          <a:prstGeom prst="rect">
            <a:avLst/>
          </a:prstGeom>
          <a:noFill/>
        </p:spPr>
        <p:txBody>
          <a:bodyPr wrap="square" lIns="101828" tIns="50914" rIns="101828" bIns="50914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solidFill>
                  <a:srgbClr val="0000FF"/>
                </a:solidFill>
                <a:latin typeface="Arciform" pitchFamily="2" charset="-52"/>
              </a:rPr>
              <a:t>Тема: </a:t>
            </a:r>
            <a:r>
              <a:rPr lang="ru-RU" sz="60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ciform" pitchFamily="2" charset="-52"/>
              </a:rPr>
              <a:t>Живая </a:t>
            </a:r>
            <a:r>
              <a:rPr lang="ru-RU" sz="60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ciform" pitchFamily="2" charset="-52"/>
              </a:rPr>
              <a:t>и неживая</a:t>
            </a:r>
          </a:p>
          <a:p>
            <a:pPr algn="ctr"/>
            <a:r>
              <a:rPr lang="ru-RU" sz="60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ciform" pitchFamily="2" charset="-52"/>
              </a:rPr>
              <a:t>природа</a:t>
            </a:r>
          </a:p>
        </p:txBody>
      </p:sp>
      <p:sp>
        <p:nvSpPr>
          <p:cNvPr id="4" name="TextBox 3"/>
          <p:cNvSpPr txBox="1"/>
          <p:nvPr/>
        </p:nvSpPr>
        <p:spPr>
          <a:xfrm flipH="1">
            <a:off x="-1" y="449784"/>
            <a:ext cx="10433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Arciform" pitchFamily="2" charset="-52"/>
              </a:rPr>
              <a:t>Презентация для детей старшего дошкольного возраста </a:t>
            </a:r>
          </a:p>
          <a:p>
            <a:pPr algn="ctr"/>
            <a:endParaRPr lang="ru-RU" sz="2400" dirty="0">
              <a:solidFill>
                <a:srgbClr val="0000FF"/>
              </a:solidFill>
              <a:latin typeface="Arciform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9172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https://im0-tub-ru.yandex.net/i?id=9c909ca8cd85bb01b5e8a3eb649c41d4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25"/>
          <a:stretch/>
        </p:blipFill>
        <p:spPr bwMode="auto">
          <a:xfrm>
            <a:off x="177641" y="172549"/>
            <a:ext cx="10058373" cy="700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356077" y="6632254"/>
            <a:ext cx="8057721" cy="697428"/>
          </a:xfrm>
          <a:prstGeom prst="roundRect">
            <a:avLst/>
          </a:prstGeom>
          <a:solidFill>
            <a:srgbClr val="D1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8" tIns="50914" rIns="101828" bIns="50914" spcCol="0" rtlCol="0" anchor="ctr"/>
          <a:lstStyle/>
          <a:p>
            <a:pPr algn="ctr"/>
            <a:endParaRPr lang="ru-RU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520521" y="6540201"/>
            <a:ext cx="7811113" cy="881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28" tIns="50914" rIns="101828" bIns="50914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ru-RU" altLang="ru-RU" sz="4900" b="1" kern="0" dirty="0">
                <a:solidFill>
                  <a:srgbClr val="0000FF"/>
                </a:solidFill>
                <a:latin typeface="Arciform" pitchFamily="2" charset="-52"/>
              </a:rPr>
              <a:t>Гром, туманы и роса, </a:t>
            </a:r>
          </a:p>
          <a:p>
            <a:endParaRPr lang="ru-RU" altLang="ru-RU" b="1" kern="0" dirty="0" smtClean="0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4" name="AutoShape 2" descr="http://imagebank.biz/wp-content/uploads/2014/02/74257.jpg"/>
          <p:cNvSpPr>
            <a:spLocks noChangeAspect="1" noChangeArrowheads="1"/>
          </p:cNvSpPr>
          <p:nvPr/>
        </p:nvSpPr>
        <p:spPr bwMode="auto">
          <a:xfrm>
            <a:off x="177642" y="-155464"/>
            <a:ext cx="348033" cy="32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8" tIns="50914" rIns="101828" bIns="5091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://imagebank.biz/wp-content/uploads/2014/02/74257.jpg"/>
          <p:cNvSpPr>
            <a:spLocks noChangeAspect="1" noChangeArrowheads="1"/>
          </p:cNvSpPr>
          <p:nvPr/>
        </p:nvSpPr>
        <p:spPr bwMode="auto">
          <a:xfrm>
            <a:off x="351658" y="8542"/>
            <a:ext cx="348033" cy="32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8" tIns="50914" rIns="101828" bIns="5091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anypics.ru/pic/201507/640x480/anypics.ru-873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96" y="297764"/>
            <a:ext cx="9899197" cy="680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356077" y="6462741"/>
            <a:ext cx="8057721" cy="796520"/>
          </a:xfrm>
          <a:prstGeom prst="roundRect">
            <a:avLst/>
          </a:prstGeom>
          <a:solidFill>
            <a:srgbClr val="D1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8" tIns="50914" rIns="101828" bIns="50914" spcCol="0" rtlCol="0" anchor="ctr"/>
          <a:lstStyle/>
          <a:p>
            <a:pPr algn="ctr"/>
            <a:endParaRPr lang="ru-RU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571337" y="6496431"/>
            <a:ext cx="7811113" cy="881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28" tIns="50914" rIns="101828" bIns="50914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ru-RU" sz="4900" b="1" dirty="0">
                <a:solidFill>
                  <a:srgbClr val="0000FF"/>
                </a:solidFill>
                <a:latin typeface="Arciform" pitchFamily="2" charset="-52"/>
              </a:rPr>
              <a:t>Человек и время года –</a:t>
            </a:r>
          </a:p>
        </p:txBody>
      </p:sp>
    </p:spTree>
    <p:extLst>
      <p:ext uri="{BB962C8B-B14F-4D97-AF65-F5344CB8AC3E}">
        <p14:creationId xmlns:p14="http://schemas.microsoft.com/office/powerpoint/2010/main" val="344057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kartinkijane.ru/download.php?file=201412/1440x900/kartinkijane.ru-772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" r="2973"/>
          <a:stretch/>
        </p:blipFill>
        <p:spPr bwMode="auto">
          <a:xfrm>
            <a:off x="204973" y="203007"/>
            <a:ext cx="10027609" cy="697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356077" y="6462741"/>
            <a:ext cx="8057721" cy="796520"/>
          </a:xfrm>
          <a:prstGeom prst="roundRect">
            <a:avLst/>
          </a:prstGeom>
          <a:solidFill>
            <a:srgbClr val="D1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8" tIns="50914" rIns="101828" bIns="50914" spcCol="0" rtlCol="0" anchor="ctr"/>
          <a:lstStyle/>
          <a:p>
            <a:pPr algn="ctr"/>
            <a:endParaRPr lang="ru-RU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571337" y="6496431"/>
            <a:ext cx="7811113" cy="881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28" tIns="50914" rIns="101828" bIns="50914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ru-RU" sz="4900" b="1" dirty="0">
                <a:solidFill>
                  <a:srgbClr val="0000FF"/>
                </a:solidFill>
                <a:latin typeface="Arciform" pitchFamily="2" charset="-52"/>
              </a:rPr>
              <a:t>Это всё вокруг  ПРИРОДА!</a:t>
            </a:r>
          </a:p>
        </p:txBody>
      </p:sp>
    </p:spTree>
    <p:extLst>
      <p:ext uri="{BB962C8B-B14F-4D97-AF65-F5344CB8AC3E}">
        <p14:creationId xmlns:p14="http://schemas.microsoft.com/office/powerpoint/2010/main" val="147495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04974" y="125515"/>
            <a:ext cx="10031040" cy="7129259"/>
          </a:xfrm>
          <a:prstGeom prst="roundRect">
            <a:avLst/>
          </a:prstGeom>
          <a:solidFill>
            <a:schemeClr val="bg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8" tIns="50914" rIns="101828" bIns="50914" spcCol="0"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776762" y="280499"/>
            <a:ext cx="4724511" cy="918430"/>
          </a:xfrm>
          <a:prstGeom prst="rect">
            <a:avLst/>
          </a:prstGeom>
          <a:noFill/>
        </p:spPr>
        <p:txBody>
          <a:bodyPr wrap="none" lIns="101828" tIns="50914" rIns="101828" bIns="50914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3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ciform" pitchFamily="2" charset="-52"/>
              </a:rPr>
              <a:t>Живая природа</a:t>
            </a:r>
          </a:p>
        </p:txBody>
      </p:sp>
      <p:pic>
        <p:nvPicPr>
          <p:cNvPr id="1026" name="Picture 2" descr="http://www.morewallpapers.com/wp-content/uploads/2016/05/cute-girl-wallpap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" r="16058"/>
          <a:stretch/>
        </p:blipFill>
        <p:spPr bwMode="auto">
          <a:xfrm>
            <a:off x="616083" y="1417419"/>
            <a:ext cx="2473709" cy="17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web.uniport.pro/user/1291/blogs/1291166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75853" y="1365386"/>
            <a:ext cx="2473709" cy="17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photoudom.ru/photo/7e/7ebba3f63ee4fbbdbfe9de31a26f6ad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050" y="3382151"/>
            <a:ext cx="1890888" cy="237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allpapers-images.ru/1920x1080/flowers/wallpapers/flowers-wallpapers-1920x1080-00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7"/>
          <a:stretch/>
        </p:blipFill>
        <p:spPr bwMode="auto">
          <a:xfrm>
            <a:off x="616082" y="3387094"/>
            <a:ext cx="2473709" cy="17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img.webme.com/pic/f/fotografyum/ka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464" y="3382150"/>
            <a:ext cx="2466375" cy="17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krasivye-zhivotnye.ru/images/krasivo_2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/>
          <a:stretch/>
        </p:blipFill>
        <p:spPr bwMode="auto">
          <a:xfrm>
            <a:off x="3963452" y="1392464"/>
            <a:ext cx="2473709" cy="17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zooclub.ru/attach/27000/2752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/>
          <a:stretch/>
        </p:blipFill>
        <p:spPr bwMode="auto">
          <a:xfrm>
            <a:off x="1365977" y="5317475"/>
            <a:ext cx="2466375" cy="17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rose-club.ru/foto19.png?i=17446&amp;k=kakogo-cveta-bivayut-lyagushki-fot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041" y="5317475"/>
            <a:ext cx="2466374" cy="17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51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04974" y="125515"/>
            <a:ext cx="10031040" cy="7129259"/>
          </a:xfrm>
          <a:prstGeom prst="roundRect">
            <a:avLst/>
          </a:prstGeom>
          <a:solidFill>
            <a:schemeClr val="bg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8" tIns="50914" rIns="101828" bIns="50914" spcCol="0" rtlCol="0" anchor="ctr"/>
          <a:lstStyle/>
          <a:p>
            <a:pPr algn="ctr"/>
            <a:endParaRPr lang="ru-RU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70488" y="6007684"/>
            <a:ext cx="4316156" cy="774833"/>
          </a:xfrm>
          <a:prstGeom prst="roundRect">
            <a:avLst/>
          </a:prstGeom>
          <a:solidFill>
            <a:srgbClr val="D1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8" tIns="50914" rIns="101828" bIns="50914" spcCol="0"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760452" y="6004580"/>
            <a:ext cx="4275525" cy="795320"/>
          </a:xfrm>
          <a:prstGeom prst="rect">
            <a:avLst/>
          </a:prstGeom>
          <a:noFill/>
        </p:spPr>
        <p:txBody>
          <a:bodyPr wrap="square" lIns="101828" tIns="50914" rIns="101828" bIns="50914" rtlCol="0">
            <a:spAutoFit/>
          </a:bodyPr>
          <a:lstStyle/>
          <a:p>
            <a:pPr algn="ctr"/>
            <a:r>
              <a:rPr lang="ru-RU" sz="4500" dirty="0">
                <a:solidFill>
                  <a:srgbClr val="008000"/>
                </a:solidFill>
                <a:latin typeface="Arciform" pitchFamily="2" charset="-52"/>
              </a:rPr>
              <a:t>размножаются</a:t>
            </a:r>
            <a:endParaRPr lang="ru-RU" sz="3100" dirty="0">
              <a:solidFill>
                <a:srgbClr val="008000"/>
              </a:solidFill>
              <a:latin typeface="Arciform" pitchFamily="2" charset="-52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602162" y="5007507"/>
            <a:ext cx="3414620" cy="774833"/>
          </a:xfrm>
          <a:prstGeom prst="roundRect">
            <a:avLst/>
          </a:prstGeom>
          <a:solidFill>
            <a:srgbClr val="D1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8" tIns="50914" rIns="101828" bIns="50914" spcCol="0"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179863" y="6004580"/>
            <a:ext cx="4316156" cy="774833"/>
          </a:xfrm>
          <a:prstGeom prst="roundRect">
            <a:avLst/>
          </a:prstGeom>
          <a:solidFill>
            <a:srgbClr val="D1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8" tIns="50914" rIns="101828" bIns="50914" spcCol="0"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25744" y="5020544"/>
            <a:ext cx="2914122" cy="774833"/>
          </a:xfrm>
          <a:prstGeom prst="roundRect">
            <a:avLst/>
          </a:prstGeom>
          <a:solidFill>
            <a:srgbClr val="D1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8" tIns="50914" rIns="101828" bIns="50914" spcCol="0"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6631086" y="5007507"/>
            <a:ext cx="3371087" cy="795320"/>
          </a:xfrm>
          <a:prstGeom prst="rect">
            <a:avLst/>
          </a:prstGeom>
          <a:noFill/>
        </p:spPr>
        <p:txBody>
          <a:bodyPr wrap="square" lIns="101828" tIns="50914" rIns="101828" bIns="50914" rtlCol="0">
            <a:spAutoFit/>
          </a:bodyPr>
          <a:lstStyle/>
          <a:p>
            <a:pPr algn="ctr"/>
            <a:r>
              <a:rPr lang="ru-RU" sz="4500" dirty="0">
                <a:solidFill>
                  <a:srgbClr val="008000"/>
                </a:solidFill>
                <a:latin typeface="Arciform" pitchFamily="2" charset="-52"/>
              </a:rPr>
              <a:t>питаются</a:t>
            </a:r>
            <a:endParaRPr lang="ru-RU" sz="3100" dirty="0">
              <a:solidFill>
                <a:srgbClr val="008000"/>
              </a:solidFill>
              <a:latin typeface="Arciform" pitchFamily="2" charset="-5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20494" y="6014202"/>
            <a:ext cx="4275525" cy="795320"/>
          </a:xfrm>
          <a:prstGeom prst="rect">
            <a:avLst/>
          </a:prstGeom>
          <a:noFill/>
        </p:spPr>
        <p:txBody>
          <a:bodyPr wrap="square" lIns="101828" tIns="50914" rIns="101828" bIns="50914" rtlCol="0">
            <a:spAutoFit/>
          </a:bodyPr>
          <a:lstStyle/>
          <a:p>
            <a:pPr algn="ctr"/>
            <a:r>
              <a:rPr lang="ru-RU" sz="4500" dirty="0">
                <a:solidFill>
                  <a:srgbClr val="008000"/>
                </a:solidFill>
                <a:latin typeface="Arciform" pitchFamily="2" charset="-52"/>
              </a:rPr>
              <a:t>передвигаются</a:t>
            </a:r>
            <a:endParaRPr lang="ru-RU" sz="3100" dirty="0">
              <a:solidFill>
                <a:srgbClr val="008000"/>
              </a:solidFill>
              <a:latin typeface="Arciform" pitchFamily="2" charset="-5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3695" y="5020544"/>
            <a:ext cx="2458217" cy="795320"/>
          </a:xfrm>
          <a:prstGeom prst="rect">
            <a:avLst/>
          </a:prstGeom>
          <a:noFill/>
        </p:spPr>
        <p:txBody>
          <a:bodyPr wrap="square" lIns="101828" tIns="50914" rIns="101828" bIns="50914" rtlCol="0">
            <a:spAutoFit/>
          </a:bodyPr>
          <a:lstStyle/>
          <a:p>
            <a:pPr algn="ctr"/>
            <a:r>
              <a:rPr lang="ru-RU" sz="4500" dirty="0">
                <a:solidFill>
                  <a:srgbClr val="008000"/>
                </a:solidFill>
                <a:latin typeface="Arciform" pitchFamily="2" charset="-52"/>
              </a:rPr>
              <a:t>дышат</a:t>
            </a:r>
            <a:endParaRPr lang="ru-RU" sz="3100" dirty="0">
              <a:solidFill>
                <a:srgbClr val="008000"/>
              </a:solidFill>
              <a:latin typeface="Arciform" pitchFamily="2" charset="-52"/>
            </a:endParaRPr>
          </a:p>
        </p:txBody>
      </p:sp>
      <p:sp>
        <p:nvSpPr>
          <p:cNvPr id="30" name="Левая фигурная скобка 29"/>
          <p:cNvSpPr/>
          <p:nvPr/>
        </p:nvSpPr>
        <p:spPr>
          <a:xfrm rot="5400000">
            <a:off x="4958238" y="1281342"/>
            <a:ext cx="360066" cy="6742174"/>
          </a:xfrm>
          <a:prstGeom prst="leftBrace">
            <a:avLst>
              <a:gd name="adj1" fmla="val 55344"/>
              <a:gd name="adj2" fmla="val 50000"/>
            </a:avLst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lIns="101828" tIns="50914" rIns="101828" bIns="50914" spcCol="0" rtlCol="0" anchor="ctr"/>
          <a:lstStyle/>
          <a:p>
            <a:pPr algn="ctr"/>
            <a:endParaRPr lang="ru-RU"/>
          </a:p>
        </p:txBody>
      </p:sp>
      <p:pic>
        <p:nvPicPr>
          <p:cNvPr id="47" name="Picture 2" descr="http://zaikinmir.ru/kartinki/images/barbie/barbie-kartinki-1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79" b="100000" l="1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4969" y="-118619"/>
            <a:ext cx="2268316" cy="265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https://fs00.infourok.ru/images/doc/249/253954/11/hello_html_m3834bf0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057" y="1210402"/>
            <a:ext cx="2098288" cy="197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s://img-fotki.yandex.ru/get/111359/200418627.16b/0_172cfd_30d8d38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322" y="3362523"/>
            <a:ext cx="2009428" cy="125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ttp://galerey-room.ru/images/074545_138552754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606" y="3200207"/>
            <a:ext cx="1393035" cy="141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http://img-fotki.yandex.ru/get/4125/66124276.172/0_934c7_a2c057ba_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67031">
            <a:off x="3555542" y="539809"/>
            <a:ext cx="1957996" cy="141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http://mebel-e1.ru/yimewkose/407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278" y="2213041"/>
            <a:ext cx="3627044" cy="193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0" name="Picture 12" descr="http://img1.liveinternet.ru/images/attach/c/4/79/448/79448827_0_6716e_3c94e241_XL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531" y="420349"/>
            <a:ext cx="2087572" cy="191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2" name="Picture 14" descr="http://rylik.ru/uploads/posts/2015-09/1443598745_trees-0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74" y="2427765"/>
            <a:ext cx="2586730" cy="230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3534270" y="5007507"/>
            <a:ext cx="2914122" cy="774833"/>
          </a:xfrm>
          <a:prstGeom prst="roundRect">
            <a:avLst/>
          </a:prstGeom>
          <a:solidFill>
            <a:srgbClr val="D1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8" tIns="50914" rIns="101828" bIns="50914" spcCol="0"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3762222" y="4978625"/>
            <a:ext cx="2458217" cy="795320"/>
          </a:xfrm>
          <a:prstGeom prst="rect">
            <a:avLst/>
          </a:prstGeom>
          <a:noFill/>
        </p:spPr>
        <p:txBody>
          <a:bodyPr wrap="square" lIns="101828" tIns="50914" rIns="101828" bIns="50914" rtlCol="0">
            <a:spAutoFit/>
          </a:bodyPr>
          <a:lstStyle/>
          <a:p>
            <a:pPr algn="ctr"/>
            <a:r>
              <a:rPr lang="ru-RU" sz="4500" dirty="0" smtClean="0">
                <a:solidFill>
                  <a:srgbClr val="008000"/>
                </a:solidFill>
                <a:latin typeface="Arciform" pitchFamily="2" charset="-52"/>
              </a:rPr>
              <a:t>растут</a:t>
            </a:r>
            <a:endParaRPr lang="ru-RU" sz="3100" dirty="0">
              <a:solidFill>
                <a:srgbClr val="008000"/>
              </a:solidFill>
              <a:latin typeface="Arciform" pitchFamily="2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04974" y="125515"/>
            <a:ext cx="10031040" cy="7129259"/>
          </a:xfrm>
          <a:prstGeom prst="roundRect">
            <a:avLst/>
          </a:prstGeom>
          <a:solidFill>
            <a:schemeClr val="bg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8" tIns="50914" rIns="101828" bIns="50914" spcCol="0"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319308" y="23460"/>
            <a:ext cx="5606162" cy="918430"/>
          </a:xfrm>
          <a:prstGeom prst="rect">
            <a:avLst/>
          </a:prstGeom>
          <a:noFill/>
        </p:spPr>
        <p:txBody>
          <a:bodyPr wrap="none" lIns="101828" tIns="50914" rIns="101828" bIns="50914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3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ciform" pitchFamily="2" charset="-52"/>
              </a:rPr>
              <a:t>Неживая  природа</a:t>
            </a:r>
          </a:p>
        </p:txBody>
      </p:sp>
      <p:pic>
        <p:nvPicPr>
          <p:cNvPr id="3074" name="Picture 2" descr="https://i.ytimg.com/vi/wQ89O9GsB9w/maxresdefaul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" r="4909"/>
          <a:stretch/>
        </p:blipFill>
        <p:spPr bwMode="auto">
          <a:xfrm>
            <a:off x="474074" y="917743"/>
            <a:ext cx="2740417" cy="193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all4desktop.com/data_images/original/4248082-clou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 bwMode="auto">
          <a:xfrm>
            <a:off x="3850286" y="917743"/>
            <a:ext cx="2740417" cy="193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st-gdefon.gallery.world/wallpapers_original/578024_gallery.worl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83"/>
          <a:stretch/>
        </p:blipFill>
        <p:spPr bwMode="auto">
          <a:xfrm>
            <a:off x="472811" y="2992717"/>
            <a:ext cx="2740417" cy="193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4responsible.ru/misc/i/gallery/13639/1434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286" y="2992717"/>
            <a:ext cx="2740417" cy="193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www.hdwallpapers.in/walls/summer_sand_dunes-wid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 bwMode="auto">
          <a:xfrm>
            <a:off x="472811" y="5084999"/>
            <a:ext cx="2740417" cy="193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summerboard.ru/images/mountains_wallpapers_2/44_mountain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315" y="2992717"/>
            <a:ext cx="2740417" cy="193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elhow.ru/images/articles/18/185/18504/inner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813" y="917743"/>
            <a:ext cx="2736918" cy="193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s://upload.wikimedia.org/wikipedia/commons/d/d6/Field-with-snow-champ-enneig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472" y="5110790"/>
            <a:ext cx="2740417" cy="193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s://4tololo.ru/files/images/20140405173154.jpe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7"/>
          <a:stretch/>
        </p:blipFill>
        <p:spPr bwMode="auto">
          <a:xfrm>
            <a:off x="7193814" y="5110790"/>
            <a:ext cx="2740416" cy="193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51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04974" y="125515"/>
            <a:ext cx="10031040" cy="7129259"/>
          </a:xfrm>
          <a:prstGeom prst="roundRect">
            <a:avLst/>
          </a:prstGeom>
          <a:solidFill>
            <a:schemeClr val="bg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8" tIns="50914" rIns="101828" bIns="50914" spcCol="0" rtlCol="0" anchor="ctr"/>
          <a:lstStyle/>
          <a:p>
            <a:pPr algn="ctr"/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191634" y="280498"/>
            <a:ext cx="8057721" cy="697428"/>
          </a:xfrm>
          <a:prstGeom prst="roundRect">
            <a:avLst/>
          </a:prstGeom>
          <a:solidFill>
            <a:srgbClr val="D1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8" tIns="50914" rIns="101828" bIns="50914" spcCol="0"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386276" y="215192"/>
            <a:ext cx="3913391" cy="856875"/>
          </a:xfrm>
          <a:prstGeom prst="rect">
            <a:avLst/>
          </a:prstGeom>
          <a:noFill/>
        </p:spPr>
        <p:txBody>
          <a:bodyPr wrap="none" lIns="101828" tIns="50914" rIns="101828" bIns="50914" rtlCol="0">
            <a:spAutoFit/>
          </a:bodyPr>
          <a:lstStyle/>
          <a:p>
            <a:r>
              <a:rPr lang="ru-RU" sz="4900" b="1" dirty="0">
                <a:solidFill>
                  <a:srgbClr val="008000"/>
                </a:solidFill>
                <a:latin typeface="Arciform" pitchFamily="2" charset="-52"/>
              </a:rPr>
              <a:t>Что лишнее?</a:t>
            </a:r>
          </a:p>
        </p:txBody>
      </p:sp>
      <p:pic>
        <p:nvPicPr>
          <p:cNvPr id="2050" name="Picture 2" descr="http://poznaem-prirodu.ru/wp-content/uploads/2017/03/%D0%A4%D0%BE%D1%82%D0%BE1-%D0%9B%D0%B8%D1%81%D0%B8%D1%86%D0%B0-%D0%BE%D0%B1%D1%8B%D0%BA%D0%BD%D0%BE%D0%B2%D0%B5%D0%BD%D0%BD%D0%B0%D1%8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25" y="1314892"/>
            <a:ext cx="2740417" cy="193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evo-rus.com/wp-content/uploads/2016/10/6377162-e14121902143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9" r="2395"/>
          <a:stretch/>
        </p:blipFill>
        <p:spPr bwMode="auto">
          <a:xfrm>
            <a:off x="3826140" y="2450273"/>
            <a:ext cx="2740417" cy="193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krasnogorskonline.ru/_nw/52/280387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25" y="4232588"/>
            <a:ext cx="2740417" cy="193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113.r.photoshare.ru/01133/00ad059e5e8550de8a776a0ead7900f80776be5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71"/>
          <a:stretch/>
        </p:blipFill>
        <p:spPr bwMode="auto">
          <a:xfrm>
            <a:off x="6980503" y="4077604"/>
            <a:ext cx="2740417" cy="193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i2.posterof.ru/1/3174/31738512/afacdb/kartina-poster-v-rame-lunnye-cvety-belousova-irina-50-sm-h-70-sm-v-shirokoj-ram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" t="5071" r="3483" b="2493"/>
          <a:stretch/>
        </p:blipFill>
        <p:spPr bwMode="auto">
          <a:xfrm>
            <a:off x="3849637" y="5004074"/>
            <a:ext cx="2741714" cy="194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funday.com.ua/uploads/posts/2009-01/1232654512_dolphin_3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503" y="1287894"/>
            <a:ext cx="2740417" cy="193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51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04974" y="125515"/>
            <a:ext cx="10031040" cy="7129259"/>
          </a:xfrm>
          <a:prstGeom prst="roundRect">
            <a:avLst/>
          </a:prstGeom>
          <a:solidFill>
            <a:schemeClr val="bg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8" tIns="50914" rIns="101828" bIns="50914" spcCol="0" rtlCol="0" anchor="ctr"/>
          <a:lstStyle/>
          <a:p>
            <a:pPr algn="ctr"/>
            <a:endParaRPr lang="ru-RU"/>
          </a:p>
        </p:txBody>
      </p:sp>
      <p:sp>
        <p:nvSpPr>
          <p:cNvPr id="4" name="AutoShape 2" descr="http://wallpaperscraft.ru/image/pakistan_gora_vershina_skala_oblaka_7155_1400x1050.jpg"/>
          <p:cNvSpPr>
            <a:spLocks noChangeAspect="1" noChangeArrowheads="1"/>
          </p:cNvSpPr>
          <p:nvPr/>
        </p:nvSpPr>
        <p:spPr bwMode="auto">
          <a:xfrm>
            <a:off x="177642" y="-155464"/>
            <a:ext cx="348033" cy="32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28" tIns="50914" rIns="101828" bIns="5091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0" name="Picture 4" descr="https://im0-tub-ru.yandex.net/i?id=4fc1b1eb5683f96df4c0e3a3e91f6f30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58" y="1167881"/>
            <a:ext cx="2740417" cy="193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191634" y="280498"/>
            <a:ext cx="8057721" cy="697428"/>
          </a:xfrm>
          <a:prstGeom prst="roundRect">
            <a:avLst/>
          </a:prstGeom>
          <a:solidFill>
            <a:srgbClr val="D1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8" tIns="50914" rIns="101828" bIns="50914" spcCol="0"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386276" y="215192"/>
            <a:ext cx="3913391" cy="856875"/>
          </a:xfrm>
          <a:prstGeom prst="rect">
            <a:avLst/>
          </a:prstGeom>
          <a:noFill/>
        </p:spPr>
        <p:txBody>
          <a:bodyPr wrap="none" lIns="101828" tIns="50914" rIns="101828" bIns="50914" rtlCol="0">
            <a:spAutoFit/>
          </a:bodyPr>
          <a:lstStyle/>
          <a:p>
            <a:r>
              <a:rPr lang="ru-RU" sz="4900" b="1" dirty="0">
                <a:solidFill>
                  <a:srgbClr val="008000"/>
                </a:solidFill>
                <a:latin typeface="Arciform" pitchFamily="2" charset="-52"/>
              </a:rPr>
              <a:t>Что лишнее?</a:t>
            </a:r>
          </a:p>
        </p:txBody>
      </p:sp>
      <p:pic>
        <p:nvPicPr>
          <p:cNvPr id="4102" name="Picture 6" descr="http://i043.radikal.ru/0912/74/39d484a879a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286" y="1167881"/>
            <a:ext cx="2740417" cy="193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crazy-frankenstein.com/free-wallpapers-files/christmas-star-wallpapers/christmas-st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681" y="1199881"/>
            <a:ext cx="2740417" cy="193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s1.fotokto.ru/photo/full/29/29079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/>
          <a:stretch/>
        </p:blipFill>
        <p:spPr bwMode="auto">
          <a:xfrm>
            <a:off x="4233834" y="5023159"/>
            <a:ext cx="2740417" cy="193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kgdk.ru/wp-content/uploads/2017/04/1369674949_48885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681" y="3886887"/>
            <a:ext cx="2740417" cy="193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://images.fineartamerica.com/images-medium-large/1-solitary-boat-on-the-sea-horacio-cardozo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2" t="20515" r="14356" b="15692"/>
          <a:stretch/>
        </p:blipFill>
        <p:spPr bwMode="auto">
          <a:xfrm>
            <a:off x="351658" y="4855430"/>
            <a:ext cx="2740417" cy="227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getbg.net/upload/full/www.GetBg.net_Nature___Sea_Stones_near_sea_065250_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" r="8332"/>
          <a:stretch/>
        </p:blipFill>
        <p:spPr bwMode="auto">
          <a:xfrm>
            <a:off x="2744234" y="3380176"/>
            <a:ext cx="2740417" cy="193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51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04974" y="125515"/>
            <a:ext cx="10031040" cy="7129259"/>
          </a:xfrm>
          <a:prstGeom prst="roundRect">
            <a:avLst/>
          </a:prstGeom>
          <a:solidFill>
            <a:schemeClr val="bg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8" tIns="50914" rIns="101828" bIns="50914" spcCol="0"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191634" y="280498"/>
            <a:ext cx="8057721" cy="697428"/>
          </a:xfrm>
          <a:prstGeom prst="roundRect">
            <a:avLst/>
          </a:prstGeom>
          <a:solidFill>
            <a:srgbClr val="D1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8" tIns="50914" rIns="101828" bIns="50914" spcCol="0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386276" y="215192"/>
            <a:ext cx="3913391" cy="856875"/>
          </a:xfrm>
          <a:prstGeom prst="rect">
            <a:avLst/>
          </a:prstGeom>
          <a:noFill/>
        </p:spPr>
        <p:txBody>
          <a:bodyPr wrap="none" lIns="101828" tIns="50914" rIns="101828" bIns="50914" rtlCol="0">
            <a:spAutoFit/>
          </a:bodyPr>
          <a:lstStyle/>
          <a:p>
            <a:r>
              <a:rPr lang="ru-RU" sz="4900" b="1" dirty="0">
                <a:solidFill>
                  <a:srgbClr val="008000"/>
                </a:solidFill>
                <a:latin typeface="Arciform" pitchFamily="2" charset="-52"/>
              </a:rPr>
              <a:t>Что лишнее?</a:t>
            </a:r>
          </a:p>
        </p:txBody>
      </p:sp>
      <p:pic>
        <p:nvPicPr>
          <p:cNvPr id="5124" name="Picture 4" descr="http://itd1.mycdn.me/image?id=804587388742&amp;t=20&amp;plc=WEB&amp;tkn=*Z7zlglrFl2y6AzCUML03uLgFP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75" y="1070310"/>
            <a:ext cx="2936161" cy="193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quotemaster.org/images/2d/2d5a555c52abc4f4182954a09d83e17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8"/>
          <a:stretch/>
        </p:blipFill>
        <p:spPr bwMode="auto">
          <a:xfrm>
            <a:off x="517749" y="3147701"/>
            <a:ext cx="2937777" cy="193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drscdn.500px.org/photo/45357/q%3D80_m%3D2000/9efd2c24086a304784c5bbeffa0d4d6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370" y="1072068"/>
            <a:ext cx="2937777" cy="193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en-ho.ru/images17.png?i=8722&amp;k=ryabina-krasnaya-sorta-opisanie-fot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138" y="1070310"/>
            <a:ext cx="2978713" cy="193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w-dog.net/wallpapers/5/11/304700661229214/owl-poultry-view-owl-bird-look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" r="5975"/>
          <a:stretch/>
        </p:blipFill>
        <p:spPr bwMode="auto">
          <a:xfrm>
            <a:off x="7029370" y="3147701"/>
            <a:ext cx="2937777" cy="193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s://w-dog.net/wallpapers/11/6/287435832426319/nature-sea-ocean-water-waves-freshness-nature-sea-ocean-water-waves-fresh-2560x160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87"/>
          <a:stretch/>
        </p:blipFill>
        <p:spPr bwMode="auto">
          <a:xfrm>
            <a:off x="3731138" y="3147701"/>
            <a:ext cx="2978713" cy="193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://just-my-beauty.com/wp-content/uploads/2015/11/5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5"/>
          <a:stretch/>
        </p:blipFill>
        <p:spPr bwMode="auto">
          <a:xfrm>
            <a:off x="2096072" y="5243093"/>
            <a:ext cx="2929978" cy="193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http://zoozel.ru/gallery/images/1360502_grozovaya-tucha-risunok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113" y="5243093"/>
            <a:ext cx="3027716" cy="193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51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04974" y="125515"/>
            <a:ext cx="10031040" cy="7129259"/>
          </a:xfrm>
          <a:prstGeom prst="roundRect">
            <a:avLst/>
          </a:prstGeom>
          <a:solidFill>
            <a:schemeClr val="bg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8" tIns="50914" rIns="101828" bIns="50914" spcCol="0"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191634" y="280498"/>
            <a:ext cx="8057721" cy="697428"/>
          </a:xfrm>
          <a:prstGeom prst="roundRect">
            <a:avLst/>
          </a:prstGeom>
          <a:solidFill>
            <a:srgbClr val="D1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8" tIns="50914" rIns="101828" bIns="50914" spcCol="0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386276" y="215192"/>
            <a:ext cx="3913391" cy="856875"/>
          </a:xfrm>
          <a:prstGeom prst="rect">
            <a:avLst/>
          </a:prstGeom>
          <a:noFill/>
        </p:spPr>
        <p:txBody>
          <a:bodyPr wrap="none" lIns="101828" tIns="50914" rIns="101828" bIns="50914" rtlCol="0">
            <a:spAutoFit/>
          </a:bodyPr>
          <a:lstStyle/>
          <a:p>
            <a:r>
              <a:rPr lang="ru-RU" sz="4900" b="1" dirty="0">
                <a:solidFill>
                  <a:srgbClr val="008000"/>
                </a:solidFill>
                <a:latin typeface="Arciform" pitchFamily="2" charset="-52"/>
              </a:rPr>
              <a:t>Что лишнее?</a:t>
            </a:r>
          </a:p>
        </p:txBody>
      </p:sp>
      <p:pic>
        <p:nvPicPr>
          <p:cNvPr id="10242" name="Picture 2" descr="https://img3.goodfon.ru/original/1440x900/d/60/thunder-lightning-stor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9" r="8329"/>
          <a:stretch/>
        </p:blipFill>
        <p:spPr bwMode="auto">
          <a:xfrm>
            <a:off x="3713432" y="1210402"/>
            <a:ext cx="3014793" cy="213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okid.com.ua/wp-content/uploads/2016/08/1dgfd453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1"/>
          <a:stretch/>
        </p:blipFill>
        <p:spPr bwMode="auto">
          <a:xfrm>
            <a:off x="6978424" y="4310079"/>
            <a:ext cx="3032126" cy="213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www.5-nt.ru/Storage/Image/BlogItemGardener/Image/big/2892/j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49" y="1752845"/>
            <a:ext cx="3014458" cy="213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styl.veryphoto.ru/img-q5y5x5n4g40414p5o4l484v5m516p484n4n5i4a4i4p2x5p4/_nw/49/s2060098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" r="3715"/>
          <a:stretch/>
        </p:blipFill>
        <p:spPr bwMode="auto">
          <a:xfrm>
            <a:off x="410683" y="4310079"/>
            <a:ext cx="3014793" cy="213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://travel-butik.ru/img_news/80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" r="5724"/>
          <a:stretch/>
        </p:blipFill>
        <p:spPr bwMode="auto">
          <a:xfrm>
            <a:off x="6978424" y="1752845"/>
            <a:ext cx="3014793" cy="213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http://celebnietravi.ru/images/dub-obiknovenniy-chereshchatiy_6_larg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432" y="4786066"/>
            <a:ext cx="3014458" cy="213079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57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140305"/>
            <a:ext cx="10440988" cy="1949482"/>
          </a:xfrm>
          <a:prstGeom prst="rect">
            <a:avLst/>
          </a:prstGeom>
        </p:spPr>
        <p:txBody>
          <a:bodyPr wrap="square" lIns="101828" tIns="50914" rIns="101828" bIns="5091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altLang="ru-RU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ciform" pitchFamily="2" charset="-52"/>
              </a:rPr>
              <a:t>Посмотри, мой милый друг,</a:t>
            </a:r>
          </a:p>
          <a:p>
            <a:pPr algn="ctr"/>
            <a:r>
              <a:rPr lang="ru-RU" altLang="ru-RU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ciform" pitchFamily="2" charset="-52"/>
              </a:rPr>
              <a:t>Что находится вокруг?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04974" y="125515"/>
            <a:ext cx="10031040" cy="7129259"/>
          </a:xfrm>
          <a:prstGeom prst="roundRect">
            <a:avLst/>
          </a:prstGeom>
          <a:solidFill>
            <a:schemeClr val="bg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8" tIns="50914" rIns="101828" bIns="50914" spcCol="0"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191634" y="280498"/>
            <a:ext cx="8057721" cy="697428"/>
          </a:xfrm>
          <a:prstGeom prst="roundRect">
            <a:avLst/>
          </a:prstGeom>
          <a:solidFill>
            <a:srgbClr val="D1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8" tIns="50914" rIns="101828" bIns="50914" spcCol="0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386276" y="215192"/>
            <a:ext cx="3913391" cy="856875"/>
          </a:xfrm>
          <a:prstGeom prst="rect">
            <a:avLst/>
          </a:prstGeom>
          <a:noFill/>
        </p:spPr>
        <p:txBody>
          <a:bodyPr wrap="none" lIns="101828" tIns="50914" rIns="101828" bIns="50914" rtlCol="0">
            <a:spAutoFit/>
          </a:bodyPr>
          <a:lstStyle/>
          <a:p>
            <a:r>
              <a:rPr lang="ru-RU" sz="4900" b="1" dirty="0">
                <a:solidFill>
                  <a:srgbClr val="008000"/>
                </a:solidFill>
                <a:latin typeface="Arciform" pitchFamily="2" charset="-52"/>
              </a:rPr>
              <a:t>Что лишнее?</a:t>
            </a:r>
          </a:p>
        </p:txBody>
      </p:sp>
      <p:pic>
        <p:nvPicPr>
          <p:cNvPr id="9218" name="Picture 2" descr="https://yellowhome.ru/wp-content/uploads/2016/09/38-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888" y="1907829"/>
            <a:ext cx="3117094" cy="213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intebconstruction.ru/wa-data/public/shop/products/39/00/39/images/105/105.970x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7" y="1132910"/>
            <a:ext cx="3159968" cy="213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p2.carwallpapers.ru/honda-usa/accord/2003-coupe/Honda-Accord-Coupe-2003-1440x900-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82" y="3845128"/>
            <a:ext cx="3683529" cy="216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www.1000dosok.ru/s/11-06-22428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265" y="1437559"/>
            <a:ext cx="3014458" cy="213079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lvbrick.com.ua/upload/iblock/33b/33b3051535cd8da2c666fbc3c24727a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407" y="4542555"/>
            <a:ext cx="4592835" cy="242764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57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04974" y="125515"/>
            <a:ext cx="10031040" cy="7129259"/>
          </a:xfrm>
          <a:prstGeom prst="roundRect">
            <a:avLst/>
          </a:prstGeom>
          <a:solidFill>
            <a:schemeClr val="bg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8" tIns="50914" rIns="101828" bIns="50914" spcCol="0"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191634" y="280498"/>
            <a:ext cx="8057721" cy="697428"/>
          </a:xfrm>
          <a:prstGeom prst="roundRect">
            <a:avLst/>
          </a:prstGeom>
          <a:solidFill>
            <a:srgbClr val="D1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8" tIns="50914" rIns="101828" bIns="50914" spcCol="0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386276" y="215192"/>
            <a:ext cx="3913391" cy="856875"/>
          </a:xfrm>
          <a:prstGeom prst="rect">
            <a:avLst/>
          </a:prstGeom>
          <a:noFill/>
        </p:spPr>
        <p:txBody>
          <a:bodyPr wrap="none" lIns="101828" tIns="50914" rIns="101828" bIns="50914" rtlCol="0">
            <a:spAutoFit/>
          </a:bodyPr>
          <a:lstStyle/>
          <a:p>
            <a:r>
              <a:rPr lang="ru-RU" sz="4900" b="1" dirty="0">
                <a:solidFill>
                  <a:srgbClr val="008000"/>
                </a:solidFill>
                <a:latin typeface="Arciform" pitchFamily="2" charset="-52"/>
              </a:rPr>
              <a:t>Что лишнее?</a:t>
            </a:r>
          </a:p>
        </p:txBody>
      </p:sp>
      <p:pic>
        <p:nvPicPr>
          <p:cNvPr id="8194" name="Picture 2" descr="http://www.stilnos.com/wp-content/uploads/2013/12/e-malirovanna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27" y="1345524"/>
            <a:ext cx="3059410" cy="193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malyshastic.ru/assets/images/catalog/obuv/large/tufli_orsetto_zakryityie_sine-seryi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"/>
          <a:stretch/>
        </p:blipFill>
        <p:spPr bwMode="auto">
          <a:xfrm>
            <a:off x="6947149" y="1345739"/>
            <a:ext cx="3059410" cy="193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images4.alphacoders.com/260/26067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5"/>
          <a:stretch/>
        </p:blipFill>
        <p:spPr bwMode="auto">
          <a:xfrm>
            <a:off x="3670282" y="4155096"/>
            <a:ext cx="3059410" cy="193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orig05.deviantart.net/68f5/f/2011/017/2/5/blue_space_by_turkeydude14-d37gdmz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11"/>
          <a:stretch/>
        </p:blipFill>
        <p:spPr bwMode="auto">
          <a:xfrm>
            <a:off x="6984960" y="4155096"/>
            <a:ext cx="3059410" cy="193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vistanews.ru/uploads/posts/2017-03/1490433942_knig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"/>
          <a:stretch/>
        </p:blipFill>
        <p:spPr bwMode="auto">
          <a:xfrm>
            <a:off x="3649390" y="1364206"/>
            <a:ext cx="3059410" cy="193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s://smolensk-i.ru/wp-content/uploads/2016/09/veli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" y="4155096"/>
            <a:ext cx="3041859" cy="193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57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2375" b="15149"/>
          <a:stretch/>
        </p:blipFill>
        <p:spPr bwMode="auto">
          <a:xfrm>
            <a:off x="285702" y="247208"/>
            <a:ext cx="9831336" cy="674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356077" y="6511299"/>
            <a:ext cx="8057721" cy="697428"/>
          </a:xfrm>
          <a:prstGeom prst="roundRect">
            <a:avLst/>
          </a:prstGeom>
          <a:solidFill>
            <a:srgbClr val="D1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8" tIns="50914" rIns="101828" bIns="50914" spcCol="0" rtlCol="0" anchor="ctr"/>
          <a:lstStyle/>
          <a:p>
            <a:pPr algn="ctr"/>
            <a:endParaRPr lang="ru-RU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717512" y="6402362"/>
            <a:ext cx="7071231" cy="806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28" tIns="50914" rIns="101828" bIns="50914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ru-RU" altLang="ru-RU" sz="4900" b="1" kern="0" dirty="0">
                <a:solidFill>
                  <a:srgbClr val="0000FF"/>
                </a:solidFill>
                <a:latin typeface="Arciform" pitchFamily="2" charset="-52"/>
              </a:rPr>
              <a:t>Небо светло-голубое,</a:t>
            </a:r>
          </a:p>
        </p:txBody>
      </p:sp>
    </p:spTree>
    <p:extLst>
      <p:ext uri="{BB962C8B-B14F-4D97-AF65-F5344CB8AC3E}">
        <p14:creationId xmlns:p14="http://schemas.microsoft.com/office/powerpoint/2010/main" val="45418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iqtotalsource.com/wp-content/uploads/2015/06/iStock_000054000366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53" y="250386"/>
            <a:ext cx="10036161" cy="695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356077" y="6632254"/>
            <a:ext cx="8057721" cy="697428"/>
          </a:xfrm>
          <a:prstGeom prst="roundRect">
            <a:avLst/>
          </a:prstGeom>
          <a:solidFill>
            <a:srgbClr val="D1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8" tIns="50914" rIns="101828" bIns="50914" spcCol="0" rtlCol="0" anchor="ctr"/>
          <a:lstStyle/>
          <a:p>
            <a:pPr algn="ctr"/>
            <a:endParaRPr lang="ru-RU"/>
          </a:p>
        </p:txBody>
      </p:sp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356077" y="6479855"/>
            <a:ext cx="8057719" cy="727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28" tIns="50914" rIns="101828" bIns="50914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ru-RU" altLang="ru-RU" sz="4900" b="1" kern="0" dirty="0">
                <a:solidFill>
                  <a:srgbClr val="0000FF"/>
                </a:solidFill>
                <a:latin typeface="Arciform" pitchFamily="2" charset="-52"/>
              </a:rPr>
              <a:t>Солнце светит золотое.</a:t>
            </a:r>
          </a:p>
        </p:txBody>
      </p:sp>
    </p:spTree>
    <p:extLst>
      <p:ext uri="{BB962C8B-B14F-4D97-AF65-F5344CB8AC3E}">
        <p14:creationId xmlns:p14="http://schemas.microsoft.com/office/powerpoint/2010/main" val="45418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v3wall.com/wallpaper/1280_800/1102/1280_800_201102220914165564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74" y="203007"/>
            <a:ext cx="10031040" cy="697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356077" y="6632254"/>
            <a:ext cx="8057721" cy="697428"/>
          </a:xfrm>
          <a:prstGeom prst="roundRect">
            <a:avLst/>
          </a:prstGeom>
          <a:solidFill>
            <a:srgbClr val="D1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8" tIns="50914" rIns="101828" bIns="50914" spcCol="0" rtlCol="0" anchor="ctr"/>
          <a:lstStyle/>
          <a:p>
            <a:pPr algn="ctr"/>
            <a:endParaRPr lang="ru-RU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520521" y="6540201"/>
            <a:ext cx="7811113" cy="881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28" tIns="50914" rIns="101828" bIns="50914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ru-RU" altLang="ru-RU" sz="4900" b="1" kern="0" dirty="0">
                <a:solidFill>
                  <a:srgbClr val="0000FF"/>
                </a:solidFill>
                <a:latin typeface="Arciform" pitchFamily="2" charset="-52"/>
              </a:rPr>
              <a:t>Ветры травами играют, </a:t>
            </a:r>
          </a:p>
          <a:p>
            <a:endParaRPr lang="ru-RU" altLang="ru-RU" b="1" kern="0" dirty="0" smtClean="0">
              <a:solidFill>
                <a:srgbClr val="000066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18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twitrcover.com/ar/uploads/Clouds-Twitter-Header-574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4"/>
          <a:stretch/>
        </p:blipFill>
        <p:spPr bwMode="auto">
          <a:xfrm>
            <a:off x="287196" y="280498"/>
            <a:ext cx="9866597" cy="689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356077" y="6632254"/>
            <a:ext cx="8057721" cy="697428"/>
          </a:xfrm>
          <a:prstGeom prst="roundRect">
            <a:avLst/>
          </a:prstGeom>
          <a:solidFill>
            <a:srgbClr val="D1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8" tIns="50914" rIns="101828" bIns="50914" spcCol="0" rtlCol="0" anchor="ctr"/>
          <a:lstStyle/>
          <a:p>
            <a:pPr algn="ctr"/>
            <a:endParaRPr lang="ru-RU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520521" y="6540201"/>
            <a:ext cx="7811113" cy="881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28" tIns="50914" rIns="101828" bIns="50914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ru-RU" altLang="ru-RU" sz="4900" b="1" kern="0" dirty="0">
                <a:solidFill>
                  <a:srgbClr val="0000FF"/>
                </a:solidFill>
                <a:latin typeface="Arciform" pitchFamily="2" charset="-52"/>
              </a:rPr>
              <a:t>Тучки в небе проплывают, </a:t>
            </a:r>
          </a:p>
          <a:p>
            <a:endParaRPr lang="ru-RU" altLang="ru-RU" b="1" kern="0" dirty="0" smtClean="0">
              <a:solidFill>
                <a:srgbClr val="000066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18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data.freehdw.com/small-river-surrounded-by-gras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58"/>
          <a:stretch/>
        </p:blipFill>
        <p:spPr bwMode="auto">
          <a:xfrm>
            <a:off x="204974" y="280498"/>
            <a:ext cx="10029506" cy="670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356077" y="6632254"/>
            <a:ext cx="8057721" cy="697428"/>
          </a:xfrm>
          <a:prstGeom prst="roundRect">
            <a:avLst/>
          </a:prstGeom>
          <a:solidFill>
            <a:srgbClr val="D1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8" tIns="50914" rIns="101828" bIns="50914" spcCol="0" rtlCol="0" anchor="ctr"/>
          <a:lstStyle/>
          <a:p>
            <a:pPr algn="ctr"/>
            <a:endParaRPr lang="ru-RU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520521" y="6540201"/>
            <a:ext cx="7811113" cy="881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28" tIns="50914" rIns="101828" bIns="50914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ru-RU" altLang="ru-RU" sz="4900" b="1" kern="0" dirty="0">
                <a:solidFill>
                  <a:srgbClr val="0000FF"/>
                </a:solidFill>
                <a:latin typeface="Arciform" pitchFamily="2" charset="-52"/>
              </a:rPr>
              <a:t>Поле, речка и трава, </a:t>
            </a:r>
          </a:p>
          <a:p>
            <a:endParaRPr lang="ru-RU" altLang="ru-RU" b="1" kern="0" dirty="0" smtClean="0">
              <a:solidFill>
                <a:srgbClr val="000066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18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arhivurokov.ru/kopilka/uploads/user_file_56079302ece5e/img_user_file_56079302ece5e_0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" y="203006"/>
            <a:ext cx="10058373" cy="705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397217" y="6634667"/>
            <a:ext cx="8057721" cy="697428"/>
          </a:xfrm>
          <a:prstGeom prst="roundRect">
            <a:avLst/>
          </a:prstGeom>
          <a:solidFill>
            <a:srgbClr val="D1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8" tIns="50914" rIns="101828" bIns="50914" spcCol="0" rtlCol="0" anchor="ctr"/>
          <a:lstStyle/>
          <a:p>
            <a:pPr algn="ctr"/>
            <a:endParaRPr lang="ru-RU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520521" y="6540201"/>
            <a:ext cx="7811113" cy="881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28" tIns="50914" rIns="101828" bIns="50914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ru-RU" altLang="ru-RU" sz="4900" b="1" kern="0" dirty="0" smtClean="0">
                <a:solidFill>
                  <a:srgbClr val="0000FF"/>
                </a:solidFill>
                <a:latin typeface="Arciform" pitchFamily="2" charset="-52"/>
              </a:rPr>
              <a:t>Горы, </a:t>
            </a:r>
            <a:r>
              <a:rPr lang="ru-RU" altLang="ru-RU" sz="4900" b="1" kern="0" dirty="0">
                <a:solidFill>
                  <a:srgbClr val="0000FF"/>
                </a:solidFill>
                <a:latin typeface="Arciform" pitchFamily="2" charset="-52"/>
              </a:rPr>
              <a:t>воздух и листва, </a:t>
            </a:r>
          </a:p>
          <a:p>
            <a:endParaRPr lang="ru-RU" altLang="ru-RU" b="1" kern="0" dirty="0" smtClean="0">
              <a:solidFill>
                <a:srgbClr val="000066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18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dovga.com/images/photo/166-somewhere-on-the-river-10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47"/>
          <a:stretch/>
        </p:blipFill>
        <p:spPr bwMode="auto">
          <a:xfrm>
            <a:off x="204974" y="203007"/>
            <a:ext cx="10018975" cy="689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356077" y="6632254"/>
            <a:ext cx="8057721" cy="697428"/>
          </a:xfrm>
          <a:prstGeom prst="roundRect">
            <a:avLst/>
          </a:prstGeom>
          <a:solidFill>
            <a:srgbClr val="D1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28" tIns="50914" rIns="101828" bIns="50914" spcCol="0" rtlCol="0" anchor="ctr"/>
          <a:lstStyle/>
          <a:p>
            <a:pPr algn="ctr"/>
            <a:endParaRPr lang="ru-RU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520521" y="6540201"/>
            <a:ext cx="7811113" cy="881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28" tIns="50914" rIns="101828" bIns="50914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ru-RU" altLang="ru-RU" sz="4900" b="1" kern="0" dirty="0">
                <a:solidFill>
                  <a:srgbClr val="0000FF"/>
                </a:solidFill>
                <a:latin typeface="Arciform" pitchFamily="2" charset="-52"/>
              </a:rPr>
              <a:t>Птицы, звери и леса, </a:t>
            </a:r>
          </a:p>
          <a:p>
            <a:endParaRPr lang="ru-RU" altLang="ru-RU" b="1" kern="0" dirty="0" smtClean="0">
              <a:solidFill>
                <a:srgbClr val="000066"/>
              </a:solidFill>
              <a:latin typeface="Comic Sans MS" pitchFamily="66" charset="0"/>
            </a:endParaRPr>
          </a:p>
        </p:txBody>
      </p:sp>
      <p:pic>
        <p:nvPicPr>
          <p:cNvPr id="19460" name="Picture 4" descr="http://s1.pic4you.ru/allimage/y2012/09-26/12216/247748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836" y="5284263"/>
            <a:ext cx="1087018" cy="132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86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1380</TotalTime>
  <Words>99</Words>
  <Application>Microsoft Office PowerPoint</Application>
  <PresentationFormat>Произвольный</PresentationFormat>
  <Paragraphs>28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Diseño predeterminado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Вера</cp:lastModifiedBy>
  <cp:revision>151</cp:revision>
  <cp:lastPrinted>2017-09-30T06:34:34Z</cp:lastPrinted>
  <dcterms:created xsi:type="dcterms:W3CDTF">2010-05-23T14:28:12Z</dcterms:created>
  <dcterms:modified xsi:type="dcterms:W3CDTF">2019-03-29T06:19:26Z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93004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D5.0.3</vt:lpwstr>
  </property>
</Properties>
</file>