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63" r:id="rId6"/>
    <p:sldId id="266" r:id="rId7"/>
    <p:sldId id="268" r:id="rId8"/>
    <p:sldId id="267" r:id="rId9"/>
    <p:sldId id="259" r:id="rId10"/>
    <p:sldId id="269" r:id="rId11"/>
    <p:sldId id="271" r:id="rId12"/>
    <p:sldId id="273" r:id="rId13"/>
    <p:sldId id="272" r:id="rId14"/>
    <p:sldId id="274" r:id="rId15"/>
    <p:sldId id="275" r:id="rId16"/>
    <p:sldId id="276" r:id="rId17"/>
    <p:sldId id="279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D4D4D"/>
    <a:srgbClr val="777777"/>
    <a:srgbClr val="F3ECCF"/>
    <a:srgbClr val="363A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438400"/>
            <a:ext cx="5562600" cy="914400"/>
          </a:xfrm>
        </p:spPr>
        <p:txBody>
          <a:bodyPr/>
          <a:lstStyle>
            <a:lvl1pPr>
              <a:defRPr>
                <a:solidFill>
                  <a:srgbClr val="363A6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29000"/>
            <a:ext cx="55626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3ECCF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615250-1827-41D9-A74A-3B33914F9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E821C-0513-4A81-9C3C-251279D00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152400"/>
            <a:ext cx="18669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52400"/>
            <a:ext cx="54483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81CE6-6D95-40D9-8716-E9C55EF03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C64E-C87C-4DDC-ABE5-939E156B6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210A6-7401-4221-87C4-6C0DF61D9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066800"/>
            <a:ext cx="3657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1066800"/>
            <a:ext cx="3657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2EDCA-64B7-40AC-9E6D-43FB77385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F5787-A3B3-4C10-9462-2E2BCE137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A841D-5683-4845-9872-8AC7A7C78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B9B25-D5B0-42EF-9617-60D1E672C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7640F-920D-4AC0-A83D-EA28BD2FF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9A375-1099-40F2-83CA-619EE38F1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066800"/>
            <a:ext cx="7467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540D4-0A87-4B9F-B8A6-FF00154E69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ECC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63A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63A6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63A6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63A6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3A6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3A6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3A6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3A6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3A6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6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ics.ru/rasskazy-teh-kto-perezhil-holokos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34" y="357166"/>
            <a:ext cx="8072494" cy="3214710"/>
          </a:xfrm>
        </p:spPr>
        <p:txBody>
          <a:bodyPr anchor="t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«День в истории: 27 января – День снятия блокады города Ленинграда и Международный День памяти жертв Холокоста»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00430" y="3500438"/>
            <a:ext cx="5643570" cy="335756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Авторы презентации: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истории МОО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Харцызская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средняя  школа №4»  города Харцызска – 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Седнева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Татьяна Васильевна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ученица 10-А класса – 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Зайцева Мария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2018-2019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уч.год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C00000"/>
                </a:solidFill>
              </a:rPr>
              <a:t>Вечная память жертвам блокадного города.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Вечная </a:t>
            </a:r>
            <a:r>
              <a:rPr lang="ru-RU" sz="3600" b="1" dirty="0">
                <a:solidFill>
                  <a:srgbClr val="C00000"/>
                </a:solidFill>
              </a:rPr>
              <a:t>слава его защитникам.</a:t>
            </a:r>
          </a:p>
        </p:txBody>
      </p:sp>
      <p:pic>
        <p:nvPicPr>
          <p:cNvPr id="28674" name="Picture 2" descr="C:\Users\User\Desktop\Memorial-blokadnik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0042"/>
            <a:ext cx="5381636" cy="5683272"/>
          </a:xfrm>
          <a:prstGeom prst="rect">
            <a:avLst/>
          </a:prstGeom>
          <a:noFill/>
        </p:spPr>
      </p:pic>
    </p:spTree>
  </p:cSld>
  <p:clrMapOvr>
    <a:masterClrMapping/>
  </p:clrMapOvr>
  <p:transition advTm="17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643998" cy="3067072"/>
          </a:xfrm>
        </p:spPr>
        <p:txBody>
          <a:bodyPr anchor="t"/>
          <a:lstStyle/>
          <a:p>
            <a:r>
              <a:rPr lang="ru-RU" sz="2800" dirty="0" smtClean="0"/>
              <a:t>Начиная Вторую Мировую войну, Германия стремилась не только разгромить противника, но и установить «новый (мировой) порядок», который должен был основываться на насилии и смерти.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429000"/>
            <a:ext cx="8429684" cy="3286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KPXevn7UB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3876664" cy="3552825"/>
          </a:xfrm>
          <a:prstGeom prst="rect">
            <a:avLst/>
          </a:prstGeom>
          <a:noFill/>
        </p:spPr>
      </p:pic>
      <p:pic>
        <p:nvPicPr>
          <p:cNvPr id="1028" name="Picture 4" descr="C:\Users\User\Desktop\Stroop_Report_-_Warsaw_Ghetto_Uprising_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368672"/>
            <a:ext cx="3357554" cy="3489328"/>
          </a:xfrm>
          <a:prstGeom prst="rect">
            <a:avLst/>
          </a:prstGeom>
          <a:noFill/>
        </p:spPr>
      </p:pic>
      <p:pic>
        <p:nvPicPr>
          <p:cNvPr id="1026" name="Picture 2" descr="C:\Users\User\Desktop\tild3130-3532-4533-b664-663532323763__war2part14_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00306"/>
            <a:ext cx="3857620" cy="42148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papir_papyrus_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11" name="Picture 7" descr="papir_papyrus_t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7166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7" name="Picture 7" descr="papir_papyrus_t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3571900"/>
          </a:xfrm>
        </p:spPr>
        <p:txBody>
          <a:bodyPr anchor="t"/>
          <a:lstStyle/>
          <a:p>
            <a:pPr algn="just"/>
            <a:r>
              <a:rPr lang="ru-RU" sz="2400" dirty="0" smtClean="0">
                <a:solidFill>
                  <a:schemeClr val="accent3"/>
                </a:solidFill>
              </a:rPr>
              <a:t>Придя к власти в Германии, нацисты </a:t>
            </a:r>
            <a:r>
              <a:rPr lang="ru-RU" sz="2400" dirty="0" smtClean="0">
                <a:solidFill>
                  <a:srgbClr val="002060"/>
                </a:solidFill>
              </a:rPr>
              <a:t>в 1933 г.,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стали проводить антисемитскую политику.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1935г. </a:t>
            </a:r>
            <a:r>
              <a:rPr lang="ru-RU" sz="2400" dirty="0" err="1" smtClean="0">
                <a:solidFill>
                  <a:srgbClr val="002060"/>
                </a:solidFill>
              </a:rPr>
              <a:t>нюрнбергские</a:t>
            </a:r>
            <a:r>
              <a:rPr lang="ru-RU" sz="2400" dirty="0" smtClean="0">
                <a:solidFill>
                  <a:srgbClr val="002060"/>
                </a:solidFill>
              </a:rPr>
              <a:t> «расовые законы» лишили евреев гражданства. 1938 год в Германии принес  «Хрустальную ночь» – погром 7 тыс. еврейских магазинов. В начал Второй Мировой войны антисемитская политика приобрела еще более ужасающий характер.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7626979-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3571900" cy="330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хрустальная-ночь-разгром-синагоги-в-эйхинген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857496"/>
            <a:ext cx="4241808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esktop\Noch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214686"/>
            <a:ext cx="3736975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222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072494" cy="3209948"/>
          </a:xfrm>
        </p:spPr>
        <p:txBody>
          <a:bodyPr anchor="t"/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</a:rPr>
              <a:t>Страшная трагедия еврейского народа, приговоренного к уничтожению, получила название </a:t>
            </a:r>
            <a:r>
              <a:rPr lang="ru-RU" sz="2600" dirty="0" err="1" smtClean="0">
                <a:solidFill>
                  <a:srgbClr val="002060"/>
                </a:solidFill>
              </a:rPr>
              <a:t>Холокауст</a:t>
            </a:r>
            <a:r>
              <a:rPr lang="ru-RU" sz="2600" dirty="0" smtClean="0">
                <a:solidFill>
                  <a:srgbClr val="002060"/>
                </a:solidFill>
              </a:rPr>
              <a:t>, или Холокост (от греч. </a:t>
            </a:r>
            <a:r>
              <a:rPr lang="en-US" sz="2600" dirty="0" err="1" smtClean="0">
                <a:solidFill>
                  <a:srgbClr val="002060"/>
                </a:solidFill>
              </a:rPr>
              <a:t>holos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– полностью, </a:t>
            </a:r>
            <a:r>
              <a:rPr lang="en-US" sz="2600" dirty="0" err="1" smtClean="0">
                <a:solidFill>
                  <a:srgbClr val="002060"/>
                </a:solidFill>
              </a:rPr>
              <a:t>kaustos</a:t>
            </a:r>
            <a:r>
              <a:rPr lang="ru-RU" sz="2600" dirty="0" smtClean="0">
                <a:solidFill>
                  <a:srgbClr val="002060"/>
                </a:solidFill>
              </a:rPr>
              <a:t> – сожжение). За годы Холокоста погибло 6 млн. евреев, что составляет 63% еврейского и 36 % мирового еврейства. 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8429684" cy="3214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72" y="2643182"/>
            <a:ext cx="5548328" cy="4000528"/>
          </a:xfrm>
          <a:prstGeom prst="rect">
            <a:avLst/>
          </a:prstGeom>
          <a:noFill/>
        </p:spPr>
      </p:pic>
      <p:pic>
        <p:nvPicPr>
          <p:cNvPr id="1027" name="Picture 3" descr="C:\Users\User\Desktop\o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714744" cy="3299466"/>
          </a:xfrm>
          <a:prstGeom prst="rect">
            <a:avLst/>
          </a:prstGeom>
          <a:noFill/>
        </p:spPr>
      </p:pic>
    </p:spTree>
  </p:cSld>
  <p:clrMapOvr>
    <a:masterClrMapping/>
  </p:clrMapOvr>
  <p:transition advTm="1669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0_89fc4_a3d2fc70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786"/>
            <a:ext cx="4803125" cy="3786214"/>
          </a:xfrm>
          <a:prstGeom prst="rect">
            <a:avLst/>
          </a:prstGeom>
          <a:noFill/>
        </p:spPr>
      </p:pic>
      <p:pic>
        <p:nvPicPr>
          <p:cNvPr id="2051" name="Picture 3" descr="C:\Users\User\Desktop\песочница-Польша-страны-евреи-161166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00438"/>
            <a:ext cx="4835536" cy="30718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715436" cy="5133988"/>
          </a:xfrm>
        </p:spPr>
        <p:txBody>
          <a:bodyPr anchor="t"/>
          <a:lstStyle/>
          <a:p>
            <a:pPr algn="just"/>
            <a:r>
              <a:rPr lang="ru-RU" sz="2600" dirty="0" smtClean="0">
                <a:solidFill>
                  <a:schemeClr val="accent3"/>
                </a:solidFill>
              </a:rPr>
              <a:t>На территориях оккупированной Германией господствовал кровавый террор, для евреев были </a:t>
            </a:r>
            <a:r>
              <a:rPr lang="ru-RU" sz="2600" dirty="0" smtClean="0">
                <a:solidFill>
                  <a:schemeClr val="tx2"/>
                </a:solidFill>
              </a:rPr>
              <a:t>созданы  специальные переселения -  гетто, а так же сеть</a:t>
            </a:r>
            <a:r>
              <a:rPr lang="ru-RU" sz="2600" dirty="0" smtClean="0">
                <a:solidFill>
                  <a:schemeClr val="accent3"/>
                </a:solidFill>
              </a:rPr>
              <a:t>  </a:t>
            </a:r>
            <a:r>
              <a:rPr lang="ru-RU" sz="2600" dirty="0" smtClean="0">
                <a:solidFill>
                  <a:schemeClr val="tx2"/>
                </a:solidFill>
              </a:rPr>
              <a:t>концентрационных лагерей, в которых планомерно уничтожались люди, ставились леденящие душу медицинские эксперименты над живыми людьми, среди  которых был большой  процент детей, женщин, стариков.  </a:t>
            </a:r>
            <a:endParaRPr lang="ru-RU" sz="2600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8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143372" y="3286124"/>
            <a:ext cx="4786346" cy="3357586"/>
          </a:xfrm>
        </p:spPr>
        <p:txBody>
          <a:bodyPr anchor="t"/>
          <a:lstStyle/>
          <a:p>
            <a:pPr algn="just"/>
            <a:r>
              <a:rPr lang="ru-RU" sz="2400" b="0" dirty="0" smtClean="0">
                <a:solidFill>
                  <a:srgbClr val="002060"/>
                </a:solidFill>
              </a:rPr>
              <a:t>На территории Европы насчитывалось около 30 концлагерей. Самые крупные из них – </a:t>
            </a:r>
            <a:r>
              <a:rPr lang="ru-RU" sz="2400" dirty="0" smtClean="0">
                <a:solidFill>
                  <a:srgbClr val="002060"/>
                </a:solidFill>
              </a:rPr>
              <a:t>Дахау, Бухенвальд, Майданек, Освенцим</a:t>
            </a:r>
            <a:r>
              <a:rPr lang="ru-RU" sz="2400" b="0" dirty="0" smtClean="0">
                <a:solidFill>
                  <a:srgbClr val="002060"/>
                </a:solidFill>
              </a:rPr>
              <a:t>. Это были настоящие </a:t>
            </a:r>
            <a:r>
              <a:rPr lang="ru-RU" sz="2400" dirty="0" smtClean="0">
                <a:solidFill>
                  <a:srgbClr val="002060"/>
                </a:solidFill>
              </a:rPr>
              <a:t>фабрики смерти,</a:t>
            </a:r>
            <a:r>
              <a:rPr lang="ru-RU" sz="2400" b="0" dirty="0" smtClean="0">
                <a:solidFill>
                  <a:srgbClr val="002060"/>
                </a:solidFill>
              </a:rPr>
              <a:t> где погибли миллионы людей из разных стран.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tmb_10001000a6c1d1bb412526801b6c71f70b81f06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4357688" cy="2857500"/>
          </a:xfrm>
          <a:prstGeom prst="rect">
            <a:avLst/>
          </a:prstGeom>
          <a:noFill/>
        </p:spPr>
      </p:pic>
      <p:pic>
        <p:nvPicPr>
          <p:cNvPr id="3075" name="Picture 3" descr="C:\Users\User\Desktop\photo_206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4000496" cy="2928958"/>
          </a:xfrm>
          <a:prstGeom prst="rect">
            <a:avLst/>
          </a:prstGeom>
          <a:noFill/>
        </p:spPr>
      </p:pic>
      <p:pic>
        <p:nvPicPr>
          <p:cNvPr id="3076" name="Picture 4" descr="C:\Users\User\Desktop\965382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3681411" cy="3433769"/>
          </a:xfrm>
          <a:prstGeom prst="rect">
            <a:avLst/>
          </a:prstGeom>
          <a:noFill/>
        </p:spPr>
      </p:pic>
    </p:spTree>
  </p:cSld>
  <p:clrMapOvr>
    <a:masterClrMapping/>
  </p:clrMapOvr>
  <p:transition advTm="1382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papir_papyrus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572008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4098" name="Picture 2" descr="C:\Users\User\Desktop\upload-TASS_277872-pic4_zoom-1000x1000-26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71942"/>
            <a:ext cx="3418259" cy="2643182"/>
          </a:xfrm>
          <a:prstGeom prst="rect">
            <a:avLst/>
          </a:prstGeom>
          <a:noFill/>
        </p:spPr>
      </p:pic>
      <p:pic>
        <p:nvPicPr>
          <p:cNvPr id="5127" name="Picture 7" descr="papir_papyrus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4100" name="Picture 4" descr="C:\Users\User\Desktop\e1f06c97caf7cc14b5ef631c4f0d6fe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00438"/>
            <a:ext cx="3411991" cy="3214686"/>
          </a:xfrm>
          <a:prstGeom prst="rect">
            <a:avLst/>
          </a:prstGeom>
          <a:noFill/>
        </p:spPr>
      </p:pic>
      <p:pic>
        <p:nvPicPr>
          <p:cNvPr id="5125" name="Picture 5" descr="papir_papyrus_q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572008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4099" name="Picture 3" descr="C:\Users\User\Desktop\capo_si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500438"/>
            <a:ext cx="3286148" cy="3105156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4071966"/>
          </a:xfrm>
        </p:spPr>
        <p:txBody>
          <a:bodyPr anchor="t"/>
          <a:lstStyle/>
          <a:p>
            <a:pPr algn="just"/>
            <a:r>
              <a:rPr lang="ru-RU" sz="1800" i="1" dirty="0" smtClean="0">
                <a:solidFill>
                  <a:schemeClr val="accent3"/>
                </a:solidFill>
              </a:rPr>
              <a:t>Сэм Ицкович, 1925, </a:t>
            </a:r>
            <a:r>
              <a:rPr lang="ru-RU" sz="1800" i="1" dirty="0" err="1" smtClean="0">
                <a:solidFill>
                  <a:schemeClr val="accent3"/>
                </a:solidFill>
              </a:rPr>
              <a:t>Макув</a:t>
            </a:r>
            <a:r>
              <a:rPr lang="ru-RU" sz="1800" i="1" dirty="0" smtClean="0">
                <a:solidFill>
                  <a:schemeClr val="accent3"/>
                </a:solidFill>
              </a:rPr>
              <a:t>, Польша Описывает газовые камеры в Освенциме.</a:t>
            </a:r>
            <a:br>
              <a:rPr lang="ru-RU" sz="1800" i="1" dirty="0" smtClean="0">
                <a:solidFill>
                  <a:schemeClr val="accent3"/>
                </a:solidFill>
              </a:rPr>
            </a:br>
            <a:r>
              <a:rPr lang="ru-RU" sz="1800" i="1" dirty="0" smtClean="0">
                <a:solidFill>
                  <a:schemeClr val="tx2"/>
                </a:solidFill>
              </a:rPr>
              <a:t/>
            </a:r>
            <a:br>
              <a:rPr lang="ru-RU" sz="1800" i="1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chemeClr val="tx2"/>
                </a:solidFill>
              </a:rPr>
              <a:t>«</a:t>
            </a:r>
            <a:r>
              <a:rPr lang="ru-RU" sz="1800" b="0" dirty="0" smtClean="0">
                <a:solidFill>
                  <a:schemeClr val="tx2"/>
                </a:solidFill>
              </a:rPr>
              <a:t>Сначала они запускали туда всех женщин, а потом уже мужчин. Иногда оставалось 20 или 30 человек лишних, которые туда не помещались, так что детей они всегда оставляли на потом. И когда бункер уже заполнялся настолько, что больше людей уже не помешалось, не помещалось… они пускали детей ползти прямо по головам, просто заталкивали их внутрь, чтобы уместить всех. И тогда за ними захлопывалась дверь, толстая дверь, толщиной около шести дюймов… И потом изнутри слышался только громкий стон: “</a:t>
            </a:r>
            <a:r>
              <a:rPr lang="ru-RU" sz="1800" b="0" dirty="0" err="1" smtClean="0">
                <a:solidFill>
                  <a:schemeClr val="tx2"/>
                </a:solidFill>
              </a:rPr>
              <a:t>Шма</a:t>
            </a:r>
            <a:r>
              <a:rPr lang="ru-RU" sz="1800" b="0" dirty="0" smtClean="0">
                <a:solidFill>
                  <a:schemeClr val="tx2"/>
                </a:solidFill>
              </a:rPr>
              <a:t>…” (начало иудейского символа веры) и больше ничего. И это занимало от пяти до десяти минут.»</a:t>
            </a: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Воспоминания тех, кто пережил Холокост.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1600" i="1" dirty="0" smtClean="0">
                <a:solidFill>
                  <a:schemeClr val="accent4"/>
                </a:solidFill>
              </a:rPr>
              <a:t> </a:t>
            </a:r>
            <a:r>
              <a:rPr lang="ru-RU" sz="4800" b="0" dirty="0" smtClean="0"/>
              <a:t/>
            </a:r>
            <a:br>
              <a:rPr lang="ru-RU" sz="4800" b="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0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_191541_4c6b0021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28934"/>
            <a:ext cx="3524248" cy="3786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429684" cy="3276600"/>
          </a:xfrm>
        </p:spPr>
        <p:txBody>
          <a:bodyPr/>
          <a:lstStyle/>
          <a:p>
            <a:r>
              <a:rPr lang="ru-RU" sz="2000" i="1" dirty="0" err="1" smtClean="0">
                <a:solidFill>
                  <a:schemeClr val="accent3"/>
                </a:solidFill>
              </a:rPr>
              <a:t>Мисо</a:t>
            </a:r>
            <a:r>
              <a:rPr lang="ru-RU" sz="2000" i="1" dirty="0" smtClean="0">
                <a:solidFill>
                  <a:schemeClr val="accent3"/>
                </a:solidFill>
              </a:rPr>
              <a:t> (Михаэль) </a:t>
            </a:r>
            <a:r>
              <a:rPr lang="ru-RU" sz="2000" i="1" dirty="0" err="1" smtClean="0">
                <a:solidFill>
                  <a:schemeClr val="accent3"/>
                </a:solidFill>
              </a:rPr>
              <a:t>Вогель</a:t>
            </a:r>
            <a:r>
              <a:rPr lang="ru-RU" sz="2000" i="1" dirty="0" smtClean="0">
                <a:solidFill>
                  <a:schemeClr val="accent3"/>
                </a:solidFill>
              </a:rPr>
              <a:t>, 1923, </a:t>
            </a:r>
            <a:r>
              <a:rPr lang="ru-RU" sz="2000" i="1" dirty="0" err="1" smtClean="0">
                <a:solidFill>
                  <a:schemeClr val="accent3"/>
                </a:solidFill>
              </a:rPr>
              <a:t>Яцовце</a:t>
            </a:r>
            <a:r>
              <a:rPr lang="ru-RU" sz="2000" i="1" dirty="0" smtClean="0">
                <a:solidFill>
                  <a:schemeClr val="accent3"/>
                </a:solidFill>
              </a:rPr>
              <a:t>, Чехословакия. Рассказывает о крематориях в </a:t>
            </a:r>
            <a:r>
              <a:rPr lang="ru-RU" sz="2000" i="1" dirty="0" err="1" smtClean="0">
                <a:solidFill>
                  <a:schemeClr val="accent3"/>
                </a:solidFill>
              </a:rPr>
              <a:t>Биркенау</a:t>
            </a:r>
            <a:r>
              <a:rPr lang="ru-RU" sz="2000" i="1" dirty="0" smtClean="0">
                <a:solidFill>
                  <a:schemeClr val="accent3"/>
                </a:solidFill>
              </a:rPr>
              <a:t>.</a:t>
            </a:r>
            <a:r>
              <a:rPr lang="ru-RU" sz="1800" i="1" dirty="0" smtClean="0">
                <a:solidFill>
                  <a:schemeClr val="accent4"/>
                </a:solidFill>
              </a:rPr>
              <a:t/>
            </a:r>
            <a:br>
              <a:rPr lang="ru-RU" sz="1800" i="1" dirty="0" smtClean="0">
                <a:solidFill>
                  <a:schemeClr val="accent4"/>
                </a:solidFill>
              </a:rPr>
            </a:br>
            <a:r>
              <a:rPr lang="ru-RU" sz="1800" i="1" dirty="0" smtClean="0">
                <a:solidFill>
                  <a:schemeClr val="accent4"/>
                </a:solidFill>
              </a:rPr>
              <a:t>«</a:t>
            </a:r>
            <a:r>
              <a:rPr lang="ru-RU" sz="1800" b="0" dirty="0" smtClean="0">
                <a:solidFill>
                  <a:schemeClr val="accent4"/>
                </a:solidFill>
              </a:rPr>
              <a:t>Но сам лагерь — это действительно была настоящая фабрика смерти. В </a:t>
            </a:r>
            <a:r>
              <a:rPr lang="ru-RU" sz="1800" b="0" dirty="0" err="1" smtClean="0">
                <a:solidFill>
                  <a:schemeClr val="accent4"/>
                </a:solidFill>
              </a:rPr>
              <a:t>Биркенау</a:t>
            </a:r>
            <a:r>
              <a:rPr lang="ru-RU" sz="1800" b="0" dirty="0" smtClean="0">
                <a:solidFill>
                  <a:schemeClr val="accent4"/>
                </a:solidFill>
              </a:rPr>
              <a:t> было четыре крематория, две газовые камеры, два… </a:t>
            </a:r>
            <a:r>
              <a:rPr lang="ru-RU" sz="1800" b="0" dirty="0" err="1" smtClean="0">
                <a:solidFill>
                  <a:schemeClr val="accent4"/>
                </a:solidFill>
              </a:rPr>
              <a:t>два</a:t>
            </a:r>
            <a:r>
              <a:rPr lang="ru-RU" sz="1800" b="0" dirty="0" smtClean="0">
                <a:solidFill>
                  <a:schemeClr val="accent4"/>
                </a:solidFill>
              </a:rPr>
              <a:t> крематория по одну сторону железной дороги, две газовые камеры и два крематория по другую сторону. И рельсы подходили прямо туда, к крематориям. И весь лагерь видел. Вы видели пламя — не только дым — вы видели языки пламени, которые вырывались из труб. Ну конечно, когда они сжигали “мусульман” — так называли тех, от кого остались одни скелеты, — тогда шел только дым. Но когда горели люди, в которых еще оставалось немного жира, то из труб вырывалось пламя.»</a:t>
            </a:r>
            <a:endParaRPr lang="ru-RU" sz="1800" dirty="0">
              <a:solidFill>
                <a:schemeClr val="accent4"/>
              </a:solidFill>
            </a:endParaRPr>
          </a:p>
        </p:txBody>
      </p:sp>
      <p:pic>
        <p:nvPicPr>
          <p:cNvPr id="5125" name="Picture 5" descr="C:\Users\User\Desktop\2852564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4738694" cy="35766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4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572560" cy="3490914"/>
          </a:xfrm>
        </p:spPr>
        <p:txBody>
          <a:bodyPr anchor="t"/>
          <a:lstStyle/>
          <a:p>
            <a:pPr algn="just"/>
            <a:r>
              <a:rPr lang="ru-RU" sz="2000" dirty="0" smtClean="0">
                <a:solidFill>
                  <a:schemeClr val="accent3"/>
                </a:solidFill>
              </a:rPr>
              <a:t>Посылая детей на смерть в газовые камеры, их чаще всего отделяли от родителей. </a:t>
            </a:r>
            <a:r>
              <a:rPr lang="ru-RU" sz="2000" dirty="0" err="1" smtClean="0">
                <a:solidFill>
                  <a:schemeClr val="accent3"/>
                </a:solidFill>
              </a:rPr>
              <a:t>Януш</a:t>
            </a:r>
            <a:r>
              <a:rPr lang="ru-RU" sz="2000" dirty="0" smtClean="0">
                <a:solidFill>
                  <a:schemeClr val="accent3"/>
                </a:solidFill>
              </a:rPr>
              <a:t> Корчак, директор сиротского еврейского приюта в Варшавском гетто, отказался покинуть </a:t>
            </a:r>
            <a:r>
              <a:rPr lang="ru-RU" sz="2000" dirty="0" smtClean="0">
                <a:solidFill>
                  <a:schemeClr val="accent4"/>
                </a:solidFill>
              </a:rPr>
              <a:t>обреченных на гибель детей. Он добровольно сопровождал своих воспитанников в газовую камеру, разделив их судьбу в лагере смерти Треблинка.</a:t>
            </a:r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3" name="Picture 3" descr="C:\Users\User\Desktop\70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928802"/>
            <a:ext cx="3143272" cy="4572032"/>
          </a:xfrm>
          <a:prstGeom prst="rect">
            <a:avLst/>
          </a:prstGeom>
          <a:noFill/>
        </p:spPr>
      </p:pic>
      <p:pic>
        <p:nvPicPr>
          <p:cNvPr id="4" name="Picture 4" descr="C:\Users\User\Desktop\12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4475192" cy="3132158"/>
          </a:xfrm>
          <a:prstGeom prst="rect">
            <a:avLst/>
          </a:prstGeom>
          <a:noFill/>
        </p:spPr>
      </p:pic>
      <p:pic>
        <p:nvPicPr>
          <p:cNvPr id="6146" name="Picture 2" descr="C:\Users\User\Desktop\barndanz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929066"/>
            <a:ext cx="3486169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Tm="1702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34" y="214290"/>
            <a:ext cx="4071966" cy="6429420"/>
          </a:xfrm>
        </p:spPr>
        <p:txBody>
          <a:bodyPr anchor="t"/>
          <a:lstStyle/>
          <a:p>
            <a:r>
              <a:rPr lang="ru-RU" sz="2600" dirty="0" smtClean="0">
                <a:solidFill>
                  <a:schemeClr val="accent3"/>
                </a:solidFill>
              </a:rPr>
              <a:t>Без боли вспоминать непросто </a:t>
            </a:r>
            <a:r>
              <a:rPr lang="ru-RU" sz="2600" dirty="0" smtClean="0">
                <a:solidFill>
                  <a:schemeClr val="accent4"/>
                </a:solidFill>
              </a:rPr>
              <a:t/>
            </a:r>
            <a:br>
              <a:rPr lang="ru-RU" sz="2600" dirty="0" smtClean="0">
                <a:solidFill>
                  <a:schemeClr val="accent4"/>
                </a:solidFill>
              </a:rPr>
            </a:br>
            <a:r>
              <a:rPr lang="ru-RU" sz="2600" dirty="0" smtClean="0">
                <a:solidFill>
                  <a:schemeClr val="accent4"/>
                </a:solidFill>
              </a:rPr>
              <a:t>О днях ужасных Холокоста, </a:t>
            </a:r>
            <a:br>
              <a:rPr lang="ru-RU" sz="2600" dirty="0" smtClean="0">
                <a:solidFill>
                  <a:schemeClr val="accent4"/>
                </a:solidFill>
              </a:rPr>
            </a:br>
            <a:r>
              <a:rPr lang="ru-RU" sz="2600" dirty="0" smtClean="0">
                <a:solidFill>
                  <a:schemeClr val="accent4"/>
                </a:solidFill>
              </a:rPr>
              <a:t>И здесь не может быть сомненья — </a:t>
            </a:r>
            <a:br>
              <a:rPr lang="ru-RU" sz="2600" dirty="0" smtClean="0">
                <a:solidFill>
                  <a:schemeClr val="accent4"/>
                </a:solidFill>
              </a:rPr>
            </a:br>
            <a:r>
              <a:rPr lang="ru-RU" sz="2600" dirty="0" smtClean="0">
                <a:solidFill>
                  <a:schemeClr val="accent4"/>
                </a:solidFill>
              </a:rPr>
              <a:t>Нет оправданья преступленьям. Злодейства зверского деянья </a:t>
            </a:r>
            <a:br>
              <a:rPr lang="ru-RU" sz="2600" dirty="0" smtClean="0">
                <a:solidFill>
                  <a:schemeClr val="accent4"/>
                </a:solidFill>
              </a:rPr>
            </a:br>
            <a:r>
              <a:rPr lang="ru-RU" sz="2600" dirty="0" smtClean="0">
                <a:solidFill>
                  <a:schemeClr val="accent4"/>
                </a:solidFill>
              </a:rPr>
              <a:t>Весь мир не в силах позабыть;</a:t>
            </a:r>
            <a:br>
              <a:rPr lang="ru-RU" sz="2600" dirty="0" smtClean="0">
                <a:solidFill>
                  <a:schemeClr val="accent4"/>
                </a:solidFill>
              </a:rPr>
            </a:br>
            <a:r>
              <a:rPr lang="ru-RU" sz="2600" dirty="0" smtClean="0">
                <a:solidFill>
                  <a:schemeClr val="accent4"/>
                </a:solidFill>
              </a:rPr>
              <a:t> И эхо страшного страданья Тысячелетья будет жить.</a:t>
            </a:r>
            <a:r>
              <a:rPr lang="ru-RU" sz="2800" dirty="0" smtClean="0">
                <a:solidFill>
                  <a:schemeClr val="accent4"/>
                </a:solidFill>
              </a:rPr>
              <a:t/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800" dirty="0" smtClean="0">
                <a:solidFill>
                  <a:schemeClr val="accent4"/>
                </a:solidFill>
              </a:rPr>
              <a:t/>
            </a:r>
            <a:br>
              <a:rPr lang="ru-RU" sz="2800" dirty="0" smtClean="0">
                <a:solidFill>
                  <a:schemeClr val="accent4"/>
                </a:solidFill>
              </a:rPr>
            </a:b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7170" name="Picture 2" descr="C:\Users\User\Desktop\8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693449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Tm="1463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215106"/>
          </a:xfrm>
        </p:spPr>
        <p:txBody>
          <a:bodyPr anchor="t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Блокада города Ленинграда и Холокост  связаны с самыми трагическими событиями человечества </a:t>
            </a:r>
            <a:r>
              <a:rPr lang="en-US" sz="2400" dirty="0" smtClean="0">
                <a:solidFill>
                  <a:schemeClr val="bg1"/>
                </a:solidFill>
              </a:rPr>
              <a:t>XX </a:t>
            </a:r>
            <a:r>
              <a:rPr lang="ru-RU" sz="2400" dirty="0" smtClean="0">
                <a:solidFill>
                  <a:schemeClr val="bg1"/>
                </a:solidFill>
              </a:rPr>
              <a:t>в.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Второй Мировой Войной 1939 – 1945 гг.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Война развязанная тремя государствами оси Берлин – Рим – Токио. К весне 1941 года вся континентальная Европа  была захвачена. Огромные материальные и людские ресурсы большинства европейских стран попали в распоряжение Германии. По планам фашистов, славяне должны были быть уничтожены частично, евреев -  полностью. Вторая Мировая Война оказала огромное влияние на судьбы человечества. В ней участвовало 61 государство, 80% населения земного шара. Военные действия велись на территории 40 государств. Судьба СССР была предопределена </a:t>
            </a:r>
            <a:r>
              <a:rPr lang="ru-RU" sz="2800" dirty="0" smtClean="0">
                <a:solidFill>
                  <a:srgbClr val="FF0000"/>
                </a:solidFill>
              </a:rPr>
              <a:t>22 </a:t>
            </a:r>
            <a:r>
              <a:rPr lang="ru-RU" sz="2400" dirty="0" smtClean="0">
                <a:solidFill>
                  <a:srgbClr val="FF0000"/>
                </a:solidFill>
              </a:rPr>
              <a:t>июня </a:t>
            </a:r>
            <a:r>
              <a:rPr lang="ru-RU" sz="2800" dirty="0" smtClean="0">
                <a:solidFill>
                  <a:srgbClr val="FF0000"/>
                </a:solidFill>
              </a:rPr>
              <a:t>1941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 – началась </a:t>
            </a:r>
            <a:r>
              <a:rPr lang="ru-RU" sz="2400" dirty="0" smtClean="0">
                <a:solidFill>
                  <a:srgbClr val="FF0000"/>
                </a:solidFill>
              </a:rPr>
              <a:t>Великая Отечественная Война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2650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2400"/>
            <a:ext cx="8215370" cy="5991244"/>
          </a:xfrm>
        </p:spPr>
        <p:txBody>
          <a:bodyPr anchor="t"/>
          <a:lstStyle/>
          <a:p>
            <a:r>
              <a:rPr lang="ru-RU" b="0" dirty="0" smtClean="0">
                <a:solidFill>
                  <a:schemeClr val="accent4"/>
                </a:solidFill>
              </a:rPr>
              <a:t>Используемая литература:</a:t>
            </a:r>
            <a:br>
              <a:rPr lang="ru-RU" b="0" dirty="0" smtClean="0">
                <a:solidFill>
                  <a:schemeClr val="accent4"/>
                </a:solidFill>
              </a:rPr>
            </a:br>
            <a:r>
              <a:rPr lang="ru-RU" b="0" dirty="0" smtClean="0">
                <a:solidFill>
                  <a:schemeClr val="accent4"/>
                </a:solidFill>
              </a:rPr>
              <a:t/>
            </a:r>
            <a:br>
              <a:rPr lang="ru-RU" b="0" dirty="0" smtClean="0">
                <a:solidFill>
                  <a:schemeClr val="accent4"/>
                </a:solidFill>
              </a:rPr>
            </a:br>
            <a:r>
              <a:rPr lang="ru-RU" sz="2000" b="0" dirty="0" smtClean="0">
                <a:solidFill>
                  <a:schemeClr val="accent4"/>
                </a:solidFill>
              </a:rPr>
              <a:t>1. Всемирная история 10 – 11 классы в схемах и таблицах, автор </a:t>
            </a:r>
            <a:r>
              <a:rPr lang="ru-RU" sz="2000" b="0" dirty="0" err="1" smtClean="0">
                <a:solidFill>
                  <a:schemeClr val="accent4"/>
                </a:solidFill>
              </a:rPr>
              <a:t>Щерина</a:t>
            </a:r>
            <a:r>
              <a:rPr lang="ru-RU" sz="2000" b="0" dirty="0" smtClean="0">
                <a:solidFill>
                  <a:schemeClr val="accent4"/>
                </a:solidFill>
              </a:rPr>
              <a:t> И.Э.: учебное пособие – Х.: Издательство группа «</a:t>
            </a:r>
            <a:r>
              <a:rPr lang="ru-RU" sz="2000" b="0" dirty="0" err="1" smtClean="0">
                <a:solidFill>
                  <a:schemeClr val="accent4"/>
                </a:solidFill>
              </a:rPr>
              <a:t>Акаемия</a:t>
            </a:r>
            <a:r>
              <a:rPr lang="ru-RU" sz="2000" b="0" dirty="0" smtClean="0">
                <a:solidFill>
                  <a:schemeClr val="accent4"/>
                </a:solidFill>
              </a:rPr>
              <a:t>», 2001 – 152с.:илл.</a:t>
            </a:r>
            <a:br>
              <a:rPr lang="ru-RU" sz="2000" b="0" dirty="0" smtClean="0">
                <a:solidFill>
                  <a:schemeClr val="accent4"/>
                </a:solidFill>
              </a:rPr>
            </a:br>
            <a:r>
              <a:rPr lang="ru-RU" sz="2000" b="0" dirty="0" smtClean="0">
                <a:solidFill>
                  <a:schemeClr val="accent4"/>
                </a:solidFill>
              </a:rPr>
              <a:t>2. Всемирная история: </a:t>
            </a:r>
            <a:r>
              <a:rPr lang="ru-RU" sz="2000" b="0" dirty="0" err="1" smtClean="0">
                <a:solidFill>
                  <a:schemeClr val="accent4"/>
                </a:solidFill>
              </a:rPr>
              <a:t>Учебн</a:t>
            </a:r>
            <a:r>
              <a:rPr lang="ru-RU" sz="2000" b="0" dirty="0" smtClean="0">
                <a:solidFill>
                  <a:schemeClr val="accent4"/>
                </a:solidFill>
              </a:rPr>
              <a:t>. для 11 </a:t>
            </a:r>
            <a:r>
              <a:rPr lang="ru-RU" sz="2000" b="0" dirty="0" err="1" smtClean="0">
                <a:solidFill>
                  <a:schemeClr val="accent4"/>
                </a:solidFill>
              </a:rPr>
              <a:t>кл</a:t>
            </a:r>
            <a:r>
              <a:rPr lang="ru-RU" sz="2000" b="0" dirty="0" smtClean="0">
                <a:solidFill>
                  <a:schemeClr val="accent4"/>
                </a:solidFill>
              </a:rPr>
              <a:t>. </a:t>
            </a:r>
            <a:r>
              <a:rPr lang="ru-RU" sz="2000" b="0" dirty="0" err="1" smtClean="0">
                <a:solidFill>
                  <a:schemeClr val="accent4"/>
                </a:solidFill>
              </a:rPr>
              <a:t>общеобразоват</a:t>
            </a:r>
            <a:r>
              <a:rPr lang="ru-RU" sz="2000" b="0" dirty="0" smtClean="0">
                <a:solidFill>
                  <a:schemeClr val="accent4"/>
                </a:solidFill>
              </a:rPr>
              <a:t>. </a:t>
            </a:r>
            <a:r>
              <a:rPr lang="ru-RU" sz="2000" b="0" dirty="0" err="1" smtClean="0">
                <a:solidFill>
                  <a:schemeClr val="accent4"/>
                </a:solidFill>
              </a:rPr>
              <a:t>учебн</a:t>
            </a:r>
            <a:r>
              <a:rPr lang="ru-RU" sz="2000" b="0" dirty="0" smtClean="0">
                <a:solidFill>
                  <a:schemeClr val="accent4"/>
                </a:solidFill>
              </a:rPr>
              <a:t>. </a:t>
            </a:r>
            <a:r>
              <a:rPr lang="ru-RU" sz="2000" b="0" dirty="0" err="1" smtClean="0">
                <a:solidFill>
                  <a:schemeClr val="accent4"/>
                </a:solidFill>
              </a:rPr>
              <a:t>завед</a:t>
            </a:r>
            <a:r>
              <a:rPr lang="ru-RU" sz="2000" b="0" dirty="0" smtClean="0">
                <a:solidFill>
                  <a:schemeClr val="accent4"/>
                </a:solidFill>
              </a:rPr>
              <a:t>. (уровень стандарта, академический уровень). – </a:t>
            </a:r>
            <a:r>
              <a:rPr lang="ru-RU" sz="2000" b="0" dirty="0" err="1" smtClean="0">
                <a:solidFill>
                  <a:schemeClr val="accent4"/>
                </a:solidFill>
              </a:rPr>
              <a:t>К.:Грамота</a:t>
            </a:r>
            <a:r>
              <a:rPr lang="ru-RU" sz="2000" b="0" dirty="0" smtClean="0">
                <a:solidFill>
                  <a:schemeClr val="accent4"/>
                </a:solidFill>
              </a:rPr>
              <a:t>, 2011. – 224с.: </a:t>
            </a:r>
            <a:r>
              <a:rPr lang="ru-RU" sz="2000" b="0" dirty="0" err="1" smtClean="0">
                <a:solidFill>
                  <a:schemeClr val="accent4"/>
                </a:solidFill>
              </a:rPr>
              <a:t>илл</a:t>
            </a:r>
            <a:r>
              <a:rPr lang="ru-RU" sz="2000" b="0" dirty="0" smtClean="0">
                <a:solidFill>
                  <a:schemeClr val="accent4"/>
                </a:solidFill>
              </a:rPr>
              <a:t>. </a:t>
            </a:r>
            <a:br>
              <a:rPr lang="ru-RU" sz="2000" b="0" dirty="0" smtClean="0">
                <a:solidFill>
                  <a:schemeClr val="accent4"/>
                </a:solidFill>
              </a:rPr>
            </a:br>
            <a:r>
              <a:rPr lang="ru-RU" sz="2000" b="0" dirty="0" smtClean="0">
                <a:solidFill>
                  <a:schemeClr val="accent4"/>
                </a:solidFill>
              </a:rPr>
              <a:t>3. Интернет ресурсы: </a:t>
            </a:r>
            <a:r>
              <a:rPr lang="en-US" sz="2000" b="0" dirty="0" smtClean="0">
                <a:solidFill>
                  <a:srgbClr val="C00000"/>
                </a:solidFill>
                <a:hlinkClick r:id="rId2"/>
              </a:rPr>
              <a:t>https://pics.ru/rasskazy-teh-kto-perezhil-holokost</a:t>
            </a:r>
            <a:r>
              <a:rPr lang="ru-RU" sz="2000" b="0" dirty="0" smtClean="0">
                <a:solidFill>
                  <a:schemeClr val="accent4"/>
                </a:solidFill>
              </a:rPr>
              <a:t/>
            </a:r>
            <a:br>
              <a:rPr lang="ru-RU" sz="2000" b="0" dirty="0" smtClean="0">
                <a:solidFill>
                  <a:schemeClr val="accent4"/>
                </a:solidFill>
              </a:rPr>
            </a:br>
            <a:r>
              <a:rPr lang="ru-RU" sz="2000" b="0" dirty="0" smtClean="0">
                <a:solidFill>
                  <a:schemeClr val="accent4"/>
                </a:solidFill>
              </a:rPr>
              <a:t>4. Всемирная история, 11 класс: Планы – конспекты уроков / </a:t>
            </a:r>
            <a:r>
              <a:rPr lang="ru-RU" sz="2000" b="0" dirty="0" err="1" smtClean="0">
                <a:solidFill>
                  <a:schemeClr val="accent4"/>
                </a:solidFill>
              </a:rPr>
              <a:t>А.В.Гисем</a:t>
            </a:r>
            <a:r>
              <a:rPr lang="ru-RU" sz="2000" b="0" dirty="0" smtClean="0">
                <a:solidFill>
                  <a:schemeClr val="accent4"/>
                </a:solidFill>
              </a:rPr>
              <a:t>, А.А.Мартынюк. – Х.: Веста: Изд-во «Ранок», 2005. – 544с. – (в помощь учителю) </a:t>
            </a:r>
            <a:br>
              <a:rPr lang="ru-RU" sz="2000" b="0" dirty="0" smtClean="0">
                <a:solidFill>
                  <a:schemeClr val="accent4"/>
                </a:solidFill>
              </a:rPr>
            </a:br>
            <a:r>
              <a:rPr lang="ru-RU" sz="2000" b="0" dirty="0" smtClean="0">
                <a:solidFill>
                  <a:schemeClr val="accent4"/>
                </a:solidFill>
              </a:rPr>
              <a:t/>
            </a:r>
            <a:br>
              <a:rPr lang="ru-RU" sz="2000" b="0" dirty="0" smtClean="0">
                <a:solidFill>
                  <a:schemeClr val="accent4"/>
                </a:solidFill>
              </a:rPr>
            </a:br>
            <a:r>
              <a:rPr lang="ru-RU" sz="2000" b="0" smtClean="0">
                <a:solidFill>
                  <a:schemeClr val="accent4"/>
                </a:solidFill>
              </a:rPr>
              <a:t/>
            </a:r>
            <a:br>
              <a:rPr lang="ru-RU" sz="2000" b="0" smtClean="0">
                <a:solidFill>
                  <a:schemeClr val="accent4"/>
                </a:solidFill>
              </a:rPr>
            </a:br>
            <a:r>
              <a:rPr lang="ru-RU" sz="2000" b="0" smtClean="0">
                <a:solidFill>
                  <a:schemeClr val="accent4"/>
                </a:solidFill>
              </a:rPr>
              <a:t>          </a:t>
            </a:r>
            <a:r>
              <a:rPr lang="ru-RU" smtClean="0">
                <a:solidFill>
                  <a:srgbClr val="C00000"/>
                </a:solidFill>
              </a:rPr>
              <a:t>СПАСИБО ЗА ВНИМАНИЕ.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435769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22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214290"/>
            <a:ext cx="8572560" cy="6286544"/>
          </a:xfrm>
        </p:spPr>
        <p:txBody>
          <a:bodyPr/>
          <a:lstStyle/>
          <a:p>
            <a:pPr>
              <a:buNone/>
            </a:pP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12293" name="Picture 5" descr="C:\Users\User\Desktop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66"/>
            <a:ext cx="4500561" cy="2757488"/>
          </a:xfrm>
          <a:prstGeom prst="rect">
            <a:avLst/>
          </a:prstGeom>
          <a:noFill/>
        </p:spPr>
      </p:pic>
      <p:pic>
        <p:nvPicPr>
          <p:cNvPr id="12294" name="Picture 6" descr="C:\Users\User\Desktop\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3714776" cy="3314700"/>
          </a:xfrm>
          <a:prstGeom prst="rect">
            <a:avLst/>
          </a:prstGeom>
          <a:noFill/>
        </p:spPr>
      </p:pic>
      <p:pic>
        <p:nvPicPr>
          <p:cNvPr id="12295" name="Picture 7" descr="C:\Users\User\Desktop\45th_Infantry_Division_Troops_and_M4_Sherman_Fighting_in_Nuremburg_Germany_I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285992"/>
            <a:ext cx="4876800" cy="3902075"/>
          </a:xfrm>
          <a:prstGeom prst="rect">
            <a:avLst/>
          </a:prstGeom>
          <a:noFill/>
        </p:spPr>
      </p:pic>
      <p:pic>
        <p:nvPicPr>
          <p:cNvPr id="12296" name="Picture 8" descr="C:\Users\User\Desktop\covent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9" y="3429000"/>
            <a:ext cx="3786214" cy="27352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3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215106"/>
          </a:xfrm>
        </p:spPr>
        <p:txBody>
          <a:bodyPr anchor="t"/>
          <a:lstStyle/>
          <a:p>
            <a:r>
              <a:rPr lang="ru-RU" sz="2800" dirty="0" smtClean="0">
                <a:solidFill>
                  <a:schemeClr val="bg1"/>
                </a:solidFill>
              </a:rPr>
              <a:t>ЛЕНИНГРАД 10 июля 1941 – 27 января 1944 г.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 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sz="2800" b="0" dirty="0" smtClean="0">
                <a:solidFill>
                  <a:schemeClr val="tx2"/>
                </a:solidFill>
              </a:rPr>
              <a:t>В начале </a:t>
            </a:r>
            <a:r>
              <a:rPr lang="ru-RU" sz="2800" dirty="0" smtClean="0">
                <a:solidFill>
                  <a:schemeClr val="tx2"/>
                </a:solidFill>
              </a:rPr>
              <a:t>июля 1941 </a:t>
            </a:r>
            <a:r>
              <a:rPr lang="ru-RU" sz="2800" b="0" dirty="0" smtClean="0">
                <a:solidFill>
                  <a:schemeClr val="tx2"/>
                </a:solidFill>
              </a:rPr>
              <a:t>года                     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>
                <a:solidFill>
                  <a:schemeClr val="tx2"/>
                </a:solidFill>
              </a:rPr>
              <a:t> </a:t>
            </a:r>
            <a:r>
              <a:rPr lang="ru-RU" sz="2800" b="0" dirty="0" smtClean="0">
                <a:solidFill>
                  <a:schemeClr val="tx2"/>
                </a:solidFill>
              </a:rPr>
              <a:t>                                германские войска группы  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>
                <a:solidFill>
                  <a:schemeClr val="tx2"/>
                </a:solidFill>
              </a:rPr>
              <a:t> </a:t>
            </a:r>
            <a:r>
              <a:rPr lang="ru-RU" sz="2800" b="0" dirty="0" smtClean="0">
                <a:solidFill>
                  <a:schemeClr val="tx2"/>
                </a:solidFill>
              </a:rPr>
              <a:t>                                армий «Север» вышли на           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>
                <a:solidFill>
                  <a:schemeClr val="tx2"/>
                </a:solidFill>
              </a:rPr>
              <a:t> </a:t>
            </a:r>
            <a:r>
              <a:rPr lang="ru-RU" sz="2800" b="0" dirty="0" smtClean="0">
                <a:solidFill>
                  <a:schemeClr val="tx2"/>
                </a:solidFill>
              </a:rPr>
              <a:t>                                далекие подступы к городу. С 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                                 июля по </a:t>
            </a:r>
            <a:r>
              <a:rPr lang="ru-RU" sz="2800" dirty="0" smtClean="0">
                <a:solidFill>
                  <a:schemeClr val="tx2"/>
                </a:solidFill>
              </a:rPr>
              <a:t>10 августа 1941 </a:t>
            </a:r>
            <a:r>
              <a:rPr lang="ru-RU" sz="2800" b="0" dirty="0" smtClean="0">
                <a:solidFill>
                  <a:schemeClr val="tx2"/>
                </a:solidFill>
              </a:rPr>
              <a:t>г. бои велись на </a:t>
            </a:r>
            <a:r>
              <a:rPr lang="ru-RU" sz="2800" b="0" dirty="0" err="1" smtClean="0">
                <a:solidFill>
                  <a:schemeClr val="tx2"/>
                </a:solidFill>
              </a:rPr>
              <a:t>Лужском</a:t>
            </a:r>
            <a:r>
              <a:rPr lang="ru-RU" sz="2800" b="0" dirty="0" smtClean="0">
                <a:solidFill>
                  <a:schemeClr val="tx2"/>
                </a:solidFill>
              </a:rPr>
              <a:t> оборонительном рубеже. Прорвав его </a:t>
            </a:r>
            <a:r>
              <a:rPr lang="ru-RU" sz="2800" dirty="0" smtClean="0">
                <a:solidFill>
                  <a:schemeClr val="tx2"/>
                </a:solidFill>
              </a:rPr>
              <a:t>25 августа </a:t>
            </a:r>
            <a:r>
              <a:rPr lang="ru-RU" sz="2800" b="0" dirty="0" smtClean="0">
                <a:solidFill>
                  <a:schemeClr val="tx2"/>
                </a:solidFill>
              </a:rPr>
              <a:t>,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 германские войска подошли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 к городу, но быстро завладеть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 им не смогли. 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8 августа </a:t>
            </a:r>
            <a:r>
              <a:rPr lang="ru-RU" sz="2800" b="0" dirty="0" smtClean="0">
                <a:solidFill>
                  <a:schemeClr val="tx2"/>
                </a:solidFill>
              </a:rPr>
              <a:t>германские войска 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вышли к Ладожскому озеру.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340" name="Picture 4" descr="C:\Users\User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286148" cy="2357454"/>
          </a:xfrm>
          <a:prstGeom prst="rect">
            <a:avLst/>
          </a:prstGeom>
          <a:noFill/>
        </p:spPr>
      </p:pic>
      <p:pic>
        <p:nvPicPr>
          <p:cNvPr id="14341" name="Picture 5" descr="C:\Users\User\Desktop\origina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43314"/>
            <a:ext cx="3357553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Tm="2619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214290"/>
            <a:ext cx="9067800" cy="6429420"/>
          </a:xfrm>
        </p:spPr>
        <p:txBody>
          <a:bodyPr anchor="t"/>
          <a:lstStyle/>
          <a:p>
            <a:pPr algn="just"/>
            <a:r>
              <a:rPr lang="ru-RU" sz="2800" b="0" dirty="0" smtClean="0">
                <a:solidFill>
                  <a:schemeClr val="bg1"/>
                </a:solidFill>
              </a:rPr>
              <a:t>Германские силы сомкнули кольцо блокады второго по величине российского города. Блокада города продолжалась 900 дней  унесшая около </a:t>
            </a:r>
            <a:br>
              <a:rPr lang="ru-RU" sz="2800" b="0" dirty="0" smtClean="0">
                <a:solidFill>
                  <a:schemeClr val="bg1"/>
                </a:solidFill>
              </a:rPr>
            </a:br>
            <a:r>
              <a:rPr lang="ru-RU" sz="2800" b="0" dirty="0" smtClean="0">
                <a:solidFill>
                  <a:schemeClr val="bg1"/>
                </a:solidFill>
              </a:rPr>
              <a:t>1 млн. жителей, большинство из которых погибли от голода и холода.   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User\Desktop\0_d13fe_f76d6927_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3429024" cy="3000396"/>
          </a:xfrm>
          <a:prstGeom prst="rect">
            <a:avLst/>
          </a:prstGeom>
          <a:noFill/>
        </p:spPr>
      </p:pic>
      <p:pic>
        <p:nvPicPr>
          <p:cNvPr id="6" name="Picture 3" descr="C:\Users\User\Desktop\q3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143116"/>
            <a:ext cx="3643338" cy="3000396"/>
          </a:xfrm>
          <a:prstGeom prst="rect">
            <a:avLst/>
          </a:prstGeom>
          <a:noFill/>
        </p:spPr>
      </p:pic>
      <p:pic>
        <p:nvPicPr>
          <p:cNvPr id="10246" name="Picture 6" descr="C:\Users\User\Desktop\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357430"/>
            <a:ext cx="3833813" cy="3500462"/>
          </a:xfrm>
          <a:prstGeom prst="rect">
            <a:avLst/>
          </a:prstGeom>
          <a:noFill/>
        </p:spPr>
      </p:pic>
      <p:pic>
        <p:nvPicPr>
          <p:cNvPr id="10247" name="Picture 7" descr="C:\Users\User\Desktop\2014280116050643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786058"/>
            <a:ext cx="3495679" cy="3910010"/>
          </a:xfrm>
          <a:prstGeom prst="rect">
            <a:avLst/>
          </a:prstGeom>
          <a:noFill/>
        </p:spPr>
      </p:pic>
      <p:pic>
        <p:nvPicPr>
          <p:cNvPr id="10248" name="Picture 8" descr="C:\Users\User\Desktop\russia_200220130516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786058"/>
            <a:ext cx="5810264" cy="39385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4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52400"/>
            <a:ext cx="8286808" cy="6491310"/>
          </a:xfrm>
        </p:spPr>
        <p:txBody>
          <a:bodyPr anchor="t"/>
          <a:lstStyle/>
          <a:p>
            <a:pPr algn="just"/>
            <a:r>
              <a:rPr lang="ru-RU" sz="2800" dirty="0" smtClean="0"/>
              <a:t>Город не был готов к длительной осаде. Большинство его жителей не было </a:t>
            </a:r>
            <a:r>
              <a:rPr lang="ru-RU" sz="2800" b="0" dirty="0" smtClean="0">
                <a:solidFill>
                  <a:schemeClr val="tx2"/>
                </a:solidFill>
              </a:rPr>
              <a:t>эвакуировано. Варварские бомбардировки и артиллерийские обстрелы усугубили и без того катастрофическое положение населения.   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>
                <a:solidFill>
                  <a:schemeClr val="tx2"/>
                </a:solidFill>
              </a:rPr>
              <a:t/>
            </a:r>
            <a:br>
              <a:rPr lang="ru-RU" sz="2800" b="0" dirty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/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>
                <a:solidFill>
                  <a:schemeClr val="tx2"/>
                </a:solidFill>
              </a:rPr>
              <a:t/>
            </a:r>
            <a:br>
              <a:rPr lang="ru-RU" sz="2800" b="0" dirty="0">
                <a:solidFill>
                  <a:schemeClr val="tx2"/>
                </a:solidFill>
              </a:rPr>
            </a:br>
            <a:endParaRPr lang="ru-RU" sz="2800" b="0" dirty="0">
              <a:solidFill>
                <a:schemeClr val="tx2"/>
              </a:solidFill>
            </a:endParaRPr>
          </a:p>
        </p:txBody>
      </p:sp>
      <p:pic>
        <p:nvPicPr>
          <p:cNvPr id="15362" name="Picture 2" descr="C:\Users\User\Desktop\blokada_leningrad_otkr_ist_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733792" cy="3429024"/>
          </a:xfrm>
          <a:prstGeom prst="rect">
            <a:avLst/>
          </a:prstGeom>
          <a:noFill/>
        </p:spPr>
      </p:pic>
      <p:pic>
        <p:nvPicPr>
          <p:cNvPr id="15363" name="Picture 3" descr="C:\Users\User\Desktop\1476405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4814889" cy="3852867"/>
          </a:xfrm>
          <a:prstGeom prst="rect">
            <a:avLst/>
          </a:prstGeom>
          <a:noFill/>
        </p:spPr>
      </p:pic>
      <p:pic>
        <p:nvPicPr>
          <p:cNvPr id="15364" name="Picture 4" descr="C:\Users\User\Desktop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357430"/>
            <a:ext cx="3000396" cy="38528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214290"/>
            <a:ext cx="9067800" cy="6429420"/>
          </a:xfrm>
        </p:spPr>
        <p:txBody>
          <a:bodyPr anchor="t"/>
          <a:lstStyle/>
          <a:p>
            <a:pPr algn="just"/>
            <a:r>
              <a:rPr lang="ru-RU" sz="2800" b="0" dirty="0" smtClean="0">
                <a:solidFill>
                  <a:schemeClr val="tx2"/>
                </a:solidFill>
              </a:rPr>
              <a:t>Чтобы спасти город,  с </a:t>
            </a:r>
            <a:r>
              <a:rPr lang="ru-RU" sz="2800" dirty="0" smtClean="0">
                <a:solidFill>
                  <a:schemeClr val="tx2"/>
                </a:solidFill>
              </a:rPr>
              <a:t>22 ноября 1941 </a:t>
            </a:r>
            <a:r>
              <a:rPr lang="ru-RU" sz="2800" b="0" dirty="0" smtClean="0">
                <a:solidFill>
                  <a:schemeClr val="tx2"/>
                </a:solidFill>
              </a:rPr>
              <a:t>г. по льду Ладожского озера была налажена </a:t>
            </a:r>
            <a:r>
              <a:rPr lang="ru-RU" sz="2800" dirty="0" smtClean="0">
                <a:solidFill>
                  <a:schemeClr val="tx2"/>
                </a:solidFill>
              </a:rPr>
              <a:t>«дорога жизни».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А со временем по дну озера был проложен электрический кабель и нефтепровод.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388" name="Picture 4" descr="C:\Users\User\Desktop\1387660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3495681" cy="4857760"/>
          </a:xfrm>
          <a:prstGeom prst="rect">
            <a:avLst/>
          </a:prstGeom>
          <a:noFill/>
        </p:spPr>
      </p:pic>
      <p:pic>
        <p:nvPicPr>
          <p:cNvPr id="16386" name="Picture 2" descr="C:\Users\User\Desktop\sd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3116"/>
            <a:ext cx="3976726" cy="4572000"/>
          </a:xfrm>
          <a:prstGeom prst="rect">
            <a:avLst/>
          </a:prstGeom>
          <a:noFill/>
        </p:spPr>
      </p:pic>
      <p:pic>
        <p:nvPicPr>
          <p:cNvPr id="16387" name="Picture 3" descr="C:\Users\User\Desktop\photonews-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4643438" cy="3429004"/>
          </a:xfrm>
          <a:prstGeom prst="rect">
            <a:avLst/>
          </a:prstGeom>
          <a:noFill/>
        </p:spPr>
      </p:pic>
      <p:pic>
        <p:nvPicPr>
          <p:cNvPr id="16390" name="Picture 6" descr="http://www.rosphoto.com/images/u/articles/1501/17_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6215106" cy="307183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42852"/>
            <a:ext cx="4500594" cy="598331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Попытка германского командования создать </a:t>
            </a:r>
            <a:r>
              <a:rPr lang="ru-RU" dirty="0" smtClean="0">
                <a:solidFill>
                  <a:schemeClr val="tx2"/>
                </a:solidFill>
              </a:rPr>
              <a:t>двойное кольцо осады была сорвана войсками </a:t>
            </a:r>
            <a:r>
              <a:rPr lang="ru-RU" dirty="0" err="1" smtClean="0">
                <a:solidFill>
                  <a:schemeClr val="tx2"/>
                </a:solidFill>
              </a:rPr>
              <a:t>Волховского</a:t>
            </a:r>
            <a:r>
              <a:rPr lang="ru-RU" dirty="0" smtClean="0">
                <a:solidFill>
                  <a:schemeClr val="tx2"/>
                </a:solidFill>
              </a:rPr>
              <a:t> фронта 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(август – сентябрь 1942 г.).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12-18 января 1943 г.</a:t>
            </a:r>
            <a:r>
              <a:rPr lang="ru-RU" dirty="0" smtClean="0">
                <a:solidFill>
                  <a:schemeClr val="tx2"/>
                </a:solidFill>
              </a:rPr>
              <a:t> в результате операции «Искра» была прорвана блокада, а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14 - 27 января 1944г. </a:t>
            </a:r>
            <a:r>
              <a:rPr lang="ru-RU" dirty="0" smtClean="0">
                <a:solidFill>
                  <a:schemeClr val="tx2"/>
                </a:solidFill>
              </a:rPr>
              <a:t>осада города была снята.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/>
          </a:p>
        </p:txBody>
      </p:sp>
      <p:pic>
        <p:nvPicPr>
          <p:cNvPr id="6" name="Picture 10" descr="C:\Users\User\Desktop\1485479458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3286148" cy="2214578"/>
          </a:xfrm>
          <a:prstGeom prst="rect">
            <a:avLst/>
          </a:prstGeom>
          <a:noFill/>
        </p:spPr>
      </p:pic>
      <p:pic>
        <p:nvPicPr>
          <p:cNvPr id="17412" name="Picture 4" descr="C:\Users\User\Desktop\1516994033_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925" y="214290"/>
            <a:ext cx="4337075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2104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papir_papyrus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5128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5720" y="214291"/>
            <a:ext cx="5643602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ДЕТИ В ГОДЫ ВОЙНЫ БЛОКАДНОГО ЛЕНИНГРАДА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Токарь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 3-го 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разряда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пятнадцатилетняя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Вера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Тихова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,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выполнявшая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во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 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время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блокады</a:t>
            </a:r>
            <a:r>
              <a:rPr lang="ru-RU" sz="1800" i="1" dirty="0" smtClean="0">
                <a:solidFill>
                  <a:srgbClr val="333333"/>
                </a:solidFill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на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 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своем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токарном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станке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полторы</a:t>
            </a:r>
            <a:r>
              <a:rPr lang="ru-RU" sz="1800" i="1" dirty="0" smtClean="0">
                <a:solidFill>
                  <a:srgbClr val="333333"/>
                </a:solidFill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взрослые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нормы</a:t>
            </a:r>
            <a:r>
              <a:rPr lang="ru-RU" sz="1800" i="1" dirty="0" smtClean="0">
                <a:solidFill>
                  <a:srgbClr val="333333"/>
                </a:solidFill>
                <a:cs typeface="Arial" pitchFamily="34" charset="0"/>
              </a:rPr>
              <a:t>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Фотография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сделана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на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одном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из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заводов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Фрунзенского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района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Ленинграда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Автор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: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Василий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Федосеев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Август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 1943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года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</a:t>
            </a:r>
            <a:r>
              <a:rPr lang="ru-RU" sz="2000" b="1" dirty="0" smtClean="0">
                <a:solidFill>
                  <a:schemeClr val="tx2"/>
                </a:solidFill>
              </a:rPr>
              <a:t>Юные защитники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                                                     Ленинграда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5" name="Picture 5" descr="papir_papyrus_q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43380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11" name="Picture 7" descr="papir_papyrus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00570"/>
            <a:ext cx="2743200" cy="20574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9" name="Picture 9" descr="C:\Users\User\Desktop\5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42852"/>
            <a:ext cx="3143240" cy="3571900"/>
          </a:xfrm>
          <a:prstGeom prst="rect">
            <a:avLst/>
          </a:prstGeom>
          <a:noFill/>
        </p:spPr>
      </p:pic>
      <p:pic>
        <p:nvPicPr>
          <p:cNvPr id="5131" name="Picture 11" descr="C:\Users\User\Desktop\1275682278_yunye-zashhitniki-leningra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571744"/>
            <a:ext cx="3057525" cy="4286256"/>
          </a:xfrm>
          <a:prstGeom prst="rect">
            <a:avLst/>
          </a:prstGeom>
          <a:noFill/>
        </p:spPr>
      </p:pic>
      <p:pic>
        <p:nvPicPr>
          <p:cNvPr id="5134" name="Picture 14" descr="C:\Users\User\Desktop\image211-26-e152207761576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7172" y="3786190"/>
            <a:ext cx="3806828" cy="2857496"/>
          </a:xfrm>
          <a:prstGeom prst="rect">
            <a:avLst/>
          </a:prstGeom>
          <a:noFill/>
        </p:spPr>
      </p:pic>
      <p:pic>
        <p:nvPicPr>
          <p:cNvPr id="5135" name="Picture 15" descr="C:\Users\User\Desktop\image215-26-e152483893586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786190"/>
            <a:ext cx="3429024" cy="3071810"/>
          </a:xfrm>
          <a:prstGeom prst="rect">
            <a:avLst/>
          </a:prstGeom>
          <a:noFill/>
        </p:spPr>
      </p:pic>
      <p:pic>
        <p:nvPicPr>
          <p:cNvPr id="5136" name="Picture 16" descr="C:\Users\User\Desktop\image217-26-e152207768847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3786190"/>
            <a:ext cx="3071834" cy="30718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3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1|4.9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8|3|2.7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2|3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7.4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6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3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5.6|5.6"/>
</p:tagLst>
</file>

<file path=ppt/theme/theme1.xml><?xml version="1.0" encoding="utf-8"?>
<a:theme xmlns:a="http://schemas.openxmlformats.org/drawingml/2006/main" name="paper_papyrus">
  <a:themeElements>
    <a:clrScheme name="paper_papy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per_papyru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er_papy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_papy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_papy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_papy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_papy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_papy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_papy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_papy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_papy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_papy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_papy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_papy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paper_papyrus</Template>
  <TotalTime>442</TotalTime>
  <Words>462</Words>
  <Application>Microsoft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paper_papyrus</vt:lpstr>
      <vt:lpstr>«День в истории: 27 января – День снятия блокады города Ленинграда и Международный День памяти жертв Холокоста» </vt:lpstr>
      <vt:lpstr>Блокада города Ленинграда и Холокост  связаны с самыми трагическими событиями человечества XX в. – Второй Мировой Войной 1939 – 1945 гг. Война развязанная тремя государствами оси Берлин – Рим – Токио. К весне 1941 года вся континентальная Европа  была захвачена. Огромные материальные и людские ресурсы большинства европейских стран попали в распоряжение Германии. По планам фашистов, славяне должны были быть уничтожены частично, евреев -  полностью. Вторая Мировая Война оказала огромное влияние на судьбы человечества. В ней участвовало 61 государство, 80% населения земного шара. Военные действия велись на территории 40 государств. Судьба СССР была предопределена 22 июня 1941 г. – началась Великая Отечественная Война.</vt:lpstr>
      <vt:lpstr>Слайд 3</vt:lpstr>
      <vt:lpstr>ЛЕНИНГРАД 10 июля 1941 – 27 января 1944 г.                                                                     В начале июля 1941 года                                                       германские войска группы                                    армий «Север» вышли на                                             далекие подступы к городу. С                                   июля по 10 августа 1941 г. бои велись на Лужском оборонительном рубеже. Прорвав его 25 августа ,  германские войска подошли  к городу, но быстро завладеть  им не смогли.  8 августа германские войска  вышли к Ладожскому озеру.    </vt:lpstr>
      <vt:lpstr>Германские силы сомкнули кольцо блокады второго по величине российского города. Блокада города продолжалась 900 дней  унесшая около  1 млн. жителей, большинство из которых погибли от голода и холода.   </vt:lpstr>
      <vt:lpstr>Город не был готов к длительной осаде. Большинство его жителей не было эвакуировано. Варварские бомбардировки и артиллерийские обстрелы усугубили и без того катастрофическое положение населения.       </vt:lpstr>
      <vt:lpstr>Чтобы спасти город,  с 22 ноября 1941 г. по льду Ладожского озера была налажена «дорога жизни». А со временем по дну озера был проложен электрический кабель и нефтепровод. </vt:lpstr>
      <vt:lpstr>Слайд 8</vt:lpstr>
      <vt:lpstr>Слайд 9</vt:lpstr>
      <vt:lpstr>Слайд 10</vt:lpstr>
      <vt:lpstr>Начиная Вторую Мировую войну, Германия стремилась не только разгромить противника, но и установить «новый (мировой) порядок», который должен был основываться на насилии и смерти.</vt:lpstr>
      <vt:lpstr>Придя к власти в Германии, нацисты в 1933 г.,  стали проводить антисемитскую политику. В 1935г. нюрнбергские «расовые законы» лишили евреев гражданства. 1938 год в Германии принес  «Хрустальную ночь» – погром 7 тыс. еврейских магазинов. В начал Второй Мировой войны антисемитская политика приобрела еще более ужасающий характер.</vt:lpstr>
      <vt:lpstr>Страшная трагедия еврейского народа, приговоренного к уничтожению, получила название Холокауст, или Холокост (от греч. holos – полностью, kaustos – сожжение). За годы Холокоста погибло 6 млн. евреев, что составляет 63% еврейского и 36 % мирового еврейства. </vt:lpstr>
      <vt:lpstr>На территориях оккупированной Германией господствовал кровавый террор, для евреев были созданы  специальные переселения -  гетто, а так же сеть  концентрационных лагерей, в которых планомерно уничтожались люди, ставились леденящие душу медицинские эксперименты над живыми людьми, среди  которых был большой  процент детей, женщин, стариков.  </vt:lpstr>
      <vt:lpstr>На территории Европы насчитывалось около 30 концлагерей. Самые крупные из них – Дахау, Бухенвальд, Майданек, Освенцим. Это были настоящие фабрики смерти, где погибли миллионы людей из разных стран.</vt:lpstr>
      <vt:lpstr>Сэм Ицкович, 1925, Макув, Польша Описывает газовые камеры в Освенциме.  «Сначала они запускали туда всех женщин, а потом уже мужчин. Иногда оставалось 20 или 30 человек лишних, которые туда не помещались, так что детей они всегда оставляли на потом. И когда бункер уже заполнялся настолько, что больше людей уже не помешалось, не помещалось… они пускали детей ползти прямо по головам, просто заталкивали их внутрь, чтобы уместить всех. И тогда за ними захлопывалась дверь, толстая дверь, толщиной около шести дюймов… И потом изнутри слышался только громкий стон: “Шма…” (начало иудейского символа веры) и больше ничего. И это занимало от пяти до десяти минут.» Воспоминания тех, кто пережил Холокост.    </vt:lpstr>
      <vt:lpstr>Мисо (Михаэль) Вогель, 1923, Яцовце, Чехословакия. Рассказывает о крематориях в Биркенау. «Но сам лагерь — это действительно была настоящая фабрика смерти. В Биркенау было четыре крематория, две газовые камеры, два… два крематория по одну сторону железной дороги, две газовые камеры и два крематория по другую сторону. И рельсы подходили прямо туда, к крематориям. И весь лагерь видел. Вы видели пламя — не только дым — вы видели языки пламени, которые вырывались из труб. Ну конечно, когда они сжигали “мусульман” — так называли тех, от кого остались одни скелеты, — тогда шел только дым. Но когда горели люди, в которых еще оставалось немного жира, то из труб вырывалось пламя.»</vt:lpstr>
      <vt:lpstr>Посылая детей на смерть в газовые камеры, их чаще всего отделяли от родителей. Януш Корчак, директор сиротского еврейского приюта в Варшавском гетто, отказался покинуть обреченных на гибель детей. Он добровольно сопровождал своих воспитанников в газовую камеру, разделив их судьбу в лагере смерти Треблинка.</vt:lpstr>
      <vt:lpstr>Без боли вспоминать непросто  О днях ужасных Холокоста,  И здесь не может быть сомненья —  Нет оправданья преступленьям. Злодейства зверского деянья  Весь мир не в силах позабыть;  И эхо страшного страданья Тысячелетья будет жить.  </vt:lpstr>
      <vt:lpstr>Используемая литература:  1. Всемирная история 10 – 11 классы в схемах и таблицах, автор Щерина И.Э.: учебное пособие – Х.: Издательство группа «Акаемия», 2001 – 152с.:илл. 2. Всемирная история: Учебн. для 11 кл. общеобразоват. учебн. завед. (уровень стандарта, академический уровень). – К.:Грамота, 2011. – 224с.: илл.  3. Интернет ресурсы: https://pics.ru/rasskazy-teh-kto-perezhil-holokost 4. Всемирная история, 11 класс: Планы – конспекты уроков / А.В.Гисем, А.А.Мартынюк. – Х.: Веста: Изд-во «Ранок», 2005. – 544с. – (в помощь учителю)              СПАСИБО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в истории: 27 января – День снятия блокады города Ленинграда и Международный День памяти жертв Холокоста»</dc:title>
  <dc:creator>User</dc:creator>
  <cp:lastModifiedBy>User</cp:lastModifiedBy>
  <cp:revision>47</cp:revision>
  <dcterms:created xsi:type="dcterms:W3CDTF">2019-01-15T14:54:07Z</dcterms:created>
  <dcterms:modified xsi:type="dcterms:W3CDTF">2019-01-16T18:52:20Z</dcterms:modified>
</cp:coreProperties>
</file>