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94" r:id="rId4"/>
    <p:sldId id="295" r:id="rId5"/>
    <p:sldId id="264" r:id="rId6"/>
    <p:sldId id="263" r:id="rId7"/>
    <p:sldId id="260" r:id="rId8"/>
    <p:sldId id="259" r:id="rId9"/>
    <p:sldId id="258" r:id="rId10"/>
    <p:sldId id="271" r:id="rId11"/>
    <p:sldId id="273" r:id="rId12"/>
    <p:sldId id="272" r:id="rId13"/>
    <p:sldId id="267" r:id="rId14"/>
    <p:sldId id="270" r:id="rId15"/>
    <p:sldId id="269" r:id="rId16"/>
    <p:sldId id="268" r:id="rId17"/>
    <p:sldId id="265" r:id="rId18"/>
    <p:sldId id="283" r:id="rId19"/>
    <p:sldId id="284" r:id="rId20"/>
    <p:sldId id="293" r:id="rId21"/>
    <p:sldId id="281" r:id="rId22"/>
    <p:sldId id="282" r:id="rId23"/>
    <p:sldId id="298" r:id="rId24"/>
    <p:sldId id="277" r:id="rId25"/>
    <p:sldId id="292" r:id="rId26"/>
    <p:sldId id="287" r:id="rId27"/>
    <p:sldId id="288" r:id="rId28"/>
    <p:sldId id="296" r:id="rId29"/>
    <p:sldId id="297" r:id="rId30"/>
    <p:sldId id="286" r:id="rId31"/>
    <p:sldId id="290" r:id="rId32"/>
    <p:sldId id="285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2" autoAdjust="0"/>
    <p:restoredTop sz="94624" autoAdjust="0"/>
  </p:normalViewPr>
  <p:slideViewPr>
    <p:cSldViewPr>
      <p:cViewPr>
        <p:scale>
          <a:sx n="51" d="100"/>
          <a:sy n="51" d="100"/>
        </p:scale>
        <p:origin x="-1656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6670E-C8CB-413D-A59D-E2DA1A8BD24B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7DD97-B1CE-4853-92AA-93DFEE9FE2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232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7DD97-B1CE-4853-92AA-93DFEE9FE2C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9CEFB-C4FA-47D5-BD8A-66764843C941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FC36-4B0A-4079-AB3A-57795FE10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9CEFB-C4FA-47D5-BD8A-66764843C941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FC36-4B0A-4079-AB3A-57795FE10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9CEFB-C4FA-47D5-BD8A-66764843C941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FC36-4B0A-4079-AB3A-57795FE10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9CEFB-C4FA-47D5-BD8A-66764843C941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FC36-4B0A-4079-AB3A-57795FE10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9CEFB-C4FA-47D5-BD8A-66764843C941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FC36-4B0A-4079-AB3A-57795FE10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9CEFB-C4FA-47D5-BD8A-66764843C941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FC36-4B0A-4079-AB3A-57795FE10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9CEFB-C4FA-47D5-BD8A-66764843C941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FC36-4B0A-4079-AB3A-57795FE10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9CEFB-C4FA-47D5-BD8A-66764843C941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FC36-4B0A-4079-AB3A-57795FE10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9CEFB-C4FA-47D5-BD8A-66764843C941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FC36-4B0A-4079-AB3A-57795FE10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9CEFB-C4FA-47D5-BD8A-66764843C941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FC36-4B0A-4079-AB3A-57795FE10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9CEFB-C4FA-47D5-BD8A-66764843C941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FC36-4B0A-4079-AB3A-57795FE10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9CEFB-C4FA-47D5-BD8A-66764843C941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FFC36-4B0A-4079-AB3A-57795FE10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2 класс\Гюнай\img0 (2).jpg"/>
          <p:cNvPicPr>
            <a:picLocks noChangeAspect="1" noChangeArrowheads="1"/>
          </p:cNvPicPr>
          <p:nvPr/>
        </p:nvPicPr>
        <p:blipFill>
          <a:blip r:embed="rId2"/>
          <a:srcRect b="64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2 класс\Гюнай\0017-066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F:\2 класс\РУССКИЙ\ж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28603"/>
            <a:ext cx="2928958" cy="3341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F:\2 класс\РУССКИЙ\ш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9" y="571500"/>
            <a:ext cx="3300410" cy="3300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:\2 класс\РУССКИЙ\ach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3571876"/>
            <a:ext cx="2571768" cy="2961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F:\2 класс\РУССКИЙ\Щ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3000371"/>
            <a:ext cx="3857628" cy="3857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2 класс\Гюнай\0017-066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85720" y="357166"/>
            <a:ext cx="5005387" cy="535781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пятнист, высок и строен,</a:t>
            </a:r>
          </a:p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Добродушен  и спокоен,</a:t>
            </a:r>
          </a:p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Шею длинную имеет.</a:t>
            </a:r>
          </a:p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Лазать, прыгать не умеет.</a:t>
            </a:r>
          </a:p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относится к копытным.</a:t>
            </a:r>
          </a:p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Любит, чтоб обед был сытным.</a:t>
            </a:r>
          </a:p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гиганта милый нрав.</a:t>
            </a:r>
          </a:p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зовут его?</a:t>
            </a:r>
          </a:p>
          <a:p>
            <a:pPr algn="ctr">
              <a:defRPr/>
            </a:pP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86438" y="4786313"/>
            <a:ext cx="2928937" cy="50006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Ж..</a:t>
            </a:r>
            <a:r>
              <a:rPr lang="ru-RU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раф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57875" y="5715000"/>
            <a:ext cx="2928938" cy="50006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раф</a:t>
            </a:r>
          </a:p>
        </p:txBody>
      </p:sp>
      <p:pic>
        <p:nvPicPr>
          <p:cNvPr id="6" name="Picture 5" descr="F:\2 класс\РУССКИЙ\Беременная-самка-масайского-жирафа-768x5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57166"/>
            <a:ext cx="4000496" cy="4139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2 класс\Гюнай\0017-066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85720" y="642918"/>
            <a:ext cx="5857916" cy="321468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Пять пальцев, как у людей, </a:t>
            </a:r>
          </a:p>
          <a:p>
            <a:pPr>
              <a:defRPr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 пальцы у нас без ногтей.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86438" y="4786313"/>
            <a:ext cx="2928937" cy="50006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Перч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..тки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29313" y="5715000"/>
            <a:ext cx="2928937" cy="50006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тки</a:t>
            </a:r>
          </a:p>
        </p:txBody>
      </p:sp>
      <p:pic>
        <p:nvPicPr>
          <p:cNvPr id="6" name="Picture 7" descr="F:\2 класс\РУССКИЙ\modnye_genskie_perchatki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28604"/>
            <a:ext cx="3357554" cy="385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2 класс\Гюнай\0017-066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286116" y="285728"/>
            <a:ext cx="5500692" cy="321468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Ох, прожорливая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рыба,</a:t>
            </a:r>
          </a:p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Своенравна и строптива,</a:t>
            </a:r>
          </a:p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Тело словно как стрела, </a:t>
            </a:r>
          </a:p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большая  голова!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29322" y="4714884"/>
            <a:ext cx="2928937" cy="50006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Щ..</a:t>
            </a:r>
            <a:r>
              <a:rPr lang="ru-RU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29313" y="5715000"/>
            <a:ext cx="2928937" cy="50006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Щу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</a:p>
        </p:txBody>
      </p:sp>
      <p:pic>
        <p:nvPicPr>
          <p:cNvPr id="6" name="Picture 5" descr="F:\2 класс\РУССКИЙ\Как-выглядит-щука-фото-768x3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00438"/>
            <a:ext cx="5214942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2 класс\Гюнай\0017-066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143375" y="214313"/>
            <a:ext cx="4857750" cy="321468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Лесом катится клубок,</a:t>
            </a:r>
          </a:p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него колючий бок.</a:t>
            </a:r>
          </a:p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охотится ночами</a:t>
            </a:r>
          </a:p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жуками и мышами.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86438" y="4786313"/>
            <a:ext cx="2928937" cy="50006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Ёж..к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29313" y="5715000"/>
            <a:ext cx="2928937" cy="50006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pic>
        <p:nvPicPr>
          <p:cNvPr id="6" name="Picture 5" descr="F:\2 класс\РУССКИЙ\b9bd2aac142736453cff73269f070035_RSZ_69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214686"/>
            <a:ext cx="5072034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2 класс\Гюнай\0017-066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500430" y="214313"/>
            <a:ext cx="5429258" cy="321468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 тобой, надо  мной</a:t>
            </a:r>
          </a:p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Пролетел мешок с водой.</a:t>
            </a:r>
          </a:p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Наскочил на дальний лес, </a:t>
            </a:r>
          </a:p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Прохудился и исчез.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57884" y="4357694"/>
            <a:ext cx="2928937" cy="50006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Туч..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29322" y="5357826"/>
            <a:ext cx="2928937" cy="50006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</a:t>
            </a:r>
          </a:p>
        </p:txBody>
      </p:sp>
      <p:pic>
        <p:nvPicPr>
          <p:cNvPr id="6" name="Picture 5" descr="F:\2 класс\РУССКИЙ\11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357562"/>
            <a:ext cx="5099826" cy="3267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2 класс\Гюнай\0017-066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00100" y="2214565"/>
            <a:ext cx="7715304" cy="21431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ЖИРАФ, ПЕРЧАТКИ, ЩУКА, ЁЖИК, ТУЧА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2 класс\Гюнай\0017-066-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 descr="F:\2 класс\РУССКИЙ\Ангольский-жираф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69298" y="214290"/>
            <a:ext cx="5674702" cy="4071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F:\2 класс\РУССКИЙ\Самец-и-самка-жирафа-768x54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857496"/>
            <a:ext cx="5429256" cy="3663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857884" y="4872054"/>
            <a:ext cx="3000375" cy="9144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ираф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2 класс\Гюнай\0017-066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786446" y="4857760"/>
            <a:ext cx="3000375" cy="70008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жик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F:\2 класс\РУССКИЙ\ежи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14290"/>
            <a:ext cx="5286412" cy="4250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F:\2 класс\РУССКИЙ\jozh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071810"/>
            <a:ext cx="5072098" cy="3513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2 класс\Гюнай\0017-066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715008" y="4857760"/>
            <a:ext cx="3000375" cy="9144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ука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F:\2 класс\РУССКИЙ\shhu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85728"/>
            <a:ext cx="5500694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F:\2 класс\РУССКИЙ\Чем-питается-щука-768x47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214686"/>
            <a:ext cx="5357819" cy="3278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2 класс\Гюнай\0017-066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55576" y="2492896"/>
            <a:ext cx="7920880" cy="350899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Мы сюда пришли учиться,</a:t>
            </a:r>
          </a:p>
          <a:p>
            <a:pPr algn="just">
              <a:defRPr/>
            </a:pP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лениться, а трудиться!</a:t>
            </a:r>
          </a:p>
          <a:p>
            <a:pPr algn="just">
              <a:defRPr/>
            </a:pP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Работаем старательно,</a:t>
            </a:r>
          </a:p>
          <a:p>
            <a:pPr algn="just">
              <a:defRPr/>
            </a:pP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Слушаем внимательно!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0"/>
            <a:ext cx="3168352" cy="273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" name="Studiya_Detskogo_Prazdnika_Malvina_-_Fizminutka_Ani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4546.109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39552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39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2 класс\Гюнай\0017-066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2000240"/>
            <a:ext cx="9144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5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</a:t>
            </a:r>
            <a:r>
              <a:rPr lang="ru-RU" sz="5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андыши</a:t>
            </a:r>
            <a:r>
              <a:rPr lang="ru-RU" sz="5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ёж, ковш, камыши, чиж, ковши, ежи, камыш, чижи, ландыш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2 класс\Гюнай\0017-066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85786" y="980728"/>
            <a:ext cx="8143932" cy="47342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ёж                         е</a:t>
            </a:r>
            <a:r>
              <a:rPr lang="ru-RU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</a:t>
            </a:r>
          </a:p>
          <a:p>
            <a:pPr algn="ctr">
              <a:defRPr/>
            </a:pPr>
            <a:r>
              <a:rPr lang="ru-RU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ковш                    ков</a:t>
            </a:r>
            <a:r>
              <a:rPr lang="ru-RU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ши</a:t>
            </a:r>
          </a:p>
          <a:p>
            <a:pPr algn="ctr">
              <a:defRPr/>
            </a:pPr>
            <a:r>
              <a:rPr lang="ru-RU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камыш               камы</a:t>
            </a:r>
            <a:r>
              <a:rPr lang="ru-RU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ши</a:t>
            </a:r>
          </a:p>
          <a:p>
            <a:pPr algn="ctr">
              <a:defRPr/>
            </a:pPr>
            <a:r>
              <a:rPr lang="ru-RU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чиж                        чи</a:t>
            </a:r>
            <a:r>
              <a:rPr lang="ru-RU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</a:t>
            </a:r>
          </a:p>
          <a:p>
            <a:pPr algn="ctr">
              <a:defRPr/>
            </a:pPr>
            <a:r>
              <a:rPr lang="ru-RU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ландыш            ланды</a:t>
            </a:r>
            <a:r>
              <a:rPr lang="ru-RU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ши</a:t>
            </a:r>
          </a:p>
          <a:p>
            <a:pPr algn="ctr">
              <a:defRPr/>
            </a:pP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2 класс\Гюнай\0017-066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85786" y="980728"/>
            <a:ext cx="8034686" cy="3240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</a:t>
            </a: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</a:t>
            </a: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стри</a:t>
            </a: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</a:t>
            </a: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мы</a:t>
            </a: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ши</a:t>
            </a: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кры</a:t>
            </a: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ши</a:t>
            </a:r>
            <a:r>
              <a:rPr lang="ru-RU" sz="5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малы</a:t>
            </a:r>
            <a:r>
              <a:rPr lang="ru-RU" sz="5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ши</a:t>
            </a: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у</a:t>
            </a: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</a:t>
            </a: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37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2 класс\Гюнай\0017-066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8086724" cy="857256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Упр. 19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4525963"/>
          </a:xfrm>
        </p:spPr>
        <p:txBody>
          <a:bodyPr>
            <a:noAutofit/>
          </a:bodyPr>
          <a:lstStyle/>
          <a:p>
            <a:pPr>
              <a:buFont typeface="Arial" charset="0"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Прочитайте. Подберите к каждому слову подходящее по смыслу слово из слов для справок. Запишите.</a:t>
            </a:r>
          </a:p>
          <a:p>
            <a:pPr>
              <a:buFont typeface="Arial" charset="0"/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Кислый …., лесная …., колючий …., берёзовая …., пушистые …., дождевая ….</a:t>
            </a:r>
          </a:p>
          <a:p>
            <a:pPr>
              <a:buFont typeface="Arial" charset="0"/>
              <a:buNone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Слова для справок: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шиповник, чаща, щавель, чайник, туча, снежинки, роща.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2 класс\Гюнай\0017-066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8086724" cy="857256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Упр. 19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9144000" cy="4525963"/>
          </a:xfrm>
        </p:spPr>
        <p:txBody>
          <a:bodyPr>
            <a:noAutofit/>
          </a:bodyPr>
          <a:lstStyle/>
          <a:p>
            <a:pPr>
              <a:buFont typeface="Arial" charset="0"/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  Кислый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вель, лесная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чаща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, колючий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ши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повник, берёзовая ро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, фарфоровый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йник, пушистые сне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нки, дождевая ту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2 класс\Гюнай\0017-066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57220" y="642918"/>
            <a:ext cx="8001060" cy="121445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>
              <a:buFontTx/>
              <a:buAutoNum type="arabicPeriod"/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Старый друг лучше новых двух.</a:t>
            </a:r>
          </a:p>
          <a:p>
            <a:pPr marL="342900" indent="-342900">
              <a:defRPr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143117"/>
            <a:ext cx="9143999" cy="128588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2. Крепкую дружбу и топором не разрубишь.</a:t>
            </a:r>
          </a:p>
          <a:p>
            <a:pPr marL="342900" indent="-342900" algn="ctr">
              <a:defRPr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643314"/>
            <a:ext cx="9144000" cy="150019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3. Дерево держится корнями, а человек - </a:t>
            </a:r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друзьями.</a:t>
            </a:r>
          </a:p>
          <a:p>
            <a:pPr marL="342900" indent="-342900" algn="ctr">
              <a:defRPr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2 класс\Гюнай\0017-066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357313" y="2357438"/>
            <a:ext cx="7215215" cy="9286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3800" i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3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3800" i="1" dirty="0">
                <a:latin typeface="Times New Roman" pitchFamily="18" charset="0"/>
                <a:cs typeface="Times New Roman" pitchFamily="18" charset="0"/>
              </a:rPr>
              <a:t>варищ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2678893" y="3107529"/>
            <a:ext cx="2000264" cy="7143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4321967" y="3107529"/>
            <a:ext cx="2000264" cy="7143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4714876" y="2143116"/>
            <a:ext cx="571504" cy="1428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2 класс\Гюнай\0017-066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67544" y="1340768"/>
            <a:ext cx="8424936" cy="312008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Вставь правильную гласную букву.</a:t>
            </a:r>
            <a:endParaRPr lang="ru-RU" sz="40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dirty="0" err="1">
                <a:latin typeface="Times New Roman" pitchFamily="18" charset="0"/>
                <a:ea typeface="Calibri"/>
                <a:cs typeface="Times New Roman" pitchFamily="18" charset="0"/>
              </a:rPr>
              <a:t>Угощ</a:t>
            </a:r>
            <a:r>
              <a:rPr lang="ru-RU" sz="4000" dirty="0">
                <a:latin typeface="Times New Roman" pitchFamily="18" charset="0"/>
                <a:ea typeface="Calibri"/>
                <a:cs typeface="Times New Roman" pitchFamily="18" charset="0"/>
              </a:rPr>
              <a:t>__</a:t>
            </a:r>
            <a:r>
              <a:rPr lang="ru-RU" sz="4000" dirty="0" err="1">
                <a:latin typeface="Times New Roman" pitchFamily="18" charset="0"/>
                <a:ea typeface="Calibri"/>
                <a:cs typeface="Times New Roman" pitchFamily="18" charset="0"/>
              </a:rPr>
              <a:t>ть</a:t>
            </a:r>
            <a:r>
              <a:rPr lang="ru-RU" sz="4000" dirty="0">
                <a:latin typeface="Times New Roman" pitchFamily="18" charset="0"/>
                <a:ea typeface="Calibri"/>
                <a:cs typeface="Times New Roman" pitchFamily="18" charset="0"/>
              </a:rPr>
              <a:t>,  </a:t>
            </a:r>
            <a:r>
              <a:rPr lang="ru-RU" sz="4000" dirty="0" err="1">
                <a:latin typeface="Times New Roman" pitchFamily="18" charset="0"/>
                <a:ea typeface="Calibri"/>
                <a:cs typeface="Times New Roman" pitchFamily="18" charset="0"/>
              </a:rPr>
              <a:t>ш__пит</a:t>
            </a:r>
            <a:r>
              <a:rPr lang="ru-RU" sz="4000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ru-RU" sz="4000" dirty="0" err="1">
                <a:latin typeface="Times New Roman" pitchFamily="18" charset="0"/>
                <a:ea typeface="Calibri"/>
                <a:cs typeface="Times New Roman" pitchFamily="18" charset="0"/>
              </a:rPr>
              <a:t>свеж__й</a:t>
            </a:r>
            <a:r>
              <a:rPr lang="ru-RU" sz="4000" dirty="0">
                <a:latin typeface="Times New Roman" pitchFamily="18" charset="0"/>
                <a:ea typeface="Calibri"/>
                <a:cs typeface="Times New Roman" pitchFamily="18" charset="0"/>
              </a:rPr>
              <a:t>, ч__</a:t>
            </a:r>
            <a:r>
              <a:rPr lang="ru-RU" sz="4000" dirty="0" err="1">
                <a:latin typeface="Times New Roman" pitchFamily="18" charset="0"/>
                <a:ea typeface="Calibri"/>
                <a:cs typeface="Times New Roman" pitchFamily="18" charset="0"/>
              </a:rPr>
              <a:t>жой</a:t>
            </a:r>
            <a:r>
              <a:rPr lang="ru-RU" sz="4000" dirty="0">
                <a:latin typeface="Times New Roman" pitchFamily="18" charset="0"/>
                <a:ea typeface="Calibri"/>
                <a:cs typeface="Times New Roman" pitchFamily="18" charset="0"/>
              </a:rPr>
              <a:t>, лыж__, </a:t>
            </a:r>
            <a:r>
              <a:rPr lang="ru-RU" sz="4000" dirty="0" err="1">
                <a:latin typeface="Times New Roman" pitchFamily="18" charset="0"/>
                <a:ea typeface="Calibri"/>
                <a:cs typeface="Times New Roman" pitchFamily="18" charset="0"/>
              </a:rPr>
              <a:t>мыш</a:t>
            </a:r>
            <a:r>
              <a:rPr lang="ru-RU" sz="4000" dirty="0">
                <a:latin typeface="Times New Roman" pitchFamily="18" charset="0"/>
                <a:ea typeface="Calibri"/>
                <a:cs typeface="Times New Roman" pitchFamily="18" charset="0"/>
              </a:rPr>
              <a:t>__, рощ__, </a:t>
            </a:r>
            <a:r>
              <a:rPr lang="ru-RU" sz="4000" dirty="0" err="1">
                <a:latin typeface="Times New Roman" pitchFamily="18" charset="0"/>
                <a:ea typeface="Calibri"/>
                <a:cs typeface="Times New Roman" pitchFamily="18" charset="0"/>
              </a:rPr>
              <a:t>уш</a:t>
            </a:r>
            <a:r>
              <a:rPr lang="ru-RU" sz="4000" dirty="0">
                <a:latin typeface="Times New Roman" pitchFamily="18" charset="0"/>
                <a:ea typeface="Calibri"/>
                <a:cs typeface="Times New Roman" pitchFamily="18" charset="0"/>
              </a:rPr>
              <a:t>__, задач__, </a:t>
            </a:r>
            <a:r>
              <a:rPr lang="ru-RU" sz="4000" dirty="0" err="1">
                <a:latin typeface="Times New Roman" pitchFamily="18" charset="0"/>
                <a:ea typeface="Calibri"/>
                <a:cs typeface="Times New Roman" pitchFamily="18" charset="0"/>
              </a:rPr>
              <a:t>щ__ка</a:t>
            </a:r>
            <a:r>
              <a:rPr lang="ru-RU" sz="4000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ru-RU" sz="4000" dirty="0" err="1">
                <a:latin typeface="Times New Roman" pitchFamily="18" charset="0"/>
                <a:ea typeface="Calibri"/>
                <a:cs typeface="Times New Roman" pitchFamily="18" charset="0"/>
              </a:rPr>
              <a:t>ч__до</a:t>
            </a:r>
            <a:r>
              <a:rPr lang="ru-RU" sz="4000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42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2 класс\Гюнай\0017-066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67544" y="1340768"/>
            <a:ext cx="8424936" cy="312008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Вставь пропущенную гласную букву.</a:t>
            </a:r>
            <a:endParaRPr lang="ru-RU" sz="40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dirty="0" smtClean="0">
                <a:latin typeface="Times New Roman" pitchFamily="18" charset="0"/>
                <a:ea typeface="Calibri"/>
                <a:cs typeface="Times New Roman" pitchFamily="18" charset="0"/>
              </a:rPr>
              <a:t>Угощ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</a:t>
            </a:r>
            <a:r>
              <a:rPr lang="ru-RU" sz="4000" dirty="0" smtClean="0">
                <a:latin typeface="Times New Roman" pitchFamily="18" charset="0"/>
                <a:ea typeface="Calibri"/>
                <a:cs typeface="Times New Roman" pitchFamily="18" charset="0"/>
              </a:rPr>
              <a:t>ть</a:t>
            </a:r>
            <a:r>
              <a:rPr lang="ru-RU" sz="4000" dirty="0">
                <a:latin typeface="Times New Roman" pitchFamily="18" charset="0"/>
                <a:ea typeface="Calibri"/>
                <a:cs typeface="Times New Roman" pitchFamily="18" charset="0"/>
              </a:rPr>
              <a:t>,  </a:t>
            </a:r>
            <a:r>
              <a:rPr lang="ru-RU" sz="4000" dirty="0" smtClean="0">
                <a:latin typeface="Times New Roman" pitchFamily="18" charset="0"/>
                <a:ea typeface="Calibri"/>
                <a:cs typeface="Times New Roman" pitchFamily="18" charset="0"/>
              </a:rPr>
              <a:t>ш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</a:t>
            </a:r>
            <a:r>
              <a:rPr lang="ru-RU" sz="4000" dirty="0" smtClean="0">
                <a:latin typeface="Times New Roman" pitchFamily="18" charset="0"/>
                <a:ea typeface="Calibri"/>
                <a:cs typeface="Times New Roman" pitchFamily="18" charset="0"/>
              </a:rPr>
              <a:t>пит</a:t>
            </a:r>
            <a:r>
              <a:rPr lang="ru-RU" sz="4000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ru-RU" sz="4000" dirty="0" smtClean="0">
                <a:latin typeface="Times New Roman" pitchFamily="18" charset="0"/>
                <a:ea typeface="Calibri"/>
                <a:cs typeface="Times New Roman" pitchFamily="18" charset="0"/>
              </a:rPr>
              <a:t>свеж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</a:t>
            </a:r>
            <a:r>
              <a:rPr lang="ru-RU" sz="4000" dirty="0" smtClean="0">
                <a:latin typeface="Times New Roman" pitchFamily="18" charset="0"/>
                <a:ea typeface="Calibri"/>
                <a:cs typeface="Times New Roman" pitchFamily="18" charset="0"/>
              </a:rPr>
              <a:t>й</a:t>
            </a:r>
            <a:r>
              <a:rPr lang="ru-RU" sz="4000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ru-RU" sz="4000" dirty="0" smtClean="0">
                <a:latin typeface="Times New Roman" pitchFamily="18" charset="0"/>
                <a:ea typeface="Calibri"/>
                <a:cs typeface="Times New Roman" pitchFamily="18" charset="0"/>
              </a:rPr>
              <a:t>ч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</a:t>
            </a:r>
            <a:r>
              <a:rPr lang="ru-RU" sz="4000" dirty="0" smtClean="0">
                <a:latin typeface="Times New Roman" pitchFamily="18" charset="0"/>
                <a:ea typeface="Calibri"/>
                <a:cs typeface="Times New Roman" pitchFamily="18" charset="0"/>
              </a:rPr>
              <a:t>жой</a:t>
            </a:r>
            <a:r>
              <a:rPr lang="ru-RU" sz="4000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ru-RU" sz="4000" dirty="0" smtClean="0">
                <a:latin typeface="Times New Roman" pitchFamily="18" charset="0"/>
                <a:ea typeface="Calibri"/>
                <a:cs typeface="Times New Roman" pitchFamily="18" charset="0"/>
              </a:rPr>
              <a:t>лыж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</a:t>
            </a:r>
            <a:r>
              <a:rPr lang="ru-RU" sz="4000" dirty="0" smtClean="0">
                <a:latin typeface="Times New Roman" pitchFamily="18" charset="0"/>
                <a:ea typeface="Calibri"/>
                <a:cs typeface="Times New Roman" pitchFamily="18" charset="0"/>
              </a:rPr>
              <a:t>, мыш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</a:t>
            </a:r>
            <a:r>
              <a:rPr lang="ru-RU" sz="4000" dirty="0" smtClean="0">
                <a:latin typeface="Times New Roman" pitchFamily="18" charset="0"/>
                <a:ea typeface="Calibri"/>
                <a:cs typeface="Times New Roman" pitchFamily="18" charset="0"/>
              </a:rPr>
              <a:t>, рощ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</a:t>
            </a:r>
            <a:r>
              <a:rPr lang="ru-RU" sz="4000" dirty="0" smtClean="0">
                <a:latin typeface="Times New Roman" pitchFamily="18" charset="0"/>
                <a:ea typeface="Calibri"/>
                <a:cs typeface="Times New Roman" pitchFamily="18" charset="0"/>
              </a:rPr>
              <a:t>,  уш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</a:t>
            </a:r>
            <a:r>
              <a:rPr lang="ru-RU" sz="4000" dirty="0" smtClean="0">
                <a:latin typeface="Times New Roman" pitchFamily="18" charset="0"/>
                <a:ea typeface="Calibri"/>
                <a:cs typeface="Times New Roman" pitchFamily="18" charset="0"/>
              </a:rPr>
              <a:t>, задач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</a:t>
            </a:r>
            <a:r>
              <a:rPr lang="ru-RU" sz="4000" dirty="0" smtClean="0">
                <a:latin typeface="Times New Roman" pitchFamily="18" charset="0"/>
                <a:ea typeface="Calibri"/>
                <a:cs typeface="Times New Roman" pitchFamily="18" charset="0"/>
              </a:rPr>
              <a:t>, щ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</a:t>
            </a:r>
            <a:r>
              <a:rPr lang="ru-RU" sz="4000" dirty="0" smtClean="0">
                <a:latin typeface="Times New Roman" pitchFamily="18" charset="0"/>
                <a:ea typeface="Calibri"/>
                <a:cs typeface="Times New Roman" pitchFamily="18" charset="0"/>
              </a:rPr>
              <a:t>ка</a:t>
            </a:r>
            <a:r>
              <a:rPr lang="ru-RU" sz="4000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ru-RU" sz="4000" dirty="0" smtClean="0">
                <a:latin typeface="Times New Roman" pitchFamily="18" charset="0"/>
                <a:ea typeface="Calibri"/>
                <a:cs typeface="Times New Roman" pitchFamily="18" charset="0"/>
              </a:rPr>
              <a:t>ч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</a:t>
            </a:r>
            <a:r>
              <a:rPr lang="ru-RU" sz="4000" dirty="0" smtClean="0">
                <a:latin typeface="Times New Roman" pitchFamily="18" charset="0"/>
                <a:ea typeface="Calibri"/>
                <a:cs typeface="Times New Roman" pitchFamily="18" charset="0"/>
              </a:rPr>
              <a:t>до</a:t>
            </a:r>
            <a:r>
              <a:rPr lang="ru-RU" sz="4000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344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2 класс\Гюнай\0017-066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5536" y="1124744"/>
            <a:ext cx="8496944" cy="350899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Мы сюда ПРИШЛИ учиться,</a:t>
            </a:r>
          </a:p>
          <a:p>
            <a:pPr algn="just">
              <a:defRPr/>
            </a:pPr>
            <a:r>
              <a:rPr lang="ru-RU" sz="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лениться, а трудиться!</a:t>
            </a:r>
          </a:p>
          <a:p>
            <a:pPr algn="just">
              <a:defRPr/>
            </a:pPr>
            <a:r>
              <a:rPr lang="ru-RU" sz="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Работаем старательно,</a:t>
            </a:r>
          </a:p>
          <a:p>
            <a:pPr algn="just">
              <a:defRPr/>
            </a:pPr>
            <a:r>
              <a:rPr lang="ru-RU" sz="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СЛУШАЕМ внимательно!</a:t>
            </a:r>
            <a:endParaRPr lang="ru-RU" sz="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16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2 класс\Гюнай\0017-066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00063" y="571500"/>
            <a:ext cx="5929325" cy="242887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Эту звёздочку ладошкой</a:t>
            </a:r>
          </a:p>
          <a:p>
            <a:pPr algn="ctr"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Я легко поймаю,</a:t>
            </a:r>
          </a:p>
          <a:p>
            <a:pPr algn="ctr"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Полюбуюсь - но немножко –</a:t>
            </a:r>
          </a:p>
          <a:p>
            <a:pPr algn="ctr"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Очень быстро тает.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86380" y="4857760"/>
            <a:ext cx="3500437" cy="64293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СНЕЖИНКА</a:t>
            </a:r>
          </a:p>
        </p:txBody>
      </p:sp>
      <p:pic>
        <p:nvPicPr>
          <p:cNvPr id="12290" name="Picture 2" descr="Картинки по запросу снежин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214686"/>
            <a:ext cx="3286148" cy="3115379"/>
          </a:xfrm>
          <a:prstGeom prst="rect">
            <a:avLst/>
          </a:prstGeom>
          <a:noFill/>
        </p:spPr>
      </p:pic>
      <p:pic>
        <p:nvPicPr>
          <p:cNvPr id="12292" name="Picture 4" descr="Картинки по запросу снежин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714356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2 класс\Гюнай\0017-066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57158" y="1571612"/>
            <a:ext cx="8358246" cy="421481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Домашнее задание:</a:t>
            </a:r>
          </a:p>
          <a:p>
            <a:pPr algn="ctr">
              <a:defRPr/>
            </a:pPr>
            <a:endParaRPr lang="ru-RU" sz="5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5400" dirty="0" err="1"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.  с.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упр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. 14  </a:t>
            </a:r>
          </a:p>
          <a:p>
            <a:pPr algn="ctr">
              <a:defRPr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или </a:t>
            </a:r>
          </a:p>
          <a:p>
            <a:pPr algn="ctr">
              <a:defRPr/>
            </a:pP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. с. 14 упр. 22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2 класс\Гюнай\0017-066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 descr="Картинки по запросу новогодний смайлик анимация"/>
          <p:cNvPicPr>
            <a:picLocks noChangeAspect="1" noChangeArrowheads="1"/>
          </p:cNvPicPr>
          <p:nvPr/>
        </p:nvPicPr>
        <p:blipFill>
          <a:blip r:embed="rId3"/>
          <a:srcRect b="11103"/>
          <a:stretch>
            <a:fillRect/>
          </a:stretch>
        </p:blipFill>
        <p:spPr bwMode="auto">
          <a:xfrm>
            <a:off x="1214414" y="214290"/>
            <a:ext cx="6500858" cy="49166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728" y="4929198"/>
            <a:ext cx="6929486" cy="11430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2 класс\Гюнай\0017-066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5536" y="1124744"/>
            <a:ext cx="8496944" cy="350899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Мы сюда ПРИ</a:t>
            </a:r>
            <a:r>
              <a:rPr lang="ru-RU" sz="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 учиться,</a:t>
            </a:r>
          </a:p>
          <a:p>
            <a:pPr algn="just">
              <a:defRPr/>
            </a:pPr>
            <a:r>
              <a:rPr lang="ru-RU" sz="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лениться, а трудиться!</a:t>
            </a:r>
          </a:p>
          <a:p>
            <a:pPr algn="just">
              <a:defRPr/>
            </a:pPr>
            <a:r>
              <a:rPr lang="ru-RU" sz="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Работаем старательно,</a:t>
            </a:r>
          </a:p>
          <a:p>
            <a:pPr algn="just">
              <a:defRPr/>
            </a:pPr>
            <a:r>
              <a:rPr lang="ru-RU" sz="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</a:t>
            </a:r>
            <a:r>
              <a:rPr lang="ru-RU" sz="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АЕМ внимательно!</a:t>
            </a:r>
            <a:endParaRPr lang="ru-RU" sz="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38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2 класс\Гюнай\0017-066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857375" y="857250"/>
            <a:ext cx="1500188" cy="12858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00750" y="785813"/>
            <a:ext cx="1500188" cy="12858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28794" y="3429000"/>
            <a:ext cx="1500188" cy="12858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72198" y="3286124"/>
            <a:ext cx="1500188" cy="12858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Щ</a:t>
            </a:r>
          </a:p>
        </p:txBody>
      </p:sp>
      <p:sp>
        <p:nvSpPr>
          <p:cNvPr id="7" name="Двойные круглые скобки 6"/>
          <p:cNvSpPr/>
          <p:nvPr/>
        </p:nvSpPr>
        <p:spPr>
          <a:xfrm>
            <a:off x="1500166" y="428604"/>
            <a:ext cx="2357454" cy="2357454"/>
          </a:xfrm>
          <a:prstGeom prst="bracketPair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войные круглые скобки 7"/>
          <p:cNvSpPr/>
          <p:nvPr/>
        </p:nvSpPr>
        <p:spPr>
          <a:xfrm>
            <a:off x="5572132" y="357166"/>
            <a:ext cx="2357454" cy="2357454"/>
          </a:xfrm>
          <a:prstGeom prst="bracketPair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войные круглые скобки 8"/>
          <p:cNvSpPr/>
          <p:nvPr/>
        </p:nvSpPr>
        <p:spPr>
          <a:xfrm>
            <a:off x="5643570" y="2928934"/>
            <a:ext cx="2357454" cy="2357454"/>
          </a:xfrm>
          <a:prstGeom prst="bracketPair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войные круглые скобки 9"/>
          <p:cNvSpPr/>
          <p:nvPr/>
        </p:nvSpPr>
        <p:spPr>
          <a:xfrm>
            <a:off x="1500166" y="3214686"/>
            <a:ext cx="2357454" cy="2357454"/>
          </a:xfrm>
          <a:prstGeom prst="bracketPair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2 класс\Гюнай\0017-066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214414" y="500042"/>
            <a:ext cx="5357850" cy="25717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 буква как жучок</a:t>
            </a:r>
          </a:p>
          <a:p>
            <a:pPr algn="just">
              <a:defRPr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Растопырила шесть ног, </a:t>
            </a:r>
          </a:p>
          <a:p>
            <a:pPr algn="just">
              <a:defRPr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И, конечно, знаешь ты,</a:t>
            </a:r>
          </a:p>
          <a:p>
            <a:pPr algn="just">
              <a:defRPr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за ней не ходит «Ы»!</a:t>
            </a:r>
          </a:p>
          <a:p>
            <a:pPr algn="ctr">
              <a:defRPr/>
            </a:pP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Picture 4" descr="F:\2 класс\РУССКИЙ\ж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2857500"/>
            <a:ext cx="3246438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2 класс\Гюнай\0017-066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14480" y="357166"/>
            <a:ext cx="5143536" cy="25717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шипенья хороша</a:t>
            </a:r>
          </a:p>
          <a:p>
            <a:pPr algn="ctr">
              <a:defRPr/>
            </a:pP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алфавите буква… </a:t>
            </a:r>
          </a:p>
        </p:txBody>
      </p:sp>
      <p:pic>
        <p:nvPicPr>
          <p:cNvPr id="4" name="Picture 6" descr="F:\2 класс\РУССКИЙ\ш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3000375"/>
            <a:ext cx="322897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2 класс\Гюнай\0017-066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000232" y="357166"/>
            <a:ext cx="5429288" cy="314327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Никого часы не ждут,</a:t>
            </a:r>
          </a:p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громким тиканьем идут:</a:t>
            </a:r>
          </a:p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Тик – так! Тик – так!</a:t>
            </a:r>
          </a:p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обгонишь их никак.</a:t>
            </a:r>
          </a:p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Бьют часы на каланче,</a:t>
            </a:r>
          </a:p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Превращаясь в букву…</a:t>
            </a:r>
          </a:p>
        </p:txBody>
      </p:sp>
      <p:pic>
        <p:nvPicPr>
          <p:cNvPr id="4" name="Picture 2" descr="F:\2 класс\РУССКИЙ\ac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3214686"/>
            <a:ext cx="2857488" cy="3288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2 класс\Гюнай\0017-066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71472" y="428604"/>
            <a:ext cx="8072466" cy="350046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«Щётка», «Щука», «Щит», Щавель»…</a:t>
            </a:r>
          </a:p>
          <a:p>
            <a:pPr>
              <a:defRPr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в них общего? Проверь.</a:t>
            </a:r>
          </a:p>
          <a:p>
            <a:pPr>
              <a:defRPr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И, конечно, вы узнали</a:t>
            </a:r>
          </a:p>
          <a:p>
            <a:pPr>
              <a:defRPr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Букву общую в начале.</a:t>
            </a:r>
          </a:p>
          <a:p>
            <a:pPr>
              <a:defRPr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за буква? Назови.</a:t>
            </a:r>
          </a:p>
          <a:p>
            <a:pPr>
              <a:defRPr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Хором дружно: раз, два, три!</a:t>
            </a:r>
          </a:p>
        </p:txBody>
      </p:sp>
      <p:pic>
        <p:nvPicPr>
          <p:cNvPr id="4" name="Picture 2" descr="F:\2 класс\РУССКИЙ\Щ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500438"/>
            <a:ext cx="357187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556</Words>
  <Application>Microsoft Office PowerPoint</Application>
  <PresentationFormat>Экран (4:3)</PresentationFormat>
  <Paragraphs>104</Paragraphs>
  <Slides>32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Упр. 19</vt:lpstr>
      <vt:lpstr>Упр. 19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Гюнай</dc:creator>
  <cp:lastModifiedBy>k34</cp:lastModifiedBy>
  <cp:revision>21</cp:revision>
  <dcterms:created xsi:type="dcterms:W3CDTF">2017-12-15T15:41:52Z</dcterms:created>
  <dcterms:modified xsi:type="dcterms:W3CDTF">2017-12-21T01:18:33Z</dcterms:modified>
</cp:coreProperties>
</file>