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sldIdLst>
    <p:sldId id="256" r:id="rId2"/>
    <p:sldId id="266" r:id="rId3"/>
    <p:sldId id="257" r:id="rId4"/>
    <p:sldId id="259" r:id="rId5"/>
    <p:sldId id="262" r:id="rId6"/>
    <p:sldId id="263" r:id="rId7"/>
    <p:sldId id="260" r:id="rId8"/>
    <p:sldId id="270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8A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661" autoAdjust="0"/>
  </p:normalViewPr>
  <p:slideViewPr>
    <p:cSldViewPr snapToGrid="0">
      <p:cViewPr varScale="1">
        <p:scale>
          <a:sx n="53" d="100"/>
          <a:sy n="53" d="100"/>
        </p:scale>
        <p:origin x="1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3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6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5367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1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7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09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93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6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1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3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2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4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7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8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3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15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%3A%2F%2Fru.wikipedia.org%2Fwiki%2F%25D0%259A%25D0%25BE%25D0%25BD%25D1%2586%25D0%25B5%25D1%2580%25D1%2582%25D0%25BD%25D1%258B%25D0%25B9_%25D0%25B7%25D0%25B0%25D0%25BB_%25D0%25B8%25D0%25BC%25D0%25B5%25D0%25BD%25D0%25B8_%25D0%259F._%25D0%2598._%25D0%25A7%25D0%25B0%25D0%25B9%25D0%25BA%25D0%25BE%25D0%25B2%25D1%2581%25D0%25BA%25D0%25BE%25D0%25B3%25D0%25BE&amp;sa=D&amp;sntz=1&amp;usg=AFQjCNH5yQRWNqogK9mNYRT7RRYIY4qbpQ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url?q=https%3A%2F%2Fru.wikipedia.org%2Fw%2Findex.php%3Ftitle%3D%25D0%25A3%25D1%2581%25D1%2582%25D0%25B8%25D0%25BD%25D0%25BE%25D0%25B2%2C_%25D0%259D%25D0%25B8%25D0%25BA%25D0%25BE%25D0%25BB%25D0%25B0%25D0%25B9%26action%3Dedit%26redlink%3D1&amp;sa=D&amp;sntz=1&amp;usg=AFQjCNFNjoh17rSwSvrcpGi3demTOsoANQ" TargetMode="External"/><Relationship Id="rId4" Type="http://schemas.openxmlformats.org/officeDocument/2006/relationships/hyperlink" Target="https://www.google.com/url?q=https%3A%2F%2Fru.wikipedia.org%2Fwiki%2F%25D0%2590%25D0%25BD%25D1%2581%25D0%25B0%25D0%25BC%25D0%25B1%25D0%25BB%25D1%258C_%25D0%25BF%25D0%25B5%25D1%2581%25D0%25BD%25D0%25B8_%25D0%25B8_%25D0%25BF%25D0%25BB%25D1%258F%25D1%2581%25D0%25BA%25D0%25B8_%25D0%25A0%25D0%25BE%25D1%2581%25D1%2581%25D0%25B8%25D0%25B9%25D1%2581%25D0%25BA%25D0%25BE%25D0%25B9_%25D0%25B0%25D1%2580%25D0%25BC%25D0%25B8%25D0%25B8&amp;sa=D&amp;sntz=1&amp;usg=AFQjCNEF1SvlQILzWrZuPeuI3jfzRuXs1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0252" y="1219521"/>
            <a:ext cx="8898530" cy="1588169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Биография военной песни «Смуглянка»</a:t>
            </a: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3805" y="4299399"/>
            <a:ext cx="3741576" cy="1402352"/>
          </a:xfrm>
        </p:spPr>
        <p:txBody>
          <a:bodyPr>
            <a:normAutofit fontScale="47500" lnSpcReduction="20000"/>
          </a:bodyPr>
          <a:lstStyle/>
          <a:p>
            <a:r>
              <a:rPr lang="ru-RU" altLang="ru-RU" sz="2700" b="1" dirty="0" smtClean="0"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Выполнила: обучающаяся </a:t>
            </a:r>
            <a:r>
              <a:rPr lang="ru-RU" altLang="ru-RU" sz="27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группы </a:t>
            </a:r>
            <a:r>
              <a:rPr lang="ru-RU" altLang="ru-RU" sz="2700" b="1" dirty="0" smtClean="0"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№17</a:t>
            </a:r>
            <a:endParaRPr lang="ru-RU" altLang="ru-RU" sz="2700" b="1" dirty="0"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altLang="ru-RU" sz="27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 по профессии </a:t>
            </a:r>
            <a:r>
              <a:rPr lang="ru-RU" altLang="ru-RU" sz="2700" b="1" dirty="0" smtClean="0"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«Продавец, контролер-кассир»</a:t>
            </a:r>
            <a:endParaRPr lang="ru-RU" altLang="ru-RU" sz="2700" b="1" dirty="0"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altLang="ru-RU" sz="2700" b="1" dirty="0" smtClean="0"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Конаныхина Юлия</a:t>
            </a:r>
            <a:endParaRPr lang="ru-RU" altLang="ru-RU" sz="2700" b="1" dirty="0"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altLang="ru-RU" sz="27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Руководитель: </a:t>
            </a:r>
            <a:r>
              <a:rPr lang="ru-RU" altLang="ru-RU" sz="2700" b="1" dirty="0" smtClean="0"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Андреева О.А.</a:t>
            </a:r>
            <a:endParaRPr lang="ru-RU" altLang="ru-RU" sz="2700" b="1" dirty="0">
              <a:solidFill>
                <a:srgbClr val="0099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0252" y="203858"/>
            <a:ext cx="91364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 бюджетное профессиональное образовательное учреждение</a:t>
            </a:r>
          </a:p>
          <a:p>
            <a:pPr algn="ctr"/>
            <a:r>
              <a:rPr lang="ru-RU" altLang="ru-RU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Саратовской области</a:t>
            </a:r>
          </a:p>
          <a:p>
            <a:pPr algn="ctr"/>
            <a:r>
              <a:rPr lang="ru-RU" altLang="ru-RU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«Балашовский политехнический лицей</a:t>
            </a:r>
            <a:r>
              <a:rPr lang="ru-RU" altLang="ru-RU" sz="2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4114" y="6198985"/>
            <a:ext cx="132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 г</a:t>
            </a: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1028" name="Picture 4" descr="ÐÐ°ÑÑÐ¸Ð½ÐºÐ¸ Ð¿Ð¾ Ð·Ð°Ð¿ÑÐ¾ÑÑ ÑÐ¾ÑÐ¾ Ð¿ÐµÑÐ½Ð¸ ÑÐ¼ÑÐ³Ð»Ñ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58" y="3387287"/>
            <a:ext cx="3751666" cy="244705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92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130630"/>
            <a:ext cx="11625942" cy="118301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  <a:effectLst/>
              </a:rPr>
              <a:t>Осень, 1940 год</a:t>
            </a:r>
            <a:r>
              <a:rPr lang="ru-RU" dirty="0">
                <a:solidFill>
                  <a:srgbClr val="009900"/>
                </a:solidFill>
                <a:effectLst/>
              </a:rPr>
              <a:t/>
            </a:r>
            <a:br>
              <a:rPr lang="ru-RU" dirty="0">
                <a:solidFill>
                  <a:srgbClr val="009900"/>
                </a:solidFill>
                <a:effectLst/>
              </a:rPr>
            </a:b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1028" name="Picture 4" descr="ÐÐ°ÑÑÐ¸Ð½ÐºÐ¸ Ð¿Ð¾ Ð·Ð°Ð¿ÑÐ¾ÑÑ ÐºÐ¾Ð¼Ð¿Ð¾Ð·Ð¸ÑÐ¾Ñ Ð°Ð½Ð°ÑÐ¾Ð»Ð¸Ð¹ ÐÐ¾Ð²Ð¸ÐºÐ¾Ð² ÑÐ¾ÑÐ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199" y="947885"/>
            <a:ext cx="3292118" cy="444137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Ð°ÑÑÐ¸Ð½ÐºÐ¸ Ð¿Ð¾ Ð·Ð°Ð¿ÑÐ¾ÑÑ Ð¿Ð¾ÑÑ Ð¯ÐºÐ¾Ð² Ð¨Ð²ÐµÐ´Ð¾Ð²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12" y="947885"/>
            <a:ext cx="3107870" cy="444137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801" y="5755017"/>
            <a:ext cx="31078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9900"/>
                </a:solidFill>
              </a:rPr>
              <a:t>Яков Шведов</a:t>
            </a:r>
          </a:p>
          <a:p>
            <a:pPr algn="ctr"/>
            <a:r>
              <a:rPr lang="ru-RU" sz="2800" b="1" dirty="0" smtClean="0">
                <a:solidFill>
                  <a:srgbClr val="009900"/>
                </a:solidFill>
              </a:rPr>
              <a:t>(</a:t>
            </a:r>
            <a:r>
              <a:rPr lang="ru-RU" sz="2800" b="1" dirty="0">
                <a:solidFill>
                  <a:srgbClr val="009900"/>
                </a:solidFill>
              </a:rPr>
              <a:t>Поэт </a:t>
            </a:r>
            <a:r>
              <a:rPr lang="ru-RU" sz="2800" b="1" dirty="0" smtClean="0">
                <a:solidFill>
                  <a:srgbClr val="009900"/>
                </a:solidFill>
              </a:rPr>
              <a:t>)</a:t>
            </a:r>
            <a:r>
              <a:rPr lang="ru-RU" sz="2800" b="1" dirty="0">
                <a:solidFill>
                  <a:srgbClr val="009900"/>
                </a:solidFill>
              </a:rPr>
              <a:t/>
            </a:r>
            <a:br>
              <a:rPr lang="ru-RU" sz="2800" b="1" dirty="0">
                <a:solidFill>
                  <a:srgbClr val="009900"/>
                </a:solidFill>
              </a:rPr>
            </a:b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34240" y="5845838"/>
            <a:ext cx="3757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9900"/>
                </a:solidFill>
              </a:rPr>
              <a:t>Анатолий</a:t>
            </a:r>
            <a:r>
              <a:rPr lang="ru-RU" sz="2800" b="1" dirty="0">
                <a:solidFill>
                  <a:srgbClr val="009900"/>
                </a:solidFill>
              </a:rPr>
              <a:t> </a:t>
            </a:r>
            <a:r>
              <a:rPr lang="ru-RU" sz="2800" b="1" dirty="0" smtClean="0">
                <a:solidFill>
                  <a:srgbClr val="009900"/>
                </a:solidFill>
              </a:rPr>
              <a:t>Новиков</a:t>
            </a:r>
          </a:p>
          <a:p>
            <a:pPr algn="ctr"/>
            <a:r>
              <a:rPr lang="ru-RU" sz="2800" b="1" dirty="0" smtClean="0">
                <a:solidFill>
                  <a:srgbClr val="009900"/>
                </a:solidFill>
              </a:rPr>
              <a:t>(Композитор)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53307" y="1313645"/>
            <a:ext cx="5258171" cy="4862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Поэт Яков Шведов и </a:t>
            </a:r>
            <a:r>
              <a:rPr lang="ru-RU" sz="2000" b="1" dirty="0" smtClean="0">
                <a:solidFill>
                  <a:srgbClr val="FF0000"/>
                </a:solidFill>
              </a:rPr>
              <a:t>композитор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Анатолий Новиков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написали песенную сюиту о </a:t>
            </a:r>
            <a:endParaRPr lang="ru-RU" dirty="0" smtClean="0"/>
          </a:p>
          <a:p>
            <a:pPr algn="ctr"/>
            <a:r>
              <a:rPr lang="ru-RU" dirty="0" smtClean="0"/>
              <a:t>молдавских </a:t>
            </a:r>
            <a:r>
              <a:rPr lang="ru-RU" dirty="0"/>
              <a:t>партизанах. </a:t>
            </a:r>
            <a:endParaRPr lang="ru-RU" dirty="0" smtClean="0"/>
          </a:p>
          <a:p>
            <a:pPr algn="ctr"/>
            <a:r>
              <a:rPr lang="ru-RU" dirty="0" smtClean="0"/>
              <a:t>Сюита </a:t>
            </a:r>
            <a:r>
              <a:rPr lang="ru-RU" dirty="0"/>
              <a:t>была написана по просьбе </a:t>
            </a:r>
            <a:endParaRPr lang="ru-RU" dirty="0" smtClean="0"/>
          </a:p>
          <a:p>
            <a:pPr algn="ctr"/>
            <a:r>
              <a:rPr lang="ru-RU" dirty="0" smtClean="0"/>
              <a:t>политуправления </a:t>
            </a:r>
          </a:p>
          <a:p>
            <a:pPr algn="ctr"/>
            <a:r>
              <a:rPr lang="ru-RU" dirty="0" smtClean="0"/>
              <a:t>Киевского </a:t>
            </a:r>
            <a:r>
              <a:rPr lang="ru-RU" dirty="0"/>
              <a:t>военного округа для окружного </a:t>
            </a:r>
            <a:endParaRPr lang="ru-RU" dirty="0" smtClean="0"/>
          </a:p>
          <a:p>
            <a:pPr algn="ctr"/>
            <a:r>
              <a:rPr lang="ru-RU" dirty="0" smtClean="0"/>
              <a:t>ансамбля </a:t>
            </a:r>
            <a:r>
              <a:rPr lang="ru-RU" dirty="0"/>
              <a:t>песни и пляски.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нее входило семь песен, в том </a:t>
            </a:r>
            <a:r>
              <a:rPr lang="ru-RU" dirty="0" smtClean="0"/>
              <a:t>числе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«Смуглянка» – песня о девушке-партизанке. </a:t>
            </a:r>
            <a:endParaRPr lang="ru-RU" dirty="0" smtClean="0"/>
          </a:p>
          <a:p>
            <a:pPr algn="ctr"/>
            <a:r>
              <a:rPr lang="ru-RU" dirty="0" smtClean="0"/>
              <a:t>Написанная </a:t>
            </a:r>
            <a:r>
              <a:rPr lang="ru-RU" dirty="0"/>
              <a:t>на основе молдавского </a:t>
            </a:r>
            <a:endParaRPr lang="ru-RU" dirty="0" smtClean="0"/>
          </a:p>
          <a:p>
            <a:pPr algn="ctr"/>
            <a:r>
              <a:rPr lang="ru-RU" dirty="0" smtClean="0"/>
              <a:t>фольклора</a:t>
            </a:r>
            <a:r>
              <a:rPr lang="ru-RU" dirty="0"/>
              <a:t>, она была по своему </a:t>
            </a:r>
            <a:endParaRPr lang="ru-RU" dirty="0" smtClean="0"/>
          </a:p>
          <a:p>
            <a:pPr algn="ctr"/>
            <a:r>
              <a:rPr lang="ru-RU" dirty="0" smtClean="0"/>
              <a:t>складу </a:t>
            </a:r>
            <a:r>
              <a:rPr lang="ru-RU" dirty="0"/>
              <a:t>лирической, игровой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Когда </a:t>
            </a:r>
            <a:r>
              <a:rPr lang="ru-RU" dirty="0"/>
              <a:t>началась Великая </a:t>
            </a:r>
            <a:endParaRPr lang="ru-RU" dirty="0" smtClean="0"/>
          </a:p>
          <a:p>
            <a:pPr algn="ctr"/>
            <a:r>
              <a:rPr lang="ru-RU" dirty="0" smtClean="0"/>
              <a:t>Отечественная </a:t>
            </a:r>
            <a:r>
              <a:rPr lang="ru-RU" dirty="0"/>
              <a:t>война, ноты </a:t>
            </a:r>
            <a:r>
              <a:rPr lang="ru-RU" dirty="0" smtClean="0"/>
              <a:t>этого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цикла у Новикова пропали. </a:t>
            </a:r>
            <a:endParaRPr lang="ru-RU" dirty="0" smtClean="0"/>
          </a:p>
          <a:p>
            <a:pPr algn="ctr"/>
            <a:r>
              <a:rPr lang="ru-RU" dirty="0" smtClean="0"/>
              <a:t>Сохранились </a:t>
            </a:r>
            <a:r>
              <a:rPr lang="ru-RU" dirty="0"/>
              <a:t>лишь черновые наброски</a:t>
            </a:r>
          </a:p>
        </p:txBody>
      </p:sp>
    </p:spTree>
    <p:extLst>
      <p:ext uri="{BB962C8B-B14F-4D97-AF65-F5344CB8AC3E}">
        <p14:creationId xmlns:p14="http://schemas.microsoft.com/office/powerpoint/2010/main" val="27908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034" y="62400"/>
            <a:ext cx="6454462" cy="6862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Текст песни «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с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муглянка»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388922" y="2863669"/>
            <a:ext cx="11455879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lvl="0" indent="0" algn="ctr">
              <a:lnSpc>
                <a:spcPct val="100000"/>
              </a:lnSpc>
              <a:buNone/>
            </a:pPr>
            <a:endParaRPr lang="ru-RU" altLang="ru-RU" sz="1200" dirty="0">
              <a:effectLst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3. И смуглянка-молдаванка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По тропинке в лес ушла.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В том обиду я увидел,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Что с собой не позвала.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О смуглянке-молдаванке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Часто думал по ночам...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Вдруг свою смуглянку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Я в отряде повстречал!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Припев: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Раскудрявый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клен зеленый, лист резной,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Здравствуй, парень, мой хороший, мой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Клен зеленый, да клен кудрявый,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Да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раскудрявый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 резной!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78611" y="510558"/>
            <a:ext cx="6096000" cy="35394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342900" lvl="0" indent="-342900" algn="ctr">
              <a:buAutoNum type="arabicPeriod"/>
            </a:pPr>
            <a:r>
              <a:rPr lang="ru-RU" altLang="ru-RU" sz="1600" dirty="0" smtClean="0">
                <a:cs typeface="Arial" panose="020B0604020202020204" pitchFamily="34" charset="0"/>
              </a:rPr>
              <a:t>Как-то </a:t>
            </a:r>
            <a:r>
              <a:rPr lang="ru-RU" altLang="ru-RU" sz="1600" dirty="0">
                <a:cs typeface="Arial" panose="020B0604020202020204" pitchFamily="34" charset="0"/>
              </a:rPr>
              <a:t>летом на рассвете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Заглянул в соседний сад,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Там смуглянка-молдаванка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Собирает виноград.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Я краснею, я бледнею,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Захотелось вдруг сказать: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"Станем над рекою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Зорьки летние встречать</a:t>
            </a:r>
            <a:r>
              <a:rPr lang="ru-RU" altLang="ru-RU" sz="1600" dirty="0" smtClean="0">
                <a:cs typeface="Arial" panose="020B0604020202020204" pitchFamily="34" charset="0"/>
              </a:rPr>
              <a:t>".</a:t>
            </a:r>
          </a:p>
          <a:p>
            <a:pPr lvl="0" algn="ctr"/>
            <a:endParaRPr lang="ru-RU" altLang="ru-RU" sz="1600" dirty="0"/>
          </a:p>
          <a:p>
            <a:pPr lvl="0" algn="ctr"/>
            <a:r>
              <a:rPr lang="ru-RU" altLang="ru-RU" sz="1600" b="1" dirty="0">
                <a:cs typeface="Arial" panose="020B0604020202020204" pitchFamily="34" charset="0"/>
              </a:rPr>
              <a:t>Припев:</a:t>
            </a:r>
            <a:r>
              <a:rPr lang="ru-RU" altLang="ru-RU" sz="1600" dirty="0">
                <a:cs typeface="Arial" panose="020B0604020202020204" pitchFamily="34" charset="0"/>
              </a:rPr>
              <a:t/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 err="1">
                <a:cs typeface="Arial" panose="020B0604020202020204" pitchFamily="34" charset="0"/>
              </a:rPr>
              <a:t>Раскудрявый</a:t>
            </a:r>
            <a:r>
              <a:rPr lang="ru-RU" altLang="ru-RU" sz="1600" dirty="0">
                <a:cs typeface="Arial" panose="020B0604020202020204" pitchFamily="34" charset="0"/>
              </a:rPr>
              <a:t> клен зеленый, лист резной,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Я влюбленный и смущенный пред тобой,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Клен зеленый, да клен кудрявый,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Да </a:t>
            </a:r>
            <a:r>
              <a:rPr lang="ru-RU" altLang="ru-RU" sz="1600" dirty="0" err="1">
                <a:cs typeface="Arial" panose="020B0604020202020204" pitchFamily="34" charset="0"/>
              </a:rPr>
              <a:t>раскудрявый</a:t>
            </a:r>
            <a:r>
              <a:rPr lang="ru-RU" altLang="ru-RU" sz="1600" dirty="0">
                <a:cs typeface="Arial" panose="020B0604020202020204" pitchFamily="34" charset="0"/>
              </a:rPr>
              <a:t>, резной!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15729" y="1845562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cs typeface="Arial" panose="020B0604020202020204" pitchFamily="34" charset="0"/>
              </a:rPr>
              <a:t>2. А </a:t>
            </a:r>
            <a:r>
              <a:rPr lang="ru-RU" altLang="ru-RU" sz="1600" dirty="0">
                <a:cs typeface="Arial" panose="020B0604020202020204" pitchFamily="34" charset="0"/>
              </a:rPr>
              <a:t>смуглянка-молдаванка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Отвечала парню в лад: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"Партизанский молдаванский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Собираем мы отряд.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Нынче рано партизаны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Дом покинули родной,—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Ждет тебя дорога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К партизанам в лес густой".</a:t>
            </a:r>
            <a:endParaRPr lang="ru-RU" altLang="ru-RU" sz="1600" dirty="0"/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cs typeface="Arial" panose="020B0604020202020204" pitchFamily="34" charset="0"/>
              </a:rPr>
              <a:t>Припев:</a:t>
            </a:r>
            <a:r>
              <a:rPr lang="ru-RU" altLang="ru-RU" sz="1600" dirty="0">
                <a:cs typeface="Arial" panose="020B0604020202020204" pitchFamily="34" charset="0"/>
              </a:rPr>
              <a:t/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 err="1">
                <a:cs typeface="Arial" panose="020B0604020202020204" pitchFamily="34" charset="0"/>
              </a:rPr>
              <a:t>Раскудрявый</a:t>
            </a:r>
            <a:r>
              <a:rPr lang="ru-RU" altLang="ru-RU" sz="1600" dirty="0">
                <a:cs typeface="Arial" panose="020B0604020202020204" pitchFamily="34" charset="0"/>
              </a:rPr>
              <a:t> клен зеленый, лист резной,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Здесь у клена мы расстанемся с тобой!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Клен зеленый, да клен кудрявый,</a:t>
            </a:r>
            <a:br>
              <a:rPr lang="ru-RU" altLang="ru-RU" sz="1600" dirty="0">
                <a:cs typeface="Arial" panose="020B0604020202020204" pitchFamily="34" charset="0"/>
              </a:rPr>
            </a:br>
            <a:r>
              <a:rPr lang="ru-RU" altLang="ru-RU" sz="1600" dirty="0">
                <a:cs typeface="Arial" panose="020B0604020202020204" pitchFamily="34" charset="0"/>
              </a:rPr>
              <a:t>Да </a:t>
            </a:r>
            <a:r>
              <a:rPr lang="ru-RU" altLang="ru-RU" sz="1600" dirty="0" err="1">
                <a:cs typeface="Arial" panose="020B0604020202020204" pitchFamily="34" charset="0"/>
              </a:rPr>
              <a:t>раскудрявый</a:t>
            </a:r>
            <a:r>
              <a:rPr lang="ru-RU" altLang="ru-RU" sz="1600" dirty="0">
                <a:cs typeface="Arial" panose="020B0604020202020204" pitchFamily="34" charset="0"/>
              </a:rPr>
              <a:t>, резной!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38591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3029" y="0"/>
            <a:ext cx="8026399" cy="98047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92D050"/>
                </a:solidFill>
              </a:rPr>
              <a:t>«</a:t>
            </a:r>
            <a:r>
              <a:rPr lang="ru-RU" sz="3600" dirty="0" smtClean="0">
                <a:solidFill>
                  <a:srgbClr val="92D050"/>
                </a:solidFill>
              </a:rPr>
              <a:t>Смуглянку» не пускают на фронт</a:t>
            </a: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13" name="AutoShape 12" descr="ÐÐ°ÑÑÐ¸Ð½ÐºÐ¸ Ð¿Ð¾ Ð·Ð°Ð¿ÑÐ¾ÑÑ ÑÑÐ¿ Ð¸Ð· ÑÐ»Ð¸ÑÐ¾Ðº Ð½ÐµÐ¼ÐµÑÐºÐ¸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ÐÐ°ÑÑÐ¸Ð½ÐºÐ¸ Ð¿Ð¾ Ð·Ð°Ð¿ÑÐ¾ÑÑ ÑÐ¼ÑÐ³Ð»ÑÐ½ÐºÐ° Ð½Ð° ÑÐ°Ð´Ð¸Ð¾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28" y="980478"/>
            <a:ext cx="6295249" cy="559285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344757" y="1700538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Helvetica Neue"/>
              </a:rPr>
              <a:t>Композитор </a:t>
            </a:r>
            <a:r>
              <a:rPr lang="ru-RU" sz="2000" dirty="0">
                <a:latin typeface="Helvetica Neue"/>
              </a:rPr>
              <a:t>решил показать «Смуглянку</a:t>
            </a:r>
            <a:r>
              <a:rPr lang="ru-RU" sz="2000" dirty="0" smtClean="0">
                <a:latin typeface="Helvetica Neue"/>
              </a:rPr>
              <a:t>»</a:t>
            </a:r>
          </a:p>
          <a:p>
            <a:pPr algn="ctr"/>
            <a:r>
              <a:rPr lang="ru-RU" sz="2000" dirty="0" smtClean="0">
                <a:latin typeface="Helvetica Neue"/>
              </a:rPr>
              <a:t> </a:t>
            </a:r>
            <a:r>
              <a:rPr lang="ru-RU" sz="2000" dirty="0">
                <a:latin typeface="Helvetica Neue"/>
              </a:rPr>
              <a:t>на радио. Но там ее забраковали. </a:t>
            </a:r>
            <a:endParaRPr lang="ru-RU" sz="2000" dirty="0" smtClean="0">
              <a:latin typeface="Helvetica Neue"/>
            </a:endParaRPr>
          </a:p>
          <a:p>
            <a:pPr algn="ctr"/>
            <a:r>
              <a:rPr lang="ru-RU" sz="2000" dirty="0" smtClean="0">
                <a:latin typeface="Helvetica Neue"/>
              </a:rPr>
              <a:t>– </a:t>
            </a:r>
            <a:r>
              <a:rPr lang="ru-RU" sz="2000" dirty="0">
                <a:latin typeface="Helvetica Neue"/>
              </a:rPr>
              <a:t>«Что это за песня про любовь, свидание, расставание, про какую-то </a:t>
            </a:r>
            <a:r>
              <a:rPr lang="ru-RU" sz="2000" dirty="0" smtClean="0">
                <a:latin typeface="Helvetica Neue"/>
              </a:rPr>
              <a:t>смуглянку-</a:t>
            </a:r>
          </a:p>
          <a:p>
            <a:pPr algn="ctr"/>
            <a:r>
              <a:rPr lang="ru-RU" sz="2000" dirty="0" smtClean="0">
                <a:latin typeface="Helvetica Neue"/>
              </a:rPr>
              <a:t>молдаванку</a:t>
            </a:r>
            <a:r>
              <a:rPr lang="ru-RU" sz="2000" dirty="0">
                <a:latin typeface="Helvetica Neue"/>
              </a:rPr>
              <a:t>? Ведь сейчас идет </a:t>
            </a:r>
            <a:r>
              <a:rPr lang="ru-RU" sz="2000" dirty="0" smtClean="0">
                <a:latin typeface="Helvetica Neue"/>
              </a:rPr>
              <a:t>такая</a:t>
            </a:r>
          </a:p>
          <a:p>
            <a:pPr algn="ctr"/>
            <a:r>
              <a:rPr lang="ru-RU" sz="2000" dirty="0" smtClean="0">
                <a:latin typeface="Helvetica Neue"/>
              </a:rPr>
              <a:t> </a:t>
            </a:r>
            <a:r>
              <a:rPr lang="ru-RU" sz="2000" dirty="0">
                <a:latin typeface="Helvetica Neue"/>
              </a:rPr>
              <a:t>тяжелая война… Вы же автор </a:t>
            </a:r>
            <a:r>
              <a:rPr lang="ru-RU" sz="2000" dirty="0" smtClean="0">
                <a:latin typeface="Helvetica Neue"/>
              </a:rPr>
              <a:t>героических</a:t>
            </a:r>
          </a:p>
          <a:p>
            <a:pPr algn="ctr"/>
            <a:r>
              <a:rPr lang="ru-RU" sz="2000" dirty="0" smtClean="0">
                <a:latin typeface="Helvetica Neue"/>
              </a:rPr>
              <a:t> </a:t>
            </a:r>
            <a:r>
              <a:rPr lang="ru-RU" sz="2000" dirty="0">
                <a:latin typeface="Helvetica Neue"/>
              </a:rPr>
              <a:t>песен», – говорили Новикову. Эти </a:t>
            </a:r>
            <a:r>
              <a:rPr lang="ru-RU" sz="2000" dirty="0" smtClean="0">
                <a:latin typeface="Helvetica Neue"/>
              </a:rPr>
              <a:t>доводы</a:t>
            </a:r>
          </a:p>
          <a:p>
            <a:pPr algn="ctr"/>
            <a:r>
              <a:rPr lang="ru-RU" sz="2000" dirty="0" smtClean="0">
                <a:latin typeface="Helvetica Neue"/>
              </a:rPr>
              <a:t> </a:t>
            </a:r>
            <a:r>
              <a:rPr lang="ru-RU" sz="2000" dirty="0">
                <a:latin typeface="Helvetica Neue"/>
              </a:rPr>
              <a:t>звучали очень убедительно, и «Смуглянка» </a:t>
            </a:r>
            <a:endParaRPr lang="ru-RU" sz="2000" dirty="0" smtClean="0">
              <a:latin typeface="Helvetica Neue"/>
            </a:endParaRPr>
          </a:p>
          <a:p>
            <a:pPr algn="ctr"/>
            <a:r>
              <a:rPr lang="ru-RU" sz="2000" dirty="0" smtClean="0">
                <a:latin typeface="Helvetica Neue"/>
              </a:rPr>
              <a:t>была </a:t>
            </a:r>
            <a:r>
              <a:rPr lang="ru-RU" sz="2000" dirty="0">
                <a:latin typeface="Helvetica Neue"/>
              </a:rPr>
              <a:t>заброшена в самый дальний ящик </a:t>
            </a:r>
            <a:endParaRPr lang="ru-RU" sz="2000" dirty="0" smtClean="0">
              <a:latin typeface="Helvetica Neue"/>
            </a:endParaRPr>
          </a:p>
          <a:p>
            <a:pPr algn="ctr"/>
            <a:r>
              <a:rPr lang="ru-RU" sz="2000" dirty="0" smtClean="0">
                <a:latin typeface="Helvetica Neue"/>
              </a:rPr>
              <a:t>письменного </a:t>
            </a:r>
            <a:r>
              <a:rPr lang="ru-RU" sz="2000" dirty="0">
                <a:latin typeface="Helvetica Neue"/>
              </a:rPr>
              <a:t>стола.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570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" y="103031"/>
            <a:ext cx="10496282" cy="81136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1943 год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2054" name="Picture 6" descr="ÐÐ°ÑÑÐ¸Ð½ÐºÐ¸ Ð¿Ð¾ Ð·Ð°Ð¿ÑÐ¾ÑÑ ÑÐ¾ÑÐ¾ Ð¿ÐµÑÐ½Ð¸ ÑÐ¼ÑÐ³Ð»ÑÐ½Ðº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08081"/>
            <a:ext cx="4879721" cy="531631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2" descr="ÐÐ°ÑÑÐ¸Ð½ÐºÐ¸ Ð¿Ð¾ Ð·Ð°Ð¿ÑÐ¾ÑÑ Rippchen Ð¿Ð¾ Ð½ÐµÐ¼ÐµÑÐºÐ¸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33757" y="314244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36466" y="450760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24898" y="632439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139797" y="319482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dirty="0"/>
          </a:p>
        </p:txBody>
      </p:sp>
      <p:sp>
        <p:nvSpPr>
          <p:cNvPr id="4096" name="Прямоугольник 4095"/>
          <p:cNvSpPr/>
          <p:nvPr/>
        </p:nvSpPr>
        <p:spPr>
          <a:xfrm>
            <a:off x="9139797" y="631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34507" y="1429510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</a:rPr>
              <a:t>Во время войны не только писались песни, но, снимались и фильмы. В 1943 году в станице Тимашевской, под Краснодаром, проходили съемки киноленты «Война в воздухе» и песню «Смуглянка» пробовали в съемках фильма, но затем она вновь была забыта и оказалась «на полке</a:t>
            </a:r>
            <a:r>
              <a:rPr lang="ru-RU" sz="2800" dirty="0" smtClean="0">
                <a:latin typeface="Times New Roman" panose="02020603050405020304" pitchFamily="18" charset="0"/>
              </a:rPr>
              <a:t>».</a:t>
            </a:r>
            <a:r>
              <a:rPr lang="ru-RU" sz="2800" dirty="0"/>
              <a:t> Вероятно, так бы она и осталась там, если бы не один случай.</a:t>
            </a:r>
          </a:p>
        </p:txBody>
      </p:sp>
    </p:spTree>
    <p:extLst>
      <p:ext uri="{BB962C8B-B14F-4D97-AF65-F5344CB8AC3E}">
        <p14:creationId xmlns:p14="http://schemas.microsoft.com/office/powerpoint/2010/main" val="2822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" y="90153"/>
            <a:ext cx="11204620" cy="7099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Наконец-то успех…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679118" y="269168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834391" y="6274494"/>
            <a:ext cx="152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98913" y="477806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54290" y="266431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26499" y="6274493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47356" y="477806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ÐÐ»ÐµÐºÑÐ°Ð½Ð´Ñ ÐÐ°ÑÐ¸Ð»ÑÐµÐ²Ð¸Ñ ÐÐ»ÐµÐºÑÐ°Ð½Ð´ÑÐ¾Ð²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7" y="1153992"/>
            <a:ext cx="4897770" cy="448659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08372" y="930227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 fontAlgn="base"/>
            <a:r>
              <a:rPr lang="ru-RU" sz="2400" dirty="0">
                <a:latin typeface="Times New Roman" panose="02020603050405020304" pitchFamily="18" charset="0"/>
              </a:rPr>
              <a:t>Как-то в 1944 году Анатолию Новикову позвонил художественный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руководитель Краснознаменного ансамбля Александр Васильевич  Александров</a:t>
            </a:r>
            <a:r>
              <a:rPr lang="ru-RU" sz="2400" dirty="0">
                <a:latin typeface="Times New Roman" panose="02020603050405020304" pitchFamily="18" charset="0"/>
              </a:rPr>
              <a:t>,  и спросил, нет ли у него новых песен. Новиков принес ему несколько новинок, в том числе и «Смуглянку».</a:t>
            </a:r>
            <a:endParaRPr lang="ru-RU" sz="2400" dirty="0">
              <a:latin typeface="Calibri" panose="020F0502020204030204" pitchFamily="34" charset="0"/>
            </a:endParaRPr>
          </a:p>
          <a:p>
            <a:pPr indent="449580" algn="ctr" fontAlgn="base"/>
            <a:r>
              <a:rPr lang="ru-RU" sz="2400" dirty="0">
                <a:latin typeface="Times New Roman" panose="02020603050405020304" pitchFamily="18" charset="0"/>
              </a:rPr>
              <a:t>К великому моему удивлению, именно эта веселая, лирическая песенка про любовь молдавской девушки больше всего понравилась прославленному музыканту. Александров тут же начал её разучивать с хором и солистами</a:t>
            </a:r>
            <a:r>
              <a:rPr lang="ru-RU" sz="2400" baseline="30000" dirty="0" smtClean="0">
                <a:latin typeface="Times New Roman" panose="02020603050405020304" pitchFamily="18" charset="0"/>
              </a:rPr>
              <a:t>.</a:t>
            </a:r>
            <a:endParaRPr lang="ru-RU" sz="2400" b="0" i="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927" y="5661614"/>
            <a:ext cx="6253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Александр Васильевич  Александров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4" y="90152"/>
            <a:ext cx="10959920" cy="74697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1944 год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84" y="837127"/>
            <a:ext cx="5705855" cy="505160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360" y="1291494"/>
            <a:ext cx="5839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 fontAlgn="base"/>
            <a:r>
              <a:rPr lang="ru-RU" sz="2400" dirty="0"/>
              <a:t>Впервые ансамбль спел песню в </a:t>
            </a:r>
            <a:r>
              <a:rPr lang="ru-RU" sz="2400" u="sng" dirty="0">
                <a:solidFill>
                  <a:srgbClr val="FF0000"/>
                </a:solidFill>
                <a:hlinkClick r:id="rId3"/>
              </a:rPr>
              <a:t>Концертном зале имени Чайковского</a:t>
            </a:r>
            <a:r>
              <a:rPr lang="ru-RU" sz="2400" dirty="0"/>
              <a:t> в 1944 году. Запевал её солист </a:t>
            </a:r>
            <a:r>
              <a:rPr lang="ru-RU" sz="2400" u="sng" dirty="0">
                <a:hlinkClick r:id="rId4"/>
              </a:rPr>
              <a:t>Краснознамённого ансамбля</a:t>
            </a:r>
            <a:r>
              <a:rPr lang="ru-RU" sz="2400" dirty="0"/>
              <a:t> </a:t>
            </a:r>
            <a:r>
              <a:rPr lang="ru-RU" sz="2400" u="sng" dirty="0">
                <a:hlinkClick r:id="rId5"/>
              </a:rPr>
              <a:t>Николай Устинов</a:t>
            </a:r>
            <a:r>
              <a:rPr lang="ru-RU" sz="2400" dirty="0"/>
              <a:t>, которому песня эта в значительной степени обязана своим успехом. Концерт транслировался по радио. «Смуглянку» услышало, таким образом, очень много людей. Её подхватили в тылу и на фронте.</a:t>
            </a:r>
            <a:endParaRPr lang="ru-RU" sz="2400" b="0" i="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91071" y="6174046"/>
            <a:ext cx="5394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Александр Васильевич  Александров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976" y="197477"/>
            <a:ext cx="10353761" cy="652530"/>
          </a:xfrm>
        </p:spPr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Кинематограф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 descr="ÐÐ°ÑÑÐ¸Ð½ÐºÐ¸ Ð¿Ð¾ Ð·Ð°Ð¿ÑÐ¾ÑÑ ÑÐ¾ÑÐ¾ Ð¿ÐµÑÐ½Ð¸ ÑÐ¼ÑÐ³Ð»ÑÐ½Ðº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979694"/>
            <a:ext cx="6634797" cy="551254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12621" y="1691711"/>
            <a:ext cx="41185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</a:rPr>
              <a:t>Но всемирную известность эта песня получила после выхода в свет легендарного фильма "В бой идут одни старики". Многие до сих пор считают, что песня "Смуглянка" была написана к этому фильму, хотя на самом деле она появилась на 30 с лишним лет раньше.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98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0571" y="2999959"/>
            <a:ext cx="5367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37893" y="993779"/>
            <a:ext cx="103030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37893" y="3489329"/>
            <a:ext cx="10303099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37893" y="4860929"/>
            <a:ext cx="10303099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37893" y="1030188"/>
            <a:ext cx="8284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latin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</a:rPr>
              <a:t>«Смуглянка»… В ней воспевалась девушка–партизанка времен гражданской войны. Песня полюбилась бойцам, и, хотя в ней говорилось о партизанах Гражданской войны, воспринималась она как песня сегодняшняя.</a:t>
            </a:r>
            <a:endParaRPr lang="ru-RU" sz="2800" dirty="0">
              <a:latin typeface="Calibri" panose="020F0502020204030204" pitchFamily="34" charset="0"/>
            </a:endParaRPr>
          </a:p>
          <a:p>
            <a:pPr algn="ctr" fontAlgn="base"/>
            <a:r>
              <a:rPr lang="ru-RU" sz="2800" dirty="0">
                <a:latin typeface="Times New Roman" panose="02020603050405020304" pitchFamily="18" charset="0"/>
              </a:rPr>
              <a:t>Песня, в которой говорилось о событиях войны гражданской, была воспринята как песня о тех, кто героически боролся за освобождение многострадальной молдавской земли в войну Отечественную.</a:t>
            </a:r>
            <a:endParaRPr lang="ru-RU" sz="2800" b="0" i="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1059</TotalTime>
  <Words>346</Words>
  <Application>Microsoft Office PowerPoint</Application>
  <PresentationFormat>Широкоэкранный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Helvetica Neue</vt:lpstr>
      <vt:lpstr>Rockwell</vt:lpstr>
      <vt:lpstr>Times New Roman</vt:lpstr>
      <vt:lpstr>Damask</vt:lpstr>
      <vt:lpstr>Биография военной песни «Смуглянка»</vt:lpstr>
      <vt:lpstr>Осень, 1940 год </vt:lpstr>
      <vt:lpstr>Текст песни «смуглянка»</vt:lpstr>
      <vt:lpstr>«Смуглянку» не пускают на фронт</vt:lpstr>
      <vt:lpstr>1943 год</vt:lpstr>
      <vt:lpstr>Наконец-то успех…</vt:lpstr>
      <vt:lpstr>1944 год</vt:lpstr>
      <vt:lpstr>Кинематограф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Weihnachten</dc:title>
  <dc:creator>user</dc:creator>
  <cp:lastModifiedBy>user</cp:lastModifiedBy>
  <cp:revision>98</cp:revision>
  <dcterms:created xsi:type="dcterms:W3CDTF">2015-12-04T17:59:07Z</dcterms:created>
  <dcterms:modified xsi:type="dcterms:W3CDTF">2019-04-24T17:06:33Z</dcterms:modified>
</cp:coreProperties>
</file>