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092189-F256-4DAD-BD70-67C31C693994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F194B-116F-482D-B1C7-9217F9ED15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Бельевые  швы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31698"/>
            <a:ext cx="9144000" cy="33376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Учитель технологии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Колыхалина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С. С.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6561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Для  изготовления  образцов машинных швов необходимо  следующее  оборудование,  инструменты  и  приспособления: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mashin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87" r="7603"/>
          <a:stretch>
            <a:fillRect/>
          </a:stretch>
        </p:blipFill>
        <p:spPr>
          <a:xfrm>
            <a:off x="1619672" y="3140968"/>
            <a:ext cx="633670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C00000"/>
                </a:solidFill>
              </a:rPr>
              <a:t>Ход </a:t>
            </a:r>
            <a:r>
              <a:rPr lang="ru-RU" sz="4900" dirty="0" smtClean="0">
                <a:solidFill>
                  <a:srgbClr val="C00000"/>
                </a:solidFill>
              </a:rPr>
              <a:t>работы</a:t>
            </a:r>
            <a:r>
              <a:rPr lang="ru-RU" sz="4900" dirty="0" smtClean="0">
                <a:solidFill>
                  <a:srgbClr val="C00000"/>
                </a:solidFill>
              </a:rPr>
              <a:t>.</a:t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Пользуясь инструкционной картой, изготовьте три образца соединительных бельевых швов: двойного, запошивочного, шва </a:t>
            </a:r>
            <a:r>
              <a:rPr lang="ru-RU" sz="3100" dirty="0" err="1" smtClean="0">
                <a:solidFill>
                  <a:srgbClr val="C00000"/>
                </a:solidFill>
                <a:latin typeface="Arial Black" pitchFamily="34" charset="0"/>
              </a:rPr>
              <a:t>вподгибку</a:t>
            </a: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 с закрытым срезом, один образец краевого шва </a:t>
            </a:r>
            <a:r>
              <a:rPr lang="ru-RU" sz="3100" dirty="0" err="1" smtClean="0">
                <a:solidFill>
                  <a:srgbClr val="C00000"/>
                </a:solidFill>
                <a:latin typeface="Arial Black" pitchFamily="34" charset="0"/>
              </a:rPr>
              <a:t>вподгибку</a:t>
            </a: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 с закрытым срезом.</a:t>
            </a:r>
            <a:b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Выполните влажно-тепловые работы.</a:t>
            </a:r>
            <a:b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Зарисуйте в альбомах схемы швов.</a:t>
            </a:r>
            <a:b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Arial Black" pitchFamily="34" charset="0"/>
              </a:rPr>
              <a:t>Приклейте образцы швов в альбом, подпишите названия</a:t>
            </a:r>
            <a:endParaRPr lang="ru-RU" sz="31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75.jpg"/>
          <p:cNvPicPr>
            <a:picLocks noChangeAspect="1"/>
          </p:cNvPicPr>
          <p:nvPr/>
        </p:nvPicPr>
        <p:blipFill>
          <a:blip r:embed="rId2" cstate="print"/>
          <a:srcRect l="35061" r="23199"/>
          <a:stretch>
            <a:fillRect/>
          </a:stretch>
        </p:blipFill>
        <p:spPr>
          <a:xfrm>
            <a:off x="6228184" y="4293096"/>
            <a:ext cx="2520280" cy="222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0075.jpg"/>
          <p:cNvPicPr>
            <a:picLocks noChangeAspect="1"/>
          </p:cNvPicPr>
          <p:nvPr/>
        </p:nvPicPr>
        <p:blipFill>
          <a:blip r:embed="rId2" cstate="print"/>
          <a:srcRect r="63269"/>
          <a:stretch>
            <a:fillRect/>
          </a:stretch>
        </p:blipFill>
        <p:spPr>
          <a:xfrm rot="20334899">
            <a:off x="6402063" y="1783257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Ход </a:t>
            </a:r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работы: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Пользуясь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инструкционной картой,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выполните образец  двойного шва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Выполните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влажно-тепловые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работы.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Зарисуйте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альбомах схемы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швов.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Приклейте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образцы швов в альбом, подпишите названия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Схема </a:t>
            </a:r>
            <a:b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машинного шва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4" name="AutoShape 52"/>
          <p:cNvSpPr>
            <a:spLocks noChangeArrowheads="1"/>
          </p:cNvSpPr>
          <p:nvPr/>
        </p:nvSpPr>
        <p:spPr bwMode="auto">
          <a:xfrm>
            <a:off x="3851920" y="2492896"/>
            <a:ext cx="3779837" cy="3189287"/>
          </a:xfrm>
          <a:prstGeom prst="parallelogram">
            <a:avLst>
              <a:gd name="adj" fmla="val 3093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200"/>
          </a:p>
          <a:p>
            <a:endParaRPr lang="ru-RU" sz="3600"/>
          </a:p>
        </p:txBody>
      </p:sp>
      <p:sp>
        <p:nvSpPr>
          <p:cNvPr id="35" name="AutoShape 52"/>
          <p:cNvSpPr>
            <a:spLocks noChangeArrowheads="1"/>
          </p:cNvSpPr>
          <p:nvPr/>
        </p:nvSpPr>
        <p:spPr bwMode="auto">
          <a:xfrm>
            <a:off x="3419872" y="2204864"/>
            <a:ext cx="3779837" cy="3189287"/>
          </a:xfrm>
          <a:prstGeom prst="parallelogram">
            <a:avLst>
              <a:gd name="adj" fmla="val 3093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200"/>
          </a:p>
          <a:p>
            <a:endParaRPr lang="ru-RU" sz="3600"/>
          </a:p>
        </p:txBody>
      </p:sp>
      <p:sp>
        <p:nvSpPr>
          <p:cNvPr id="39" name="Line 57"/>
          <p:cNvSpPr>
            <a:spLocks noChangeShapeType="1"/>
          </p:cNvSpPr>
          <p:nvPr/>
        </p:nvSpPr>
        <p:spPr bwMode="auto">
          <a:xfrm flipH="1">
            <a:off x="5436095" y="2276872"/>
            <a:ext cx="1053529" cy="3096344"/>
          </a:xfrm>
          <a:prstGeom prst="line">
            <a:avLst/>
          </a:prstGeom>
          <a:noFill/>
          <a:ln w="762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AutoShape 47"/>
          <p:cNvSpPr>
            <a:spLocks/>
          </p:cNvSpPr>
          <p:nvPr/>
        </p:nvSpPr>
        <p:spPr bwMode="auto">
          <a:xfrm rot="5400000">
            <a:off x="6732910" y="1700138"/>
            <a:ext cx="233362" cy="666750"/>
          </a:xfrm>
          <a:prstGeom prst="leftBrace">
            <a:avLst>
              <a:gd name="adj1" fmla="val 2381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AutoShape 59"/>
          <p:cNvSpPr>
            <a:spLocks/>
          </p:cNvSpPr>
          <p:nvPr/>
        </p:nvSpPr>
        <p:spPr bwMode="auto">
          <a:xfrm rot="958172">
            <a:off x="5851857" y="4021997"/>
            <a:ext cx="223548" cy="716099"/>
          </a:xfrm>
          <a:prstGeom prst="rightBrace">
            <a:avLst>
              <a:gd name="adj1" fmla="val 1855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AutoShape 58"/>
          <p:cNvSpPr>
            <a:spLocks/>
          </p:cNvSpPr>
          <p:nvPr/>
        </p:nvSpPr>
        <p:spPr bwMode="auto">
          <a:xfrm rot="1020543">
            <a:off x="5467059" y="2112701"/>
            <a:ext cx="436562" cy="3230919"/>
          </a:xfrm>
          <a:prstGeom prst="leftBrace">
            <a:avLst>
              <a:gd name="adj1" fmla="val 48709"/>
              <a:gd name="adj2" fmla="val 4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225418" y="1484784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14481" y="3068960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45041" y="4149080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9552" y="3573016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9900FF"/>
              </a:solidFill>
              <a:latin typeface="Arial Black" pitchFamily="34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ШОВ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СТРОЧКА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СТЕЖОК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ШИРИНА ШВА 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28dbf9b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429000"/>
            <a:ext cx="412845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960121b0e4695e5ddec78441377fb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0464">
            <a:off x="5236271" y="1755126"/>
            <a:ext cx="3601446" cy="239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rcRect l="5586" t="15980" r="861" b="4641"/>
          <a:stretch>
            <a:fillRect/>
          </a:stretch>
        </p:blipFill>
        <p:spPr>
          <a:xfrm rot="652959">
            <a:off x="730816" y="1744820"/>
            <a:ext cx="3744416" cy="238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efc5d_ad6268fc_orig.jpg"/>
          <p:cNvPicPr>
            <a:picLocks noChangeAspect="1"/>
          </p:cNvPicPr>
          <p:nvPr/>
        </p:nvPicPr>
        <p:blipFill>
          <a:blip r:embed="rId5" cstate="print"/>
          <a:srcRect l="38932" r="30099"/>
          <a:stretch>
            <a:fillRect/>
          </a:stretch>
        </p:blipFill>
        <p:spPr>
          <a:xfrm>
            <a:off x="323528" y="3861048"/>
            <a:ext cx="2520280" cy="2499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efc5d_ad6268fc_orig.jpg"/>
          <p:cNvPicPr>
            <a:picLocks noChangeAspect="1"/>
          </p:cNvPicPr>
          <p:nvPr/>
        </p:nvPicPr>
        <p:blipFill>
          <a:blip r:embed="rId5" cstate="print"/>
          <a:srcRect l="69798"/>
          <a:stretch>
            <a:fillRect/>
          </a:stretch>
        </p:blipFill>
        <p:spPr>
          <a:xfrm>
            <a:off x="6686088" y="4005064"/>
            <a:ext cx="2457912" cy="2499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6895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Где применяются бельевые швы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949280"/>
            <a:ext cx="5343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Запошивочный шов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Где применяются бельевые швы</a:t>
            </a:r>
            <a:endParaRPr lang="ru-RU" sz="5400" dirty="0"/>
          </a:p>
        </p:txBody>
      </p:sp>
      <p:pic>
        <p:nvPicPr>
          <p:cNvPr id="4" name="Содержимое 3" descr="10-51-thick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100" t="5432" r="29525" b="3219"/>
          <a:stretch>
            <a:fillRect/>
          </a:stretch>
        </p:blipFill>
        <p:spPr>
          <a:xfrm rot="21101079">
            <a:off x="472052" y="1448988"/>
            <a:ext cx="18002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13660849_w640_h640_sitets_r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44824"/>
            <a:ext cx="4560168" cy="45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ochnaja_rubashka_iz_sitca_s_korotkim_rukav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48408">
            <a:off x="6615492" y="2611148"/>
            <a:ext cx="2160240" cy="364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02342">
            <a:off x="1366907" y="2544947"/>
            <a:ext cx="21469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52858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21">
            <a:off x="5323873" y="3348769"/>
            <a:ext cx="18367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5877272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Двойной шов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686800" cy="22088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Практическая работа: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</a:rPr>
              <a:t>«Выполнение образца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двойного шва».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urok-proizvodstviennogho-obuchieniia-na-tiemu-obra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28579">
            <a:off x="4335476" y="2831896"/>
            <a:ext cx="40324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Выполнение образца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двойного шва</a:t>
            </a:r>
            <a:endParaRPr lang="ru-RU" sz="5400" dirty="0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200" t="33782" r="13382" b="12669"/>
          <a:stretch>
            <a:fillRect/>
          </a:stretch>
        </p:blipFill>
        <p:spPr>
          <a:xfrm rot="1993433">
            <a:off x="426915" y="2575510"/>
            <a:ext cx="5204339" cy="311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45455369.jpg"/>
          <p:cNvPicPr>
            <a:picLocks noChangeAspect="1"/>
          </p:cNvPicPr>
          <p:nvPr/>
        </p:nvPicPr>
        <p:blipFill>
          <a:blip r:embed="rId3" cstate="print"/>
          <a:srcRect l="17713" t="18662" r="62600" b="31719"/>
          <a:stretch>
            <a:fillRect/>
          </a:stretch>
        </p:blipFill>
        <p:spPr>
          <a:xfrm rot="4230234">
            <a:off x="6054098" y="4184745"/>
            <a:ext cx="18002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45455369.jpg"/>
          <p:cNvPicPr>
            <a:picLocks noChangeAspect="1"/>
          </p:cNvPicPr>
          <p:nvPr/>
        </p:nvPicPr>
        <p:blipFill>
          <a:blip r:embed="rId3" cstate="print"/>
          <a:srcRect l="19288" t="85255" r="60237" b="1687"/>
          <a:stretch>
            <a:fillRect/>
          </a:stretch>
        </p:blipFill>
        <p:spPr>
          <a:xfrm>
            <a:off x="467544" y="5733256"/>
            <a:ext cx="1872208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39952" y="1688250"/>
            <a:ext cx="47525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Сложить деталь изнаночными сторонами внутрь, сметать и стачать на расстоянии 4 мм от среза.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45455369.jpg"/>
          <p:cNvPicPr>
            <a:picLocks noChangeAspect="1"/>
          </p:cNvPicPr>
          <p:nvPr/>
        </p:nvPicPr>
        <p:blipFill>
          <a:blip r:embed="rId2" cstate="print"/>
          <a:srcRect l="36613" t="18281" r="45275" b="30795"/>
          <a:stretch>
            <a:fillRect/>
          </a:stretch>
        </p:blipFill>
        <p:spPr>
          <a:xfrm rot="18135818">
            <a:off x="5432486" y="1675232"/>
            <a:ext cx="2645013" cy="398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Выполнение образца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двойного шва</a:t>
            </a:r>
            <a:endParaRPr lang="ru-RU" sz="5400" dirty="0"/>
          </a:p>
        </p:txBody>
      </p:sp>
      <p:pic>
        <p:nvPicPr>
          <p:cNvPr id="4" name="Содержимое 3" descr="1445455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088" t="80132" r="42621"/>
          <a:stretch>
            <a:fillRect/>
          </a:stretch>
        </p:blipFill>
        <p:spPr>
          <a:xfrm>
            <a:off x="4644008" y="5589240"/>
            <a:ext cx="2376264" cy="93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3" y="2750586"/>
            <a:ext cx="43924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Вывернуть,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выправить шов,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сметать располагая шов на сгибе.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Положить машинную строчку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 7 мм от сгиба.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Выполнение образца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двойного шва</a:t>
            </a:r>
            <a:endParaRPr lang="ru-RU" sz="5400" dirty="0"/>
          </a:p>
        </p:txBody>
      </p:sp>
      <p:pic>
        <p:nvPicPr>
          <p:cNvPr id="5" name="Содержимое 4" descr="1445455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2863" t="81661" r="5924" b="3046"/>
          <a:stretch>
            <a:fillRect/>
          </a:stretch>
        </p:blipFill>
        <p:spPr>
          <a:xfrm>
            <a:off x="6948264" y="5733256"/>
            <a:ext cx="1656184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45455369.jpg"/>
          <p:cNvPicPr>
            <a:picLocks noChangeAspect="1"/>
          </p:cNvPicPr>
          <p:nvPr/>
        </p:nvPicPr>
        <p:blipFill>
          <a:blip r:embed="rId2" cstate="print"/>
          <a:srcRect l="54725" t="82643" r="24013" b="2993"/>
          <a:stretch>
            <a:fillRect/>
          </a:stretch>
        </p:blipFill>
        <p:spPr>
          <a:xfrm>
            <a:off x="1115616" y="5589240"/>
            <a:ext cx="194421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45455369.jpg"/>
          <p:cNvPicPr>
            <a:picLocks noChangeAspect="1"/>
          </p:cNvPicPr>
          <p:nvPr/>
        </p:nvPicPr>
        <p:blipFill>
          <a:blip r:embed="rId2" cstate="print"/>
          <a:srcRect l="53937" t="17356" r="27951" b="29108"/>
          <a:stretch>
            <a:fillRect/>
          </a:stretch>
        </p:blipFill>
        <p:spPr>
          <a:xfrm rot="20348986">
            <a:off x="1054266" y="1951840"/>
            <a:ext cx="2010795" cy="326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9" name="Содержимое 4" descr="1445455369.jpg"/>
          <p:cNvPicPr>
            <a:picLocks noChangeAspect="1"/>
          </p:cNvPicPr>
          <p:nvPr/>
        </p:nvPicPr>
        <p:blipFill>
          <a:blip r:embed="rId2" cstate="print"/>
          <a:srcRect l="71106" t="15722" r="4914" b="29222"/>
          <a:stretch>
            <a:fillRect/>
          </a:stretch>
        </p:blipFill>
        <p:spPr>
          <a:xfrm rot="4896656">
            <a:off x="4118640" y="3968124"/>
            <a:ext cx="18722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23928" y="1739570"/>
            <a:ext cx="4932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Развернуть детали и заутюжить шов на одну сторону.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Техника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безопасности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Содержимое 4" descr="img1.jpg"/>
          <p:cNvPicPr>
            <a:picLocks noChangeAspect="1"/>
          </p:cNvPicPr>
          <p:nvPr/>
        </p:nvPicPr>
        <p:blipFill>
          <a:blip r:embed="rId2" cstate="print"/>
          <a:srcRect l="14444" t="6725" r="15590" b="4575"/>
          <a:stretch>
            <a:fillRect/>
          </a:stretch>
        </p:blipFill>
        <p:spPr>
          <a:xfrm rot="20476813">
            <a:off x="5612917" y="3413182"/>
            <a:ext cx="2543752" cy="241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304_03052015111652_wish.jpg"/>
          <p:cNvPicPr>
            <a:picLocks noChangeAspect="1"/>
          </p:cNvPicPr>
          <p:nvPr/>
        </p:nvPicPr>
        <p:blipFill>
          <a:blip r:embed="rId3" cstate="print"/>
          <a:srcRect l="9044" r="9044"/>
          <a:stretch>
            <a:fillRect/>
          </a:stretch>
        </p:blipFill>
        <p:spPr>
          <a:xfrm rot="19539793">
            <a:off x="6777169" y="1937146"/>
            <a:ext cx="1970690" cy="201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d08a09b226e74d251ee5211039abd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6733">
            <a:off x="3823269" y="5179513"/>
            <a:ext cx="3593796" cy="157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46637805b92b9db9d91ac207b81e84b5640ebadd25a37ae6eb8dc4974cec61c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67544" y="1916832"/>
            <a:ext cx="489654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128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Бельевые  швы</vt:lpstr>
      <vt:lpstr>Схема  машинного шва</vt:lpstr>
      <vt:lpstr>Где применяются бельевые швы</vt:lpstr>
      <vt:lpstr>Где применяются бельевые швы</vt:lpstr>
      <vt:lpstr>Практическая работа:  «Выполнение образца двойного шва».</vt:lpstr>
      <vt:lpstr>Выполнение образца двойного шва</vt:lpstr>
      <vt:lpstr>Выполнение образца двойного шва</vt:lpstr>
      <vt:lpstr>Выполнение образца двойного шва</vt:lpstr>
      <vt:lpstr>Техника  безопасности</vt:lpstr>
      <vt:lpstr>Для  изготовления  образцов машинных швов необходимо  следующее  оборудование,  инструменты  и  приспособления:</vt:lpstr>
      <vt:lpstr>          Ход работы.  Пользуясь инструкционной картой, изготовьте три образца соединительных бельевых швов: двойного, запошивочного, шва вподгибку с закрытым срезом, один образец краевого шва вподгибку с закрытым срезом. Выполните влажно-тепловые работы. Зарисуйте в альбомах схемы швов. Приклейте образцы швов в альбом, подпишите названия</vt:lpstr>
      <vt:lpstr>Ход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Бельевые  швы</dc:title>
  <dc:creator>User</dc:creator>
  <cp:lastModifiedBy>User</cp:lastModifiedBy>
  <cp:revision>5</cp:revision>
  <dcterms:created xsi:type="dcterms:W3CDTF">2018-05-06T14:02:17Z</dcterms:created>
  <dcterms:modified xsi:type="dcterms:W3CDTF">2018-05-06T15:56:01Z</dcterms:modified>
</cp:coreProperties>
</file>