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3" r:id="rId2"/>
    <p:sldId id="259" r:id="rId3"/>
    <p:sldId id="274" r:id="rId4"/>
    <p:sldId id="268" r:id="rId5"/>
    <p:sldId id="272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0DCE7-A259-40E3-9773-8F437EF5826D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9ECCB-DC2C-446D-A997-A32043A23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679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Администратор\Рабочий стол\Новая папка (2)\3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63713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3" descr="C:\Documents and Settings\Администратор\Рабочий стол\Новая папка (2)\3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0"/>
            <a:ext cx="1763712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07704" y="116632"/>
            <a:ext cx="49502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Сабақтың </a:t>
            </a:r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тақырыбы:</a:t>
            </a:r>
          </a:p>
          <a:p>
            <a:pPr algn="ctr"/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Менің атым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Қожа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772816"/>
            <a:ext cx="835292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 </a:t>
            </a:r>
            <a:r>
              <a:rPr lang="kk-KZ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мақсаты:</a:t>
            </a:r>
            <a:endParaRPr lang="kk-KZ" sz="3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5Т/Ж3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Көркем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шығармадағы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кейіпкерлер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портреті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әрекеті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образын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ашу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5А/И1 Әдеби шығармадағы екі нәрсені салыстыра зерттеулер,қарам-қарсы суреттеулерді табу.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26" t="40940" r="10183" b="20619"/>
          <a:stretch/>
        </p:blipFill>
        <p:spPr bwMode="auto">
          <a:xfrm>
            <a:off x="6372200" y="4573582"/>
            <a:ext cx="2304256" cy="1807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725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899592" y="476672"/>
            <a:ext cx="705678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32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 мақсаты:</a:t>
            </a:r>
            <a:endParaRPr lang="kk-KZ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5Т/Ж3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Көркем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шығармадағы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кейіпкерлер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портреті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әрекеті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образын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ашу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5А/И1 Әдеби шығармадағы екі нәрсені салыстыра зерттеулер,қарам-қарсы суреттеулерді табу.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174356"/>
              </p:ext>
            </p:extLst>
          </p:nvPr>
        </p:nvGraphicFramePr>
        <p:xfrm>
          <a:off x="755575" y="2517868"/>
          <a:ext cx="7632849" cy="3575427"/>
        </p:xfrm>
        <a:graphic>
          <a:graphicData uri="http://schemas.openxmlformats.org/drawingml/2006/table">
            <a:tbl>
              <a:tblPr/>
              <a:tblGrid>
                <a:gridCol w="7632849"/>
              </a:tblGrid>
              <a:tr h="439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Барлық оқушылар </a:t>
                      </a:r>
                      <a:r>
                        <a:rPr lang="kk-KZ" sz="24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орындай алады:</a:t>
                      </a:r>
                      <a:endParaRPr lang="ru-RU" sz="20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көркем шығарманың мазмұныны мен пішінін анықтау арқылы кейіпкердің образын ашады</a:t>
                      </a:r>
                      <a:r>
                        <a:rPr lang="kk-KZ" sz="180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20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Оқушылардың көпшілігі орындай алады:</a:t>
                      </a:r>
                      <a:endParaRPr lang="ru-RU" sz="20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көркем шығармадағы  кейіпкерлердің  керағар келген  іс-әрекеттерін салыстыра отырып ролін талдайды </a:t>
                      </a:r>
                      <a:endParaRPr lang="ru-RU" sz="24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Кейбір оқушылар орындай алады:</a:t>
                      </a:r>
                      <a:endParaRPr lang="ru-RU" sz="20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kk-KZ" sz="200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шығармадағы кейіпкерлерге өзіндік сыни баға бере отырып, қарама-қарсы   суреттеулерді зерттейді.</a:t>
                      </a:r>
                      <a:endParaRPr lang="ru-RU" sz="24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Администратор\Рабочий стол\Новая папка (2)\3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63713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3" descr="C:\Documents and Settings\Администратор\Рабочий стол\Новая папка (2)\3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0"/>
            <a:ext cx="1763712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26" t="40940" r="10183" b="20619"/>
          <a:stretch/>
        </p:blipFill>
        <p:spPr bwMode="auto">
          <a:xfrm>
            <a:off x="6372200" y="4573582"/>
            <a:ext cx="2304256" cy="1807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915816" y="332656"/>
            <a:ext cx="25131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Тілдік мақсат: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562114"/>
              </p:ext>
            </p:extLst>
          </p:nvPr>
        </p:nvGraphicFramePr>
        <p:xfrm>
          <a:off x="457200" y="1377953"/>
          <a:ext cx="8286808" cy="5036630"/>
        </p:xfrm>
        <a:graphic>
          <a:graphicData uri="http://schemas.openxmlformats.org/drawingml/2006/table">
            <a:tbl>
              <a:tblPr/>
              <a:tblGrid>
                <a:gridCol w="8286808"/>
              </a:tblGrid>
              <a:tr h="318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Оқушылар орындай алады: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Тұрақты сөз тіркестер және ,диологтағы жазылым. 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Пән лексикасы және терминология:</a:t>
                      </a:r>
                      <a:endParaRPr lang="ru-RU" sz="18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қаһарын тігіп, мұрнын көкке шүйіріп, бүйірімнің түп жағы қып ете қалды</a:t>
                      </a:r>
                      <a:endParaRPr lang="ru-RU" sz="18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Диалог құрауға\ шығарма жазуға арналған пайдалы тіркестер:</a:t>
                      </a:r>
                      <a:endParaRPr lang="ru-RU" sz="18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Түбінде адам болатын бала деген сөзі. Қожаны тентек деп айтуға бола ма? Қожаның зеректілігі мен ақылдылығы</a:t>
                      </a:r>
                      <a:r>
                        <a:rPr lang="kk-KZ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Талқылауға арналған сұрақтар:</a:t>
                      </a:r>
                      <a:endParaRPr lang="ru-RU" sz="18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Қожа қандай  бала? Қожаның  қарсыласы кім?</a:t>
                      </a:r>
                      <a:endParaRPr lang="ru-RU" sz="18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себепті....................... деп ойлайсыз?</a:t>
                      </a:r>
                      <a:endParaRPr lang="ru-RU" sz="18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603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k-KZ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Жетістік критерилері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kk-KZ" sz="1800" dirty="0">
                          <a:effectLst/>
                          <a:latin typeface="Times New Roman"/>
                          <a:ea typeface="Times New Roman"/>
                        </a:rPr>
                        <a:t>.  Көркем шығарманың мазмұнын  мен пішінін анықтап, кейіпкердің образын ашады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/>
                          <a:ea typeface="Times New Roman"/>
                        </a:rPr>
                        <a:t>2.Кейіпкерлерді   салыстыру арқылы  ролін  талдайды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/>
                          <a:ea typeface="Times New Roman"/>
                        </a:rPr>
                        <a:t>3.шығармадағы кейіпкерлердің іс-әрекетіне өзіндік сыни бағалау арқылы зерттейді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10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123728" y="2046332"/>
            <a:ext cx="4805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Топқа бөлу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852936"/>
            <a:ext cx="292895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28411" y="4584754"/>
            <a:ext cx="271464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4988" y="3573016"/>
            <a:ext cx="264320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467545" y="476672"/>
            <a:ext cx="62242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Ынтымақтастық </a:t>
            </a: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атмосферасы</a:t>
            </a:r>
            <a:endParaRPr lang="kk-KZ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Шаттық </a:t>
            </a:r>
            <a:r>
              <a:rPr lang="kk-KZ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шеңбері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91780" y="245879"/>
            <a:ext cx="2151275" cy="14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0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785918" y="214290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4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937260" y="2111449"/>
            <a:ext cx="4072034" cy="2037631"/>
          </a:xfrm>
          <a:prstGeom prst="ellipse">
            <a:avLst/>
          </a:prstGeom>
          <a:solidFill>
            <a:srgbClr val="FFAD5B">
              <a:alpha val="83920"/>
            </a:srgbClr>
          </a:solidFill>
          <a:ln w="38100">
            <a:solidFill>
              <a:srgbClr val="000000">
                <a:alpha val="83920"/>
              </a:srgbClr>
            </a:solidFill>
            <a:prstDash val="sysDot"/>
            <a:round/>
            <a:headEnd/>
            <a:tailEnd/>
          </a:ln>
        </p:spPr>
        <p:txBody>
          <a:bodyPr wrap="none" lIns="79068" tIns="39534" rIns="79068" bIns="39534" anchor="ctr"/>
          <a:lstStyle/>
          <a:p>
            <a:endParaRPr lang="en-US"/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3506280" y="2111449"/>
            <a:ext cx="4208992" cy="1970421"/>
          </a:xfrm>
          <a:prstGeom prst="ellipse">
            <a:avLst/>
          </a:prstGeom>
          <a:solidFill>
            <a:srgbClr val="FFAD5B">
              <a:alpha val="83920"/>
            </a:srgbClr>
          </a:solidFill>
          <a:ln w="38100">
            <a:solidFill>
              <a:srgbClr val="000000">
                <a:alpha val="83920"/>
              </a:srgbClr>
            </a:solidFill>
            <a:prstDash val="sysDot"/>
            <a:round/>
            <a:headEnd/>
            <a:tailEnd/>
          </a:ln>
        </p:spPr>
        <p:txBody>
          <a:bodyPr wrap="none" lIns="79068" tIns="39534" rIns="79068" bIns="39534" anchor="ctr"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513243" y="1435014"/>
            <a:ext cx="2093118" cy="676435"/>
            <a:chOff x="1048" y="936"/>
            <a:chExt cx="1465" cy="295"/>
          </a:xfrm>
        </p:grpSpPr>
        <p:sp>
          <p:nvSpPr>
            <p:cNvPr id="9" name="Freeform 4"/>
            <p:cNvSpPr>
              <a:spLocks/>
            </p:cNvSpPr>
            <p:nvPr/>
          </p:nvSpPr>
          <p:spPr bwMode="auto">
            <a:xfrm>
              <a:off x="1048" y="936"/>
              <a:ext cx="1465" cy="251"/>
            </a:xfrm>
            <a:custGeom>
              <a:avLst/>
              <a:gdLst>
                <a:gd name="T0" fmla="*/ 0 w 1465"/>
                <a:gd name="T1" fmla="*/ 0 h 251"/>
                <a:gd name="T2" fmla="*/ 1464 w 1465"/>
                <a:gd name="T3" fmla="*/ 0 h 251"/>
                <a:gd name="T4" fmla="*/ 1464 w 1465"/>
                <a:gd name="T5" fmla="*/ 250 h 251"/>
                <a:gd name="T6" fmla="*/ 0 w 1465"/>
                <a:gd name="T7" fmla="*/ 250 h 251"/>
                <a:gd name="T8" fmla="*/ 0 w 1465"/>
                <a:gd name="T9" fmla="*/ 0 h 2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65"/>
                <a:gd name="T16" fmla="*/ 0 h 251"/>
                <a:gd name="T17" fmla="*/ 1465 w 1465"/>
                <a:gd name="T18" fmla="*/ 251 h 2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65" h="251">
                  <a:moveTo>
                    <a:pt x="0" y="0"/>
                  </a:moveTo>
                  <a:lnTo>
                    <a:pt x="1464" y="0"/>
                  </a:lnTo>
                  <a:lnTo>
                    <a:pt x="1464" y="250"/>
                  </a:lnTo>
                  <a:lnTo>
                    <a:pt x="0" y="2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1081" y="948"/>
              <a:ext cx="1383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>
                  <a:solidFill>
                    <a:srgbClr val="000000"/>
                  </a:solidFill>
                  <a:latin typeface="Trebuchet MS - 16" charset="0"/>
                </a:rPr>
                <a:t> </a:t>
              </a:r>
            </a:p>
          </p:txBody>
        </p:sp>
      </p:grpSp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4750595" y="1508734"/>
            <a:ext cx="2093118" cy="602715"/>
            <a:chOff x="1048" y="936"/>
            <a:chExt cx="1465" cy="295"/>
          </a:xfrm>
        </p:grpSpPr>
        <p:sp>
          <p:nvSpPr>
            <p:cNvPr id="12" name="Freeform 4"/>
            <p:cNvSpPr>
              <a:spLocks/>
            </p:cNvSpPr>
            <p:nvPr/>
          </p:nvSpPr>
          <p:spPr bwMode="auto">
            <a:xfrm>
              <a:off x="1048" y="936"/>
              <a:ext cx="1465" cy="251"/>
            </a:xfrm>
            <a:custGeom>
              <a:avLst/>
              <a:gdLst>
                <a:gd name="T0" fmla="*/ 0 w 1465"/>
                <a:gd name="T1" fmla="*/ 0 h 251"/>
                <a:gd name="T2" fmla="*/ 1464 w 1465"/>
                <a:gd name="T3" fmla="*/ 0 h 251"/>
                <a:gd name="T4" fmla="*/ 1464 w 1465"/>
                <a:gd name="T5" fmla="*/ 250 h 251"/>
                <a:gd name="T6" fmla="*/ 0 w 1465"/>
                <a:gd name="T7" fmla="*/ 250 h 251"/>
                <a:gd name="T8" fmla="*/ 0 w 1465"/>
                <a:gd name="T9" fmla="*/ 0 h 2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65"/>
                <a:gd name="T16" fmla="*/ 0 h 251"/>
                <a:gd name="T17" fmla="*/ 1465 w 1465"/>
                <a:gd name="T18" fmla="*/ 251 h 2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65" h="251">
                  <a:moveTo>
                    <a:pt x="0" y="0"/>
                  </a:moveTo>
                  <a:lnTo>
                    <a:pt x="1464" y="0"/>
                  </a:lnTo>
                  <a:lnTo>
                    <a:pt x="1464" y="250"/>
                  </a:lnTo>
                  <a:lnTo>
                    <a:pt x="0" y="2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1081" y="948"/>
              <a:ext cx="1383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>
                  <a:solidFill>
                    <a:srgbClr val="000000"/>
                  </a:solidFill>
                  <a:latin typeface="Trebuchet MS - 16" charset="0"/>
                </a:rPr>
                <a:t> </a:t>
              </a:r>
            </a:p>
          </p:txBody>
        </p:sp>
      </p:grpSp>
      <p:grpSp>
        <p:nvGrpSpPr>
          <p:cNvPr id="14" name="Group 6"/>
          <p:cNvGrpSpPr>
            <a:grpSpLocks/>
          </p:cNvGrpSpPr>
          <p:nvPr/>
        </p:nvGrpSpPr>
        <p:grpSpPr bwMode="auto">
          <a:xfrm>
            <a:off x="3506280" y="3044085"/>
            <a:ext cx="1735862" cy="384915"/>
            <a:chOff x="1048" y="936"/>
            <a:chExt cx="1465" cy="295"/>
          </a:xfrm>
        </p:grpSpPr>
        <p:sp>
          <p:nvSpPr>
            <p:cNvPr id="15" name="Freeform 4"/>
            <p:cNvSpPr>
              <a:spLocks/>
            </p:cNvSpPr>
            <p:nvPr/>
          </p:nvSpPr>
          <p:spPr bwMode="auto">
            <a:xfrm>
              <a:off x="1048" y="936"/>
              <a:ext cx="1465" cy="251"/>
            </a:xfrm>
            <a:custGeom>
              <a:avLst/>
              <a:gdLst>
                <a:gd name="T0" fmla="*/ 0 w 1465"/>
                <a:gd name="T1" fmla="*/ 0 h 251"/>
                <a:gd name="T2" fmla="*/ 1464 w 1465"/>
                <a:gd name="T3" fmla="*/ 0 h 251"/>
                <a:gd name="T4" fmla="*/ 1464 w 1465"/>
                <a:gd name="T5" fmla="*/ 250 h 251"/>
                <a:gd name="T6" fmla="*/ 0 w 1465"/>
                <a:gd name="T7" fmla="*/ 250 h 251"/>
                <a:gd name="T8" fmla="*/ 0 w 1465"/>
                <a:gd name="T9" fmla="*/ 0 h 2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65"/>
                <a:gd name="T16" fmla="*/ 0 h 251"/>
                <a:gd name="T17" fmla="*/ 1465 w 1465"/>
                <a:gd name="T18" fmla="*/ 251 h 2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65" h="251">
                  <a:moveTo>
                    <a:pt x="0" y="0"/>
                  </a:moveTo>
                  <a:lnTo>
                    <a:pt x="1464" y="0"/>
                  </a:lnTo>
                  <a:lnTo>
                    <a:pt x="1464" y="250"/>
                  </a:lnTo>
                  <a:lnTo>
                    <a:pt x="0" y="2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1081" y="948"/>
              <a:ext cx="1383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>
                  <a:solidFill>
                    <a:srgbClr val="000000"/>
                  </a:solidFill>
                  <a:latin typeface="Trebuchet MS - 16" charset="0"/>
                </a:rPr>
                <a:t> </a:t>
              </a:r>
            </a:p>
          </p:txBody>
        </p:sp>
      </p:grpSp>
      <p:grpSp>
        <p:nvGrpSpPr>
          <p:cNvPr id="17" name="Group 13"/>
          <p:cNvGrpSpPr>
            <a:grpSpLocks/>
          </p:cNvGrpSpPr>
          <p:nvPr/>
        </p:nvGrpSpPr>
        <p:grpSpPr bwMode="auto">
          <a:xfrm>
            <a:off x="937259" y="214290"/>
            <a:ext cx="7129463" cy="786792"/>
            <a:chOff x="656" y="64"/>
            <a:chExt cx="4990" cy="603"/>
          </a:xfrm>
        </p:grpSpPr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656" y="64"/>
              <a:ext cx="4990" cy="603"/>
            </a:xfrm>
            <a:custGeom>
              <a:avLst/>
              <a:gdLst>
                <a:gd name="T0" fmla="*/ 0 w 4990"/>
                <a:gd name="T1" fmla="*/ 0 h 603"/>
                <a:gd name="T2" fmla="*/ 4989 w 4990"/>
                <a:gd name="T3" fmla="*/ 0 h 603"/>
                <a:gd name="T4" fmla="*/ 4989 w 4990"/>
                <a:gd name="T5" fmla="*/ 602 h 603"/>
                <a:gd name="T6" fmla="*/ 0 w 4990"/>
                <a:gd name="T7" fmla="*/ 602 h 603"/>
                <a:gd name="T8" fmla="*/ 0 w 4990"/>
                <a:gd name="T9" fmla="*/ 0 h 6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90"/>
                <a:gd name="T16" fmla="*/ 0 h 603"/>
                <a:gd name="T17" fmla="*/ 4990 w 4990"/>
                <a:gd name="T18" fmla="*/ 603 h 6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90" h="603">
                  <a:moveTo>
                    <a:pt x="0" y="0"/>
                  </a:moveTo>
                  <a:lnTo>
                    <a:pt x="4989" y="0"/>
                  </a:lnTo>
                  <a:lnTo>
                    <a:pt x="4989" y="602"/>
                  </a:lnTo>
                  <a:lnTo>
                    <a:pt x="0" y="6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865" y="94"/>
              <a:ext cx="4520" cy="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kk-KZ" sz="32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Венн диаграммасы </a:t>
              </a:r>
              <a:r>
                <a:rPr lang="en-GB" sz="32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560392" y="1373691"/>
            <a:ext cx="1898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dirty="0" smtClean="0"/>
              <a:t> Қожа 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36824" y="1435014"/>
            <a:ext cx="1660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Жанта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06361" y="3044084"/>
            <a:ext cx="1778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Екеуі де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467545" y="4081870"/>
            <a:ext cx="3897186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Дескриптор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1.Кейіпкердің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ролін сомдай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алады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Кейіпкердің іс-әрекетін   Венн диаграммасы арқылы салыстырады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9" name="Рисунок 28" descr="https://im2-tub-kz.yandex.net/i?id=901b8ceb2baef8355d1d5f05f142c5c4&amp;n=33&amp;h=215&amp;w=28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36824" y="4581128"/>
            <a:ext cx="3567624" cy="1870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5242142" y="4081870"/>
            <a:ext cx="4070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Қалыптастырушы бағалау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386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36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 flipH="1">
            <a:off x="467542" y="163271"/>
            <a:ext cx="38164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Түбінде адам болатын бала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» үзінді 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701" y="1268758"/>
            <a:ext cx="3672408" cy="244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clipboard(5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8830" y="1268760"/>
            <a:ext cx="1632883" cy="119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5" descr="clipboard(4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72022" y="2625149"/>
            <a:ext cx="1632883" cy="1091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clipboard(3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02055" y="2604273"/>
            <a:ext cx="1440161" cy="1112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5" descr="clipboard(7)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64831" y="1268760"/>
            <a:ext cx="1440161" cy="1236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clipboard(2)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72959" y="1268759"/>
            <a:ext cx="1367704" cy="1141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clipboard(6)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59028" y="2567739"/>
            <a:ext cx="1395565" cy="1149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283968" y="404664"/>
            <a:ext cx="4446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Ақылдың алты қалпағы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9701" y="3861048"/>
            <a:ext cx="367240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Дескриптор</a:t>
            </a: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Көркем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шығармадағы кейіпкерлер портреті, іс-әрекеті арқылы образын 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ашады</a:t>
            </a:r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Кейіпкерлерді   салыстыру арқылы  ролін 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талдайды</a:t>
            </a:r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шығармадағы кейіпкерлердің іс-әрекетіне өзіндік сыни бағалау арқылы зерттейді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4048" y="3861048"/>
            <a:ext cx="4032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Қалыптастырушы бағалау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4" descr="MSOfficePNG(8)"/>
          <p:cNvPicPr>
            <a:picLocks noChangeAspect="1" noChangeArrowheads="1"/>
          </p:cNvPicPr>
          <p:nvPr/>
        </p:nvPicPr>
        <p:blipFill rotWithShape="1">
          <a:blip r:embed="rId10" cstate="print"/>
          <a:srcRect b="59871"/>
          <a:stretch/>
        </p:blipFill>
        <p:spPr bwMode="auto">
          <a:xfrm>
            <a:off x="4139951" y="4797152"/>
            <a:ext cx="4590839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256" y="26252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000100" y="357166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s://ds03.infourok.ru/uploads/ex/05cd/00018c6c-004d69cc/640/img2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7115" y="1772816"/>
            <a:ext cx="5544615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619673" y="908720"/>
            <a:ext cx="55446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284</Words>
  <Application>Microsoft Office PowerPoint</Application>
  <PresentationFormat>Экран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 Compaq CQ58</dc:creator>
  <cp:lastModifiedBy>Admin</cp:lastModifiedBy>
  <cp:revision>49</cp:revision>
  <dcterms:created xsi:type="dcterms:W3CDTF">2017-04-25T07:31:38Z</dcterms:created>
  <dcterms:modified xsi:type="dcterms:W3CDTF">2017-05-17T16:23:23Z</dcterms:modified>
</cp:coreProperties>
</file>