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9" r:id="rId3"/>
    <p:sldId id="257" r:id="rId4"/>
    <p:sldId id="258" r:id="rId5"/>
    <p:sldId id="276" r:id="rId6"/>
    <p:sldId id="277" r:id="rId7"/>
    <p:sldId id="260" r:id="rId8"/>
    <p:sldId id="280" r:id="rId9"/>
    <p:sldId id="285" r:id="rId10"/>
    <p:sldId id="283" r:id="rId11"/>
    <p:sldId id="284" r:id="rId12"/>
    <p:sldId id="278" r:id="rId13"/>
    <p:sldId id="281" r:id="rId14"/>
    <p:sldId id="282" r:id="rId15"/>
    <p:sldId id="263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3300"/>
    <a:srgbClr val="996600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0" autoAdjust="0"/>
    <p:restoredTop sz="94660"/>
  </p:normalViewPr>
  <p:slideViewPr>
    <p:cSldViewPr>
      <p:cViewPr>
        <p:scale>
          <a:sx n="71" d="100"/>
          <a:sy n="71" d="100"/>
        </p:scale>
        <p:origin x="-570" y="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Diagram 1</c:v>
                </c:pt>
              </c:strCache>
            </c:strRef>
          </c:tx>
          <c:dPt>
            <c:idx val="0"/>
            <c:explosion val="2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Lbls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Lets people spend time actively and get together</c:v>
                </c:pt>
                <c:pt idx="1">
                  <c:v>Gives an opportunity to meet new people </c:v>
                </c:pt>
                <c:pt idx="2">
                  <c:v>Improves family and friends relationship</c:v>
                </c:pt>
                <c:pt idx="3">
                  <c:v>I did not think about it</c:v>
                </c:pt>
                <c:pt idx="4">
                  <c:v>Other opinion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</c:v>
                </c:pt>
                <c:pt idx="1">
                  <c:v>30</c:v>
                </c:pt>
                <c:pt idx="2">
                  <c:v>25</c:v>
                </c:pt>
                <c:pt idx="3">
                  <c:v>7</c:v>
                </c:pt>
                <c:pt idx="4">
                  <c:v>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Yes, I agree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0.96000000000000019</c:v>
                </c:pt>
                <c:pt idx="1">
                  <c:v>1</c:v>
                </c:pt>
                <c:pt idx="2">
                  <c:v>0.98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Diffucult to answer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4.0000000000000015E-2</c:v>
                </c:pt>
                <c:pt idx="1">
                  <c:v>0</c:v>
                </c:pt>
                <c:pt idx="2">
                  <c:v>1.0000000000000004E-2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No, I disagree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Лист1!$A$2:$A$4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Лист1!$D$2:$D$4</c:f>
              <c:numCache>
                <c:formatCode>0.00%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1.0000000000000004E-2</c:v>
                </c:pt>
              </c:numCache>
            </c:numRef>
          </c:val>
        </c:ser>
        <c:shape val="box"/>
        <c:axId val="136381952"/>
        <c:axId val="136383872"/>
        <c:axId val="0"/>
      </c:bar3DChart>
      <c:catAx>
        <c:axId val="1363819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The</a:t>
                </a:r>
                <a:r>
                  <a:rPr lang="en-US" baseline="0" dirty="0" smtClean="0"/>
                  <a:t> interviewed groups</a:t>
                </a:r>
                <a:endParaRPr lang="ru-RU" dirty="0"/>
              </a:p>
            </c:rich>
          </c:tx>
          <c:layout/>
        </c:title>
        <c:tickLblPos val="nextTo"/>
        <c:crossAx val="136383872"/>
        <c:crosses val="autoZero"/>
        <c:auto val="1"/>
        <c:lblAlgn val="ctr"/>
        <c:lblOffset val="100"/>
      </c:catAx>
      <c:valAx>
        <c:axId val="136383872"/>
        <c:scaling>
          <c:orientation val="minMax"/>
        </c:scaling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endParaRPr lang="ru-RU" dirty="0"/>
              </a:p>
            </c:rich>
          </c:tx>
          <c:layout/>
        </c:title>
        <c:numFmt formatCode="0.00%" sourceLinked="1"/>
        <c:tickLblPos val="nextTo"/>
        <c:crossAx val="13638195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4CF19-E4E9-4DEA-B329-0A45B502A23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C65F9-17DE-4F2F-88DF-AB20A7081A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0305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C65F9-17DE-4F2F-88DF-AB20A7081A1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2226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10001"/>
            </a:srgb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4625A-8023-40C3-88A9-5E90CB463C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1474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40B4F-AECD-4574-ADF7-B71D82EE4B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87520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8C7AD-62E7-4752-9BE7-2554F7BB64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57945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D3DDC-E34C-48F9-AC33-755DB3E9BC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4760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CFA61-2AEE-4438-A267-CDFD97E202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87169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0DD60-F0CF-4A8F-9034-223C838731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433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CDD74-6667-44A8-A60B-FDE5F8125B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8428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D55E5-A172-4C4C-AE58-5361669F8D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9140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6452D-F365-478B-B03C-C43CCDFC53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03732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D374B-294E-4758-8618-25ECBD0D63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098527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85E3D-B378-4D41-B2F0-5073C63A9C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54651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89D8806-3352-40BA-82D8-AD91F7DECB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630616" cy="1470025"/>
          </a:xfrm>
          <a:solidFill>
            <a:srgbClr val="FFFFFF">
              <a:alpha val="10196"/>
            </a:srgbClr>
          </a:solidFill>
        </p:spPr>
        <p:txBody>
          <a:bodyPr/>
          <a:lstStyle/>
          <a:p>
            <a:pPr eaLnBrk="1" hangingPunct="1"/>
            <a:r>
              <a:rPr lang="en-US" altLang="ru-RU" dirty="0" smtClean="0"/>
              <a:t> Aikido-the </a:t>
            </a:r>
            <a:r>
              <a:rPr lang="en-US" altLang="ru-RU" dirty="0" err="1" smtClean="0"/>
              <a:t>world,uniting</a:t>
            </a:r>
            <a:r>
              <a:rPr lang="en-US" altLang="ru-RU" dirty="0" smtClean="0"/>
              <a:t> us</a:t>
            </a:r>
            <a:endParaRPr lang="ru-RU" alt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6698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10196"/>
                  </a:srgbClr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ru-RU" smtClean="0">
                <a:solidFill>
                  <a:srgbClr val="663300"/>
                </a:solidFill>
              </a:rPr>
              <a:t>Author: Terskikh Evgeniia,</a:t>
            </a:r>
          </a:p>
          <a:p>
            <a:pPr eaLnBrk="1" hangingPunct="1"/>
            <a:r>
              <a:rPr lang="en-US" altLang="ru-RU" smtClean="0">
                <a:solidFill>
                  <a:srgbClr val="663300"/>
                </a:solidFill>
              </a:rPr>
              <a:t>    </a:t>
            </a:r>
            <a:r>
              <a:rPr lang="ru-RU" altLang="ru-RU" smtClean="0">
                <a:solidFill>
                  <a:srgbClr val="663300"/>
                </a:solidFill>
              </a:rPr>
              <a:t> </a:t>
            </a:r>
            <a:r>
              <a:rPr lang="en-US" altLang="ru-RU" smtClean="0">
                <a:solidFill>
                  <a:srgbClr val="663300"/>
                </a:solidFill>
              </a:rPr>
              <a:t>the pupil of the 11th grade.</a:t>
            </a:r>
          </a:p>
          <a:p>
            <a:pPr eaLnBrk="1" hangingPunct="1"/>
            <a:endParaRPr lang="ru-RU" altLang="ru-RU" smtClean="0">
              <a:solidFill>
                <a:srgbClr val="663300"/>
              </a:solidFill>
            </a:endParaRPr>
          </a:p>
          <a:p>
            <a:pPr eaLnBrk="1" hangingPunct="1"/>
            <a:r>
              <a:rPr lang="en-US" altLang="ru-RU" smtClean="0">
                <a:solidFill>
                  <a:srgbClr val="663300"/>
                </a:solidFill>
              </a:rPr>
              <a:t>Teacher: Gundarova V.N.</a:t>
            </a:r>
          </a:p>
          <a:p>
            <a:pPr eaLnBrk="1" hangingPunct="1"/>
            <a:endParaRPr lang="ru-RU" altLang="ru-RU" smtClean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272808" cy="580926"/>
          </a:xfrm>
        </p:spPr>
        <p:txBody>
          <a:bodyPr/>
          <a:lstStyle/>
          <a:p>
            <a:pPr algn="ctr"/>
            <a:r>
              <a:rPr lang="en-US" sz="2800" dirty="0" smtClean="0"/>
              <a:t>How do you think aikido influence people’s relationships?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10926025"/>
              </p:ext>
            </p:extLst>
          </p:nvPr>
        </p:nvGraphicFramePr>
        <p:xfrm>
          <a:off x="611560" y="1628800"/>
          <a:ext cx="7776864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378403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Do you agree with the statement: «Aikido unites people»?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97628214"/>
              </p:ext>
            </p:extLst>
          </p:nvPr>
        </p:nvGraphicFramePr>
        <p:xfrm>
          <a:off x="899592" y="1600200"/>
          <a:ext cx="734481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921776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1100" y="1600200"/>
            <a:ext cx="6781800" cy="4525963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917700"/>
            <a:ext cx="7067550" cy="357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35125"/>
            <a:ext cx="6418262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ru-RU" smtClean="0"/>
          </a:p>
          <a:p>
            <a:pPr eaLnBrk="1" hangingPunct="1">
              <a:buFontTx/>
              <a:buNone/>
            </a:pPr>
            <a:r>
              <a:rPr lang="en-US" altLang="ru-RU" smtClean="0"/>
              <a:t>                          </a:t>
            </a:r>
          </a:p>
          <a:p>
            <a:pPr eaLnBrk="1" hangingPunct="1">
              <a:buFontTx/>
              <a:buNone/>
            </a:pPr>
            <a:r>
              <a:rPr lang="en-US" altLang="ru-RU" sz="6000" smtClean="0"/>
              <a:t>         Thank you </a:t>
            </a:r>
          </a:p>
          <a:p>
            <a:pPr eaLnBrk="1" hangingPunct="1">
              <a:buFontTx/>
              <a:buNone/>
            </a:pPr>
            <a:r>
              <a:rPr lang="en-US" altLang="ru-RU" sz="6000" smtClean="0"/>
              <a:t>         for attention</a:t>
            </a:r>
            <a:endParaRPr lang="en-US" altLang="ru-RU" smtClean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258888" y="274638"/>
            <a:ext cx="6337300" cy="1143000"/>
          </a:xfrm>
        </p:spPr>
        <p:txBody>
          <a:bodyPr/>
          <a:lstStyle/>
          <a:p>
            <a:pPr algn="ctr"/>
            <a:r>
              <a:rPr lang="ru-RU" smtClean="0"/>
              <a:t/>
            </a:r>
            <a:br>
              <a:rPr lang="ru-RU" smtClean="0"/>
            </a:br>
            <a:r>
              <a:rPr lang="en-US" smtClean="0"/>
              <a:t>The aims of my research work are:</a:t>
            </a:r>
            <a:br>
              <a:rPr lang="en-US" smtClean="0"/>
            </a:b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6013" y="1600200"/>
            <a:ext cx="74168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rgbClr val="663300"/>
                </a:solidFill>
              </a:rPr>
              <a:t>•</a:t>
            </a:r>
            <a:r>
              <a:rPr lang="ru-RU" dirty="0" smtClean="0">
                <a:solidFill>
                  <a:srgbClr val="6633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To collect 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general information about aikido</a:t>
            </a:r>
          </a:p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rgbClr val="663300"/>
                </a:solidFill>
              </a:rPr>
              <a:t>•</a:t>
            </a:r>
            <a:r>
              <a:rPr lang="ru-RU" dirty="0" smtClean="0">
                <a:solidFill>
                  <a:srgbClr val="6633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To analyze how aikido </a:t>
            </a:r>
            <a:r>
              <a:rPr lang="en-US" dirty="0" smtClean="0">
                <a:solidFill>
                  <a:srgbClr val="C00000"/>
                </a:solidFill>
              </a:rPr>
              <a:t>influences </a:t>
            </a:r>
            <a:r>
              <a:rPr lang="en-US" dirty="0" smtClean="0">
                <a:solidFill>
                  <a:srgbClr val="C00000"/>
                </a:solidFill>
              </a:rPr>
              <a:t>people’s relationships</a:t>
            </a:r>
          </a:p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rgbClr val="663300"/>
                </a:solidFill>
              </a:rPr>
              <a:t>•</a:t>
            </a:r>
            <a:r>
              <a:rPr lang="ru-RU" dirty="0" smtClean="0">
                <a:solidFill>
                  <a:srgbClr val="6633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To tell about my own experience </a:t>
            </a:r>
            <a:r>
              <a:rPr lang="ru-RU" dirty="0" smtClean="0">
                <a:solidFill>
                  <a:srgbClr val="C00000"/>
                </a:solidFill>
              </a:rPr>
              <a:t>      </a:t>
            </a:r>
            <a:r>
              <a:rPr lang="en-US" dirty="0" smtClean="0">
                <a:solidFill>
                  <a:srgbClr val="C00000"/>
                </a:solidFill>
              </a:rPr>
              <a:t>in this sport</a:t>
            </a:r>
          </a:p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rgbClr val="663300"/>
                </a:solidFill>
              </a:rPr>
              <a:t>•</a:t>
            </a:r>
            <a:r>
              <a:rPr lang="ru-RU" dirty="0" smtClean="0">
                <a:solidFill>
                  <a:srgbClr val="6633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To make a conclusion </a:t>
            </a:r>
          </a:p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rgbClr val="663300"/>
                </a:solidFill>
              </a:rPr>
              <a:t>•</a:t>
            </a:r>
            <a:r>
              <a:rPr lang="ru-RU" dirty="0" smtClean="0">
                <a:solidFill>
                  <a:srgbClr val="6633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To present the work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 flipV="1">
            <a:off x="1042988" y="0"/>
            <a:ext cx="7643812" cy="274638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ru-RU" smtClean="0"/>
              <a:t>  </a:t>
            </a:r>
            <a:r>
              <a:rPr lang="ru-RU" altLang="ru-RU" smtClean="0"/>
              <a:t>« </a:t>
            </a:r>
            <a:r>
              <a:rPr lang="en-US" altLang="ru-RU" smtClean="0"/>
              <a:t>Aikido begins in you</a:t>
            </a:r>
            <a:r>
              <a:rPr lang="ru-RU" altLang="ru-RU" smtClean="0"/>
              <a:t>»</a:t>
            </a:r>
            <a:r>
              <a:rPr lang="en-US" altLang="ru-RU" smtClean="0"/>
              <a:t> </a:t>
            </a:r>
            <a:endParaRPr lang="ru-RU" altLang="ru-RU" smtClean="0"/>
          </a:p>
          <a:p>
            <a:pPr eaLnBrk="1" hangingPunct="1">
              <a:buFontTx/>
              <a:buNone/>
            </a:pPr>
            <a:r>
              <a:rPr lang="ru-RU" altLang="ru-RU" smtClean="0"/>
              <a:t>            </a:t>
            </a:r>
            <a:r>
              <a:rPr lang="en-US" altLang="ru-RU" sz="2400" smtClean="0"/>
              <a:t>Morihei Ueshiba</a:t>
            </a:r>
            <a:r>
              <a:rPr lang="ru-RU" altLang="ru-RU" sz="2400" smtClean="0"/>
              <a:t>, </a:t>
            </a:r>
            <a:r>
              <a:rPr lang="en-US" altLang="ru-RU" sz="2400" smtClean="0"/>
              <a:t>the founder of aikido</a:t>
            </a:r>
          </a:p>
          <a:p>
            <a:pPr eaLnBrk="1" hangingPunct="1">
              <a:buFontTx/>
              <a:buNone/>
            </a:pPr>
            <a:endParaRPr lang="ru-RU" altLang="ru-RU" smtClean="0"/>
          </a:p>
          <a:p>
            <a:pPr eaLnBrk="1" hangingPunct="1">
              <a:buFontTx/>
              <a:buNone/>
            </a:pPr>
            <a:endParaRPr lang="ru-RU" altLang="ru-RU" smtClean="0"/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4" name="Рисунок 3" descr="3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420938"/>
            <a:ext cx="2833688" cy="359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876550"/>
            <a:ext cx="3046412" cy="31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ru-RU" smtClean="0"/>
              <a:t>                                     </a:t>
            </a:r>
            <a:r>
              <a:rPr lang="en-US" altLang="ru-RU" sz="2800" smtClean="0"/>
              <a:t>- Ai </a:t>
            </a:r>
            <a:r>
              <a:rPr lang="ru-RU" altLang="ru-RU" sz="2800" smtClean="0"/>
              <a:t>(</a:t>
            </a:r>
            <a:r>
              <a:rPr lang="en-US" altLang="ru-RU" sz="2800" smtClean="0"/>
              <a:t> home)</a:t>
            </a:r>
          </a:p>
          <a:p>
            <a:pPr eaLnBrk="1" hangingPunct="1">
              <a:buFontTx/>
              <a:buNone/>
            </a:pPr>
            <a:endParaRPr lang="en-US" altLang="ru-RU" sz="2800" smtClean="0"/>
          </a:p>
          <a:p>
            <a:pPr eaLnBrk="1" hangingPunct="1">
              <a:buFontTx/>
              <a:buNone/>
            </a:pPr>
            <a:endParaRPr lang="en-US" altLang="ru-RU" sz="2800" smtClean="0"/>
          </a:p>
          <a:p>
            <a:pPr eaLnBrk="1" hangingPunct="1">
              <a:buFontTx/>
              <a:buNone/>
            </a:pPr>
            <a:r>
              <a:rPr lang="en-US" altLang="ru-RU" sz="2800" smtClean="0"/>
              <a:t>                                        - Ki (spiritual energy)</a:t>
            </a:r>
          </a:p>
          <a:p>
            <a:pPr eaLnBrk="1" hangingPunct="1">
              <a:buFontTx/>
              <a:buNone/>
            </a:pPr>
            <a:endParaRPr lang="en-US" altLang="ru-RU" sz="2800" smtClean="0"/>
          </a:p>
          <a:p>
            <a:pPr eaLnBrk="1" hangingPunct="1">
              <a:buFontTx/>
              <a:buNone/>
            </a:pPr>
            <a:endParaRPr lang="en-US" altLang="ru-RU" sz="2800" smtClean="0"/>
          </a:p>
          <a:p>
            <a:pPr eaLnBrk="1" hangingPunct="1">
              <a:buFontTx/>
              <a:buNone/>
            </a:pPr>
            <a:endParaRPr lang="en-US" altLang="ru-RU" sz="2800" smtClean="0"/>
          </a:p>
          <a:p>
            <a:pPr eaLnBrk="1" hangingPunct="1">
              <a:buFontTx/>
              <a:buNone/>
            </a:pPr>
            <a:r>
              <a:rPr lang="en-US" altLang="ru-RU" sz="2800" smtClean="0"/>
              <a:t>                                         - Do</a:t>
            </a:r>
            <a:r>
              <a:rPr lang="ru-RU" altLang="ru-RU" sz="2800" smtClean="0"/>
              <a:t> ( </a:t>
            </a:r>
            <a:r>
              <a:rPr lang="en-US" altLang="ru-RU" sz="2800" smtClean="0"/>
              <a:t>way)</a:t>
            </a:r>
          </a:p>
        </p:txBody>
      </p:sp>
      <p:pic>
        <p:nvPicPr>
          <p:cNvPr id="4" name="Рисунок 3" descr="aikido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714375"/>
            <a:ext cx="3500437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35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The true Warrior is invincible because he no one fights.</a:t>
            </a:r>
            <a:br>
              <a:rPr lang="en-US" sz="40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696744" cy="33123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755650" y="404813"/>
            <a:ext cx="7561263" cy="71437"/>
          </a:xfrm>
        </p:spPr>
        <p:txBody>
          <a:bodyPr/>
          <a:lstStyle/>
          <a:p>
            <a:pPr eaLnBrk="1" hangingPunct="1"/>
            <a:r>
              <a:rPr lang="en-US" sz="4000" smtClean="0"/>
              <a:t/>
            </a:r>
            <a:br>
              <a:rPr lang="en-US" sz="4000" smtClean="0"/>
            </a:br>
            <a:endParaRPr lang="ru-RU" sz="4000" smtClean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3609975" cy="15509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ru-RU" smtClean="0"/>
          </a:p>
          <a:p>
            <a:pPr marL="0" indent="0" eaLnBrk="1" hangingPunct="1">
              <a:buFontTx/>
              <a:buNone/>
            </a:pPr>
            <a:endParaRPr lang="ru-RU" smtClean="0"/>
          </a:p>
          <a:p>
            <a:pPr marL="0" indent="0" eaLnBrk="1" hangingPunct="1">
              <a:buFontTx/>
              <a:buNone/>
            </a:pPr>
            <a:endParaRPr lang="ru-RU" smtClean="0"/>
          </a:p>
          <a:p>
            <a:pPr marL="0" indent="0" eaLnBrk="1" hangingPunct="1">
              <a:buFontTx/>
              <a:buNone/>
            </a:pPr>
            <a:r>
              <a:rPr lang="ru-RU" smtClean="0"/>
              <a:t>                                                       </a:t>
            </a: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696744" cy="493732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195" name="Содержимое 3" descr="2-nabor-v-gruppu-ajkido-stil-realno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0" y="1071563"/>
            <a:ext cx="6543675" cy="5126037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</p:spPr>
        <p:txBody>
          <a:bodyPr/>
          <a:lstStyle/>
          <a:p>
            <a:pPr algn="ctr"/>
            <a:r>
              <a:rPr lang="en-US" smtClean="0"/>
              <a:t>Family and sport</a:t>
            </a:r>
            <a:endParaRPr lang="ru-RU" smtClean="0"/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636838"/>
            <a:ext cx="34353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484313"/>
            <a:ext cx="3260725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276873"/>
            <a:ext cx="7772400" cy="2520279"/>
          </a:xfrm>
        </p:spPr>
        <p:txBody>
          <a:bodyPr/>
          <a:lstStyle/>
          <a:p>
            <a:r>
              <a:rPr lang="en-US" dirty="0" smtClean="0"/>
              <a:t>    The results of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the </a:t>
            </a:r>
            <a:r>
              <a:rPr lang="en-US" dirty="0" smtClean="0"/>
              <a:t>survey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2700808" y="548680"/>
            <a:ext cx="7772400" cy="15001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4283968" y="4005064"/>
            <a:ext cx="3168352" cy="122413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7528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hment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Parchment</Template>
  <TotalTime>517</TotalTime>
  <Words>131</Words>
  <Application>Microsoft Office PowerPoint</Application>
  <PresentationFormat>Экран (4:3)</PresentationFormat>
  <Paragraphs>38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Parchment</vt:lpstr>
      <vt:lpstr> Aikido-the world,uniting us</vt:lpstr>
      <vt:lpstr> The aims of my research work are: </vt:lpstr>
      <vt:lpstr>Слайд 3</vt:lpstr>
      <vt:lpstr>Слайд 4</vt:lpstr>
      <vt:lpstr>  The true Warrior is invincible because he no one fights.  </vt:lpstr>
      <vt:lpstr> </vt:lpstr>
      <vt:lpstr>Слайд 7</vt:lpstr>
      <vt:lpstr>Family and sport</vt:lpstr>
      <vt:lpstr>    The results of                  the survey</vt:lpstr>
      <vt:lpstr>How do you think aikido influence people’s relationships?</vt:lpstr>
      <vt:lpstr>Do you agree with the statement: «Aikido unites people»?</vt:lpstr>
      <vt:lpstr>Слайд 12</vt:lpstr>
      <vt:lpstr>Слайд 13</vt:lpstr>
      <vt:lpstr>Слайд 14</vt:lpstr>
      <vt:lpstr>Слайд 15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Терских Надежда Григорьевна</dc:creator>
  <cp:lastModifiedBy>comp</cp:lastModifiedBy>
  <cp:revision>45</cp:revision>
  <dcterms:created xsi:type="dcterms:W3CDTF">2012-02-01T16:30:44Z</dcterms:created>
  <dcterms:modified xsi:type="dcterms:W3CDTF">2018-03-06T17:33:07Z</dcterms:modified>
</cp:coreProperties>
</file>