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E6D08DA-2CF7-44B3-A60C-E7758CA12484}" type="datetimeFigureOut">
              <a:rPr lang="ru-RU" smtClean="0"/>
              <a:t>22.02.2018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6D08DA-2CF7-44B3-A60C-E7758CA12484}"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6D08DA-2CF7-44B3-A60C-E7758CA12484}"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E6D08DA-2CF7-44B3-A60C-E7758CA12484}" type="datetimeFigureOut">
              <a:rPr lang="ru-RU" smtClean="0"/>
              <a:t>22.02.2018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E6D08DA-2CF7-44B3-A60C-E7758CA12484}" type="datetimeFigureOut">
              <a:rPr lang="ru-RU" smtClean="0"/>
              <a:t>22.02.2018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5422C6CB-F5CD-4323-8D2B-CD4F7D6A694D}"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E6D08DA-2CF7-44B3-A60C-E7758CA12484}" type="datetimeFigureOut">
              <a:rPr lang="ru-RU" smtClean="0"/>
              <a:t>22.02.2018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E6D08DA-2CF7-44B3-A60C-E7758CA12484}"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5422C6CB-F5CD-4323-8D2B-CD4F7D6A694D}"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E6D08DA-2CF7-44B3-A60C-E7758CA12484}" type="datetimeFigureOut">
              <a:rPr lang="ru-RU" smtClean="0"/>
              <a:t>22.02.2018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E6D08DA-2CF7-44B3-A60C-E7758CA12484}" type="datetimeFigureOut">
              <a:rPr lang="ru-RU" smtClean="0"/>
              <a:t>22.02.2018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E6D08DA-2CF7-44B3-A60C-E7758CA12484}" type="datetimeFigureOut">
              <a:rPr lang="ru-RU" smtClean="0"/>
              <a:t>22.02.2018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22C6CB-F5CD-4323-8D2B-CD4F7D6A694D}"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CE6D08DA-2CF7-44B3-A60C-E7758CA12484}"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422C6CB-F5CD-4323-8D2B-CD4F7D6A694D}"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E6D08DA-2CF7-44B3-A60C-E7758CA12484}" type="datetimeFigureOut">
              <a:rPr lang="ru-RU" smtClean="0"/>
              <a:t>22.02.2018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422C6CB-F5CD-4323-8D2B-CD4F7D6A694D}"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с D диска\Natural-diasaster-800x4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844" y="748145"/>
            <a:ext cx="8314736" cy="46250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363947761"/>
      </p:ext>
    </p:extLst>
  </p:cSld>
  <p:clrMapOvr>
    <a:masterClrMapping/>
  </p:clrMapOvr>
  <p:transition spd="slow" advClick="0" advTm="11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
            </a:r>
            <a:br>
              <a:rPr lang="ru-RU" dirty="0">
                <a:effectLst/>
              </a:rPr>
            </a:br>
            <a:endParaRPr lang="ru-RU" dirty="0"/>
          </a:p>
        </p:txBody>
      </p:sp>
      <p:sp>
        <p:nvSpPr>
          <p:cNvPr id="6" name="Текст 5"/>
          <p:cNvSpPr>
            <a:spLocks noGrp="1"/>
          </p:cNvSpPr>
          <p:nvPr>
            <p:ph type="body" idx="2"/>
          </p:nvPr>
        </p:nvSpPr>
        <p:spPr/>
        <p:txBody>
          <a:bodyPr/>
          <a:lstStyle/>
          <a:p>
            <a:r>
              <a:rPr lang="en-US" sz="2400" b="1" i="1" dirty="0" smtClean="0">
                <a:solidFill>
                  <a:schemeClr val="tx1"/>
                </a:solidFill>
                <a:latin typeface="Times New Roman" pitchFamily="18" charset="0"/>
                <a:cs typeface="Times New Roman" pitchFamily="18" charset="0"/>
              </a:rPr>
              <a:t>1. Hurricane </a:t>
            </a:r>
            <a:r>
              <a:rPr lang="en-US" sz="2400" b="1" i="1" dirty="0">
                <a:solidFill>
                  <a:schemeClr val="tx1"/>
                </a:solidFill>
                <a:latin typeface="Times New Roman" pitchFamily="18" charset="0"/>
                <a:cs typeface="Times New Roman" pitchFamily="18" charset="0"/>
              </a:rPr>
              <a:t>Maria in the Dominican </a:t>
            </a:r>
            <a:r>
              <a:rPr lang="en-US" sz="2400" b="1" i="1" dirty="0" smtClean="0">
                <a:solidFill>
                  <a:schemeClr val="tx1"/>
                </a:solidFill>
                <a:latin typeface="Times New Roman" pitchFamily="18" charset="0"/>
                <a:cs typeface="Times New Roman" pitchFamily="18" charset="0"/>
              </a:rPr>
              <a:t>Republic.</a:t>
            </a:r>
            <a:endParaRPr lang="en-US" sz="2400" b="1" i="1" dirty="0">
              <a:solidFill>
                <a:schemeClr val="tx1"/>
              </a:solidFill>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Local residents wade through the flooded streets of </a:t>
            </a:r>
            <a:r>
              <a:rPr lang="en-US" sz="2400" dirty="0" err="1">
                <a:latin typeface="Times New Roman" pitchFamily="18" charset="0"/>
                <a:cs typeface="Times New Roman" pitchFamily="18" charset="0"/>
              </a:rPr>
              <a:t>Arenoso</a:t>
            </a:r>
            <a:r>
              <a:rPr lang="en-US" sz="2400" dirty="0">
                <a:latin typeface="Times New Roman" pitchFamily="18" charset="0"/>
                <a:cs typeface="Times New Roman" pitchFamily="18" charset="0"/>
              </a:rPr>
              <a:t>, Dominican Republic, on 24 September 2017 after Hurricane Maria, a major Atlantic hurricane of the 2017 season.</a:t>
            </a:r>
            <a:endParaRPr lang="ru-RU" sz="2400"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4" name="Объект 3"/>
          <p:cNvSpPr>
            <a:spLocks noGrp="1"/>
          </p:cNvSpPr>
          <p:nvPr>
            <p:ph sz="half" idx="1"/>
          </p:nvPr>
        </p:nvSpPr>
        <p:spPr/>
        <p:txBody>
          <a:bodyPr/>
          <a:lstStyle/>
          <a:p>
            <a:endParaRPr lang="ru-RU" dirty="0"/>
          </a:p>
        </p:txBody>
      </p:sp>
      <p:pic>
        <p:nvPicPr>
          <p:cNvPr id="5" name="Рисунок 4" descr="Local residents wade through the flooded streets of Arenoso, Dominican Republic, after Hurricane Maria"/>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5112568" cy="43204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45923368"/>
      </p:ext>
    </p:extLst>
  </p:cSld>
  <p:clrMapOvr>
    <a:masterClrMapping/>
  </p:clrMapOvr>
  <p:transition spd="slow" advClick="0" advTm="11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normAutofit lnSpcReduction="10000"/>
          </a:bodyPr>
          <a:lstStyle/>
          <a:p>
            <a:pPr algn="ctr">
              <a:lnSpc>
                <a:spcPct val="115000"/>
              </a:lnSpc>
              <a:spcBef>
                <a:spcPts val="2400"/>
              </a:spcBef>
              <a:spcAft>
                <a:spcPts val="1200"/>
              </a:spcAft>
            </a:pPr>
            <a:r>
              <a:rPr lang="en-US" sz="2400" b="1" i="1" dirty="0" smtClean="0">
                <a:solidFill>
                  <a:schemeClr val="tx1"/>
                </a:solidFill>
                <a:latin typeface="Times New Roman" pitchFamily="18" charset="0"/>
                <a:ea typeface="Times New Roman"/>
                <a:cs typeface="Times New Roman" pitchFamily="18" charset="0"/>
              </a:rPr>
              <a:t>2. </a:t>
            </a:r>
            <a:r>
              <a:rPr lang="en-US" sz="2400" b="1" i="1" dirty="0">
                <a:solidFill>
                  <a:schemeClr val="tx1"/>
                </a:solidFill>
                <a:latin typeface="Times New Roman" pitchFamily="18" charset="0"/>
                <a:ea typeface="Times New Roman"/>
                <a:cs typeface="Times New Roman" pitchFamily="18" charset="0"/>
              </a:rPr>
              <a:t>Earthquake in </a:t>
            </a:r>
            <a:r>
              <a:rPr lang="en-US" sz="2400" b="1" i="1" dirty="0" smtClean="0">
                <a:solidFill>
                  <a:schemeClr val="tx1"/>
                </a:solidFill>
                <a:latin typeface="Times New Roman" pitchFamily="18" charset="0"/>
                <a:ea typeface="Times New Roman"/>
                <a:cs typeface="Times New Roman" pitchFamily="18" charset="0"/>
              </a:rPr>
              <a:t>Mexico.</a:t>
            </a:r>
            <a:endParaRPr lang="ru-RU" sz="2400" b="1" i="1" dirty="0">
              <a:solidFill>
                <a:schemeClr val="tx1"/>
              </a:solidFill>
              <a:latin typeface="Times New Roman" pitchFamily="18" charset="0"/>
              <a:ea typeface="Calibri"/>
              <a:cs typeface="Times New Roman" pitchFamily="18" charset="0"/>
            </a:endParaRPr>
          </a:p>
          <a:p>
            <a:pPr algn="ctr">
              <a:lnSpc>
                <a:spcPct val="115000"/>
              </a:lnSpc>
              <a:spcAft>
                <a:spcPts val="1200"/>
              </a:spcAft>
            </a:pPr>
            <a:r>
              <a:rPr lang="en-US" sz="2400" dirty="0">
                <a:solidFill>
                  <a:srgbClr val="333333"/>
                </a:solidFill>
                <a:latin typeface="Times New Roman" pitchFamily="18" charset="0"/>
                <a:ea typeface="Times New Roman"/>
                <a:cs typeface="Times New Roman" pitchFamily="18" charset="0"/>
              </a:rPr>
              <a:t>A car crushed by rubble is seen outside a collapsed house after a magnitude 7.1 earthquake rocked Mexico on 20 September 2017, killing more than 200 people.</a:t>
            </a:r>
            <a:endParaRPr lang="ru-RU" sz="2400" dirty="0">
              <a:latin typeface="Times New Roman" pitchFamily="18" charset="0"/>
              <a:ea typeface="Calibri"/>
              <a:cs typeface="Times New Roman" pitchFamily="18" charset="0"/>
            </a:endParaRPr>
          </a:p>
          <a:p>
            <a:endParaRPr lang="ru-RU" dirty="0"/>
          </a:p>
        </p:txBody>
      </p:sp>
      <p:pic>
        <p:nvPicPr>
          <p:cNvPr id="5" name="Объект 4" descr="A car crushed by rubble is seen outside a collapsed house after a magnitude 7.1 earthquake rocked Mexico"/>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59224" y="1052736"/>
            <a:ext cx="4861248" cy="38164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8398070"/>
      </p:ext>
    </p:extLst>
  </p:cSld>
  <p:clrMapOvr>
    <a:masterClrMapping/>
  </p:clrMapOvr>
  <mc:AlternateContent xmlns:mc="http://schemas.openxmlformats.org/markup-compatibility/2006">
    <mc:Choice xmlns:p14="http://schemas.microsoft.com/office/powerpoint/2010/main" Requires="p14">
      <p:transition spd="slow" p14:dur="3400" advClick="0" advTm="11000">
        <p14:reveal/>
      </p:transition>
    </mc:Choice>
    <mc:Fallback>
      <p:transition spd="slow" advClick="0" advTm="1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normAutofit fontScale="92500" lnSpcReduction="20000"/>
          </a:bodyPr>
          <a:lstStyle/>
          <a:p>
            <a:r>
              <a:rPr lang="en-US" sz="2400" b="1" i="1" dirty="0" smtClean="0">
                <a:solidFill>
                  <a:schemeClr val="tx1"/>
                </a:solidFill>
                <a:latin typeface="Times New Roman" pitchFamily="18" charset="0"/>
                <a:cs typeface="Times New Roman" pitchFamily="18" charset="0"/>
              </a:rPr>
              <a:t>3. </a:t>
            </a:r>
            <a:r>
              <a:rPr lang="en-US" sz="2400" b="1" i="1" dirty="0">
                <a:solidFill>
                  <a:schemeClr val="tx1"/>
                </a:solidFill>
                <a:latin typeface="Times New Roman" pitchFamily="18" charset="0"/>
                <a:cs typeface="Times New Roman" pitchFamily="18" charset="0"/>
              </a:rPr>
              <a:t>Monsoon flooding in </a:t>
            </a:r>
            <a:r>
              <a:rPr lang="en-US" sz="2400" b="1" i="1" dirty="0" smtClean="0">
                <a:solidFill>
                  <a:schemeClr val="tx1"/>
                </a:solidFill>
                <a:latin typeface="Times New Roman" pitchFamily="18" charset="0"/>
                <a:cs typeface="Times New Roman" pitchFamily="18" charset="0"/>
              </a:rPr>
              <a:t>Bangladesh.</a:t>
            </a:r>
            <a:endParaRPr lang="ru-RU" sz="2400" b="1" i="1" dirty="0">
              <a:solidFill>
                <a:schemeClr val="tx1"/>
              </a:solidFill>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Refugees cross a flooded bridge in the </a:t>
            </a:r>
            <a:r>
              <a:rPr lang="en-US" sz="2400" dirty="0" err="1">
                <a:latin typeface="Times New Roman" pitchFamily="18" charset="0"/>
                <a:cs typeface="Times New Roman" pitchFamily="18" charset="0"/>
              </a:rPr>
              <a:t>Balukhali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Rohingya</a:t>
            </a:r>
            <a:r>
              <a:rPr lang="en-US" sz="2400" dirty="0">
                <a:latin typeface="Times New Roman" pitchFamily="18" charset="0"/>
                <a:cs typeface="Times New Roman" pitchFamily="18" charset="0"/>
              </a:rPr>
              <a:t> refugee camp in Bangladesh after monsoon rain caused devastation in parts of India, Bangladesh and Nepal, killing more than 1,200 people this summer. Aid agencies are calling the floods one of the worst regional humanitarian crises in years with more than 40 million people affected.</a:t>
            </a:r>
            <a:endParaRPr lang="ru-RU" sz="2400" dirty="0">
              <a:latin typeface="Times New Roman" pitchFamily="18" charset="0"/>
              <a:cs typeface="Times New Roman" pitchFamily="18" charset="0"/>
            </a:endParaRPr>
          </a:p>
          <a:p>
            <a:endParaRPr lang="ru-RU" dirty="0"/>
          </a:p>
        </p:txBody>
      </p:sp>
      <p:pic>
        <p:nvPicPr>
          <p:cNvPr id="5" name="Объект 4" descr="Refugees cross a flooded bridge in the Balukhali Rohingya refugee camp in Bangladesh after monsoon rain caused devastation"/>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23928" y="908720"/>
            <a:ext cx="4607297" cy="35299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868572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2"/>
          </p:nvPr>
        </p:nvSpPr>
        <p:spPr/>
        <p:txBody>
          <a:bodyPr/>
          <a:lstStyle/>
          <a:p>
            <a:pPr algn="ctr"/>
            <a:r>
              <a:rPr lang="en-US" sz="2400" b="1" i="1" dirty="0" smtClean="0">
                <a:solidFill>
                  <a:schemeClr val="tx1"/>
                </a:solidFill>
                <a:latin typeface="Times New Roman" pitchFamily="18" charset="0"/>
                <a:cs typeface="Times New Roman" pitchFamily="18" charset="0"/>
              </a:rPr>
              <a:t>4. </a:t>
            </a:r>
            <a:r>
              <a:rPr lang="en-US" sz="2400" b="1" i="1" dirty="0">
                <a:solidFill>
                  <a:schemeClr val="tx1"/>
                </a:solidFill>
                <a:latin typeface="Times New Roman" pitchFamily="18" charset="0"/>
                <a:cs typeface="Times New Roman" pitchFamily="18" charset="0"/>
              </a:rPr>
              <a:t>Mudslide in Colombia</a:t>
            </a:r>
            <a:endParaRPr lang="ru-RU" sz="2400" b="1" i="1" dirty="0">
              <a:solidFill>
                <a:schemeClr val="tx1"/>
              </a:solidFill>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A deadly mudslide killed at least 200 people in </a:t>
            </a:r>
            <a:r>
              <a:rPr lang="en-US" sz="2400" dirty="0" err="1">
                <a:latin typeface="Times New Roman" pitchFamily="18" charset="0"/>
                <a:cs typeface="Times New Roman" pitchFamily="18" charset="0"/>
              </a:rPr>
              <a:t>Mocoa</a:t>
            </a:r>
            <a:r>
              <a:rPr lang="en-US" sz="2400" dirty="0">
                <a:latin typeface="Times New Roman" pitchFamily="18" charset="0"/>
                <a:cs typeface="Times New Roman" pitchFamily="18" charset="0"/>
              </a:rPr>
              <a:t>, Colombia in early April 2017. Two weeks later dozens of hillsides gave way in Manizales, pictured.</a:t>
            </a:r>
            <a:endParaRPr lang="ru-RU" sz="2400" dirty="0">
              <a:latin typeface="Times New Roman" pitchFamily="18" charset="0"/>
              <a:cs typeface="Times New Roman" pitchFamily="18" charset="0"/>
            </a:endParaRPr>
          </a:p>
          <a:p>
            <a:endParaRPr lang="ru-RU" dirty="0"/>
          </a:p>
        </p:txBody>
      </p:sp>
      <p:pic>
        <p:nvPicPr>
          <p:cNvPr id="5" name="Объект 4" descr="A deadly mudslide killed at least 200 people in Mocoa, Colombia"/>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635896" y="908720"/>
            <a:ext cx="4895329" cy="35299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4937085"/>
      </p:ext>
    </p:extLst>
  </p:cSld>
  <p:clrMapOvr>
    <a:masterClrMapping/>
  </p:clrMapOvr>
  <p:transition spd="slow" advClick="0" advTm="11000">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dirty="0"/>
          </a:p>
        </p:txBody>
      </p:sp>
      <p:sp>
        <p:nvSpPr>
          <p:cNvPr id="7" name="Текст 6"/>
          <p:cNvSpPr>
            <a:spLocks noGrp="1"/>
          </p:cNvSpPr>
          <p:nvPr>
            <p:ph type="body" idx="2"/>
          </p:nvPr>
        </p:nvSpPr>
        <p:spPr/>
        <p:txBody>
          <a:bodyPr>
            <a:normAutofit/>
          </a:bodyPr>
          <a:lstStyle/>
          <a:p>
            <a:pPr algn="ctr"/>
            <a:r>
              <a:rPr lang="en-US" sz="2000" b="1" i="1" dirty="0">
                <a:solidFill>
                  <a:schemeClr val="tx1"/>
                </a:solidFill>
                <a:latin typeface="Times New Roman" pitchFamily="18" charset="0"/>
                <a:cs typeface="Times New Roman" pitchFamily="18" charset="0"/>
              </a:rPr>
              <a:t>5 </a:t>
            </a:r>
            <a:r>
              <a:rPr lang="en-US" sz="2000" b="1" i="1" dirty="0" smtClean="0">
                <a:solidFill>
                  <a:schemeClr val="tx1"/>
                </a:solidFill>
                <a:latin typeface="Times New Roman" pitchFamily="18" charset="0"/>
                <a:cs typeface="Times New Roman" pitchFamily="18" charset="0"/>
              </a:rPr>
              <a:t>Hurricane </a:t>
            </a:r>
            <a:r>
              <a:rPr lang="en-US" sz="2000" b="1" i="1" dirty="0">
                <a:solidFill>
                  <a:schemeClr val="tx1"/>
                </a:solidFill>
                <a:latin typeface="Times New Roman" pitchFamily="18" charset="0"/>
                <a:cs typeface="Times New Roman" pitchFamily="18" charset="0"/>
              </a:rPr>
              <a:t>Irma in the USA and </a:t>
            </a:r>
            <a:r>
              <a:rPr lang="en-US" sz="2000" b="1" i="1" dirty="0" smtClean="0">
                <a:solidFill>
                  <a:schemeClr val="tx1"/>
                </a:solidFill>
                <a:latin typeface="Times New Roman" pitchFamily="18" charset="0"/>
                <a:cs typeface="Times New Roman" pitchFamily="18" charset="0"/>
              </a:rPr>
              <a:t>Caribbean.</a:t>
            </a:r>
            <a:endParaRPr lang="ru-RU" sz="2000" b="1" i="1" dirty="0">
              <a:solidFill>
                <a:schemeClr val="tx1"/>
              </a:solidFill>
              <a:latin typeface="Times New Roman" pitchFamily="18" charset="0"/>
              <a:cs typeface="Times New Roman" pitchFamily="18" charset="0"/>
            </a:endParaRPr>
          </a:p>
          <a:p>
            <a:pPr algn="ctr"/>
            <a:r>
              <a:rPr lang="en-US" sz="2000" dirty="0">
                <a:latin typeface="Times New Roman" pitchFamily="18" charset="0"/>
                <a:cs typeface="Times New Roman" pitchFamily="18" charset="0"/>
              </a:rPr>
              <a:t>David and Dee Thorne hug near the remains of their home following Hurricane Irma in the Florida Keys on 20 September. Irma, a category five storm, was the most powerful Atlantic storm in a decade and caused widespread destruction across the Caribbean and the southern </a:t>
            </a:r>
            <a:r>
              <a:rPr lang="en-US" sz="2000" dirty="0" smtClean="0">
                <a:latin typeface="Times New Roman" pitchFamily="18" charset="0"/>
                <a:cs typeface="Times New Roman" pitchFamily="18" charset="0"/>
              </a:rPr>
              <a:t>US.</a:t>
            </a:r>
            <a:endParaRPr lang="ru-RU" sz="2000" dirty="0">
              <a:latin typeface="Times New Roman" pitchFamily="18" charset="0"/>
              <a:cs typeface="Times New Roman" pitchFamily="18" charset="0"/>
            </a:endParaRPr>
          </a:p>
        </p:txBody>
      </p:sp>
      <p:pic>
        <p:nvPicPr>
          <p:cNvPr id="8" name="Объект 7" descr="David and Dee Thorne hug near the remains of their home following Hurricane Irma in the Florida Keys "/>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635896" y="908720"/>
            <a:ext cx="4895329" cy="4032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64449922"/>
      </p:ext>
    </p:extLst>
  </p:cSld>
  <p:clrMapOvr>
    <a:masterClrMapping/>
  </p:clrMapOvr>
  <mc:AlternateContent xmlns:mc="http://schemas.openxmlformats.org/markup-compatibility/2006">
    <mc:Choice xmlns:p14="http://schemas.microsoft.com/office/powerpoint/2010/main" Requires="p14">
      <p:transition spd="slow" p14:dur="1600" advClick="0" advTm="11000">
        <p:blinds dir="vert"/>
      </p:transition>
    </mc:Choice>
    <mc:Fallback>
      <p:transition spd="slow" advClick="0" advTm="11000">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normAutofit lnSpcReduction="10000"/>
          </a:bodyPr>
          <a:lstStyle/>
          <a:p>
            <a:pPr algn="ctr"/>
            <a:r>
              <a:rPr lang="en-US" sz="2200" b="1" i="1" dirty="0" smtClean="0">
                <a:solidFill>
                  <a:schemeClr val="tx1"/>
                </a:solidFill>
                <a:latin typeface="Times New Roman" pitchFamily="18" charset="0"/>
                <a:cs typeface="Times New Roman" pitchFamily="18" charset="0"/>
              </a:rPr>
              <a:t>6. </a:t>
            </a:r>
            <a:r>
              <a:rPr lang="en-US" sz="2200" b="1" i="1" dirty="0">
                <a:solidFill>
                  <a:schemeClr val="tx1"/>
                </a:solidFill>
                <a:latin typeface="Times New Roman" pitchFamily="18" charset="0"/>
                <a:cs typeface="Times New Roman" pitchFamily="18" charset="0"/>
              </a:rPr>
              <a:t>Flooding and landslides in Sierra </a:t>
            </a:r>
            <a:r>
              <a:rPr lang="en-US" sz="2200" b="1" i="1" dirty="0" smtClean="0">
                <a:solidFill>
                  <a:schemeClr val="tx1"/>
                </a:solidFill>
                <a:latin typeface="Times New Roman" pitchFamily="18" charset="0"/>
                <a:cs typeface="Times New Roman" pitchFamily="18" charset="0"/>
              </a:rPr>
              <a:t>Leone.</a:t>
            </a:r>
            <a:endParaRPr lang="ru-RU" sz="2200" b="1" i="1" dirty="0">
              <a:solidFill>
                <a:schemeClr val="tx1"/>
              </a:solidFill>
              <a:latin typeface="Times New Roman" pitchFamily="18" charset="0"/>
              <a:cs typeface="Times New Roman" pitchFamily="18" charset="0"/>
            </a:endParaRPr>
          </a:p>
          <a:p>
            <a:pPr algn="ctr"/>
            <a:r>
              <a:rPr lang="en-US" sz="2200" dirty="0">
                <a:latin typeface="Times New Roman" pitchFamily="18" charset="0"/>
                <a:cs typeface="Times New Roman" pitchFamily="18" charset="0"/>
              </a:rPr>
              <a:t>Bystanders look on as floodwaters rage past a damaged building in Freetown, Sierra Leone on 14 August 2017. At least 312 people were killed and more than 2,000 left homeless when heavy flooding and landslides hit Sierra Leone’s capital.</a:t>
            </a:r>
            <a:endParaRPr lang="ru-RU" sz="2200" dirty="0">
              <a:latin typeface="Times New Roman" pitchFamily="18" charset="0"/>
              <a:cs typeface="Times New Roman" pitchFamily="18" charset="0"/>
            </a:endParaRPr>
          </a:p>
          <a:p>
            <a:endParaRPr lang="ru-RU" dirty="0"/>
          </a:p>
        </p:txBody>
      </p:sp>
      <p:pic>
        <p:nvPicPr>
          <p:cNvPr id="5" name="Объект 4" descr="Bystanders look on as floodwaters rage past a damaged building in Freetown, Sierra Leone"/>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563888" y="836712"/>
            <a:ext cx="4967337" cy="36019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59138686"/>
      </p:ext>
    </p:extLst>
  </p:cSld>
  <p:clrMapOvr>
    <a:masterClrMapping/>
  </p:clrMapOvr>
  <mc:AlternateContent xmlns:mc="http://schemas.openxmlformats.org/markup-compatibility/2006">
    <mc:Choice xmlns:p14="http://schemas.microsoft.com/office/powerpoint/2010/main" Requires="p14">
      <p:transition spd="slow" p14:dur="4000" advClick="0" advTm="11000">
        <p14:vortex dir="r"/>
      </p:transition>
    </mc:Choice>
    <mc:Fallback>
      <p:transition spd="slow" advClick="0" advTm="11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a:xfrm>
            <a:off x="467544" y="620688"/>
            <a:ext cx="3008313" cy="4800600"/>
          </a:xfrm>
        </p:spPr>
        <p:txBody>
          <a:bodyPr>
            <a:normAutofit lnSpcReduction="10000"/>
          </a:bodyPr>
          <a:lstStyle/>
          <a:p>
            <a:pPr algn="ctr"/>
            <a:r>
              <a:rPr lang="en-US" sz="2400" b="1" i="1" dirty="0">
                <a:solidFill>
                  <a:schemeClr val="tx1"/>
                </a:solidFill>
                <a:latin typeface="Times New Roman" pitchFamily="18" charset="0"/>
                <a:cs typeface="Times New Roman" pitchFamily="18" charset="0"/>
              </a:rPr>
              <a:t>7 Hurricane Harvey in the </a:t>
            </a:r>
            <a:r>
              <a:rPr lang="en-US" sz="2400" b="1" i="1" dirty="0" smtClean="0">
                <a:solidFill>
                  <a:schemeClr val="tx1"/>
                </a:solidFill>
                <a:latin typeface="Times New Roman" pitchFamily="18" charset="0"/>
                <a:cs typeface="Times New Roman" pitchFamily="18" charset="0"/>
              </a:rPr>
              <a:t>USA.</a:t>
            </a:r>
            <a:endParaRPr lang="ru-RU" sz="2400" b="1" i="1" dirty="0">
              <a:solidFill>
                <a:schemeClr val="tx1"/>
              </a:solidFill>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Rescue workers help a woman from her home after Hurricane Harvey caused extreme flooding in Port Arthur, Texas. Harvey, which first hit on 25 August 2017, is the most powerful hurricane to hit Texas in more than 50 years.</a:t>
            </a:r>
            <a:endParaRPr lang="ru-RU" sz="2400" dirty="0">
              <a:latin typeface="Times New Roman" pitchFamily="18" charset="0"/>
              <a:cs typeface="Times New Roman" pitchFamily="18" charset="0"/>
            </a:endParaRPr>
          </a:p>
          <a:p>
            <a:endParaRPr lang="ru-RU" dirty="0"/>
          </a:p>
        </p:txBody>
      </p:sp>
      <p:pic>
        <p:nvPicPr>
          <p:cNvPr id="5" name="Объект 4" descr="Rescue workers help a woman from her home after Hurricane Harvey caused extreme flooding in Port Arthur, Texas"/>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59225" y="1581150"/>
            <a:ext cx="4572000" cy="2857500"/>
          </a:xfrm>
          <a:prstGeom prst="rect">
            <a:avLst/>
          </a:prstGeom>
          <a:noFill/>
          <a:ln>
            <a:noFill/>
          </a:ln>
        </p:spPr>
      </p:pic>
    </p:spTree>
    <p:extLst>
      <p:ext uri="{BB962C8B-B14F-4D97-AF65-F5344CB8AC3E}">
        <p14:creationId xmlns:p14="http://schemas.microsoft.com/office/powerpoint/2010/main" val="2220755251"/>
      </p:ext>
    </p:extLst>
  </p:cSld>
  <p:clrMapOvr>
    <a:masterClrMapping/>
  </p:clrMapOvr>
  <mc:AlternateContent xmlns:mc="http://schemas.openxmlformats.org/markup-compatibility/2006">
    <mc:Choice xmlns:p14="http://schemas.microsoft.com/office/powerpoint/2010/main" Requires="p14">
      <p:transition spd="slow" p14:dur="1200" advClick="0" advTm="11000">
        <p:dissolve/>
      </p:transition>
    </mc:Choice>
    <mc:Fallback>
      <p:transition spd="slow" advClick="0" advTm="11000">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TotalTime>
  <Words>335</Words>
  <Application>Microsoft Office PowerPoint</Application>
  <PresentationFormat>Экран (4:3)</PresentationFormat>
  <Paragraphs>15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комп</dc:creator>
  <cp:lastModifiedBy>комп</cp:lastModifiedBy>
  <cp:revision>6</cp:revision>
  <dcterms:created xsi:type="dcterms:W3CDTF">2018-02-12T17:17:23Z</dcterms:created>
  <dcterms:modified xsi:type="dcterms:W3CDTF">2018-02-22T12:44:54Z</dcterms:modified>
</cp:coreProperties>
</file>