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51BE1-7DF1-4C13-BB25-B4551FEEE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40924A-C1AC-4256-9EDC-55FC40D12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C07EB-74C9-4715-B737-6D4EF4DA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BF9F-9B7A-48F5-AD6B-E4BFA713414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8139BF-AF2C-42B5-8E88-46574C6A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FC3462-E132-4595-A6D9-466985AA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A4E9-CC34-4B09-8FCE-F1A0B007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5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1E79D-5060-49E2-8FCC-F09D8111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D6A9D4-9221-4696-A710-2908BF113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19249-6DA8-41A3-ACC2-0D8000D1E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BF9F-9B7A-48F5-AD6B-E4BFA713414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B82D7-7660-4A04-BDC4-4C4523C3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BB1679-C959-4783-8C77-A5B606E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A4E9-CC34-4B09-8FCE-F1A0B007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9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75ABD9-D278-4313-93D9-0AD38652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E5FB7E-3325-4476-B74B-D43A9A563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5C5FD-91EA-48C8-AA65-50F15BE2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BF9F-9B7A-48F5-AD6B-E4BFA713414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8C9CF-E735-4426-AEFD-B3BB605D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F375A-670C-40CB-BB82-C9EB3363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A4E9-CC34-4B09-8FCE-F1A0B007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4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CA0F4-455A-41B1-B168-91C721E62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F9DC6-1EDD-4E8D-A800-6FBF9F66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BE685-0A78-4756-B94A-F82338E8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BF9F-9B7A-48F5-AD6B-E4BFA713414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9784B-EAE4-4BE4-B4C5-10A6933E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CDA40-F797-43B6-8E96-A4A41B9A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A4E9-CC34-4B09-8FCE-F1A0B007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0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9B4E0-DF69-480D-968A-9712412F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132FA9-44ED-4EE1-806A-2AE7B3EBB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362D5-5B12-466D-93D5-C83C3430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BF9F-9B7A-48F5-AD6B-E4BFA713414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F5EF7-E4D9-45B6-9D87-93FF4CD9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83241-46BF-4DE2-AF0C-1EC1ECBA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A4E9-CC34-4B09-8FCE-F1A0B007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3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61776-088C-419A-A620-21188FFB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17F8C-4A86-4C3A-8DB6-848675855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60E9DB-8B54-4655-9BF9-2F7686302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FB6DAF-D968-44C7-859A-2F40FF90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BF9F-9B7A-48F5-AD6B-E4BFA713414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B0A2BA-A9F4-4887-B2F9-DA7F1E42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C0546B-857E-4AF9-81E3-B61DBD49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A4E9-CC34-4B09-8FCE-F1A0B007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5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11031-A1D6-479C-A7DB-6F7DA7CD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22A09E-7757-429F-B79C-7BC3B7FCB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3DCB90-3328-47C4-988B-5116FF432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A76FC2-6678-47BE-BD78-9CAD69268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1D707A-1BAC-4658-A43B-44D6C0ABF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C76DD7-9D6E-4ABF-9723-5D4091A2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BF9F-9B7A-48F5-AD6B-E4BFA713414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7A935-D19D-404C-A747-4D26F1E3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56622C-6AF4-494F-ADD6-ACD6B1AF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A4E9-CC34-4B09-8FCE-F1A0B007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7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7C3D7-F8DE-43A6-93F7-1486EBE9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0BA9-DAE1-4BAE-A813-F010C9BD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BF9F-9B7A-48F5-AD6B-E4BFA713414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E84A66-04CE-452E-B56E-DF6DF938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ED27F3-A5FE-489C-8D36-023211D5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A4E9-CC34-4B09-8FCE-F1A0B007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2FEAED-1968-402B-A323-A63EBE97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BF9F-9B7A-48F5-AD6B-E4BFA713414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A0FB4A-BEAC-4FAA-84D7-6626075B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B3B26F-C8F8-4B95-839C-9AE80736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A4E9-CC34-4B09-8FCE-F1A0B007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3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BAF2-F368-425A-9FC7-568AA1D8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D8214-3503-4A2B-8155-AC4925989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C0FEA4-143E-49E2-BCC3-2DB289DED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CB9C9-8C8D-48CB-82B1-0E74C4A5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BF9F-9B7A-48F5-AD6B-E4BFA713414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18577-37CA-41E2-B8FC-7C305360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1AD27F-B294-46E0-8813-18E75AA5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A4E9-CC34-4B09-8FCE-F1A0B007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1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A97EC-40F9-43FC-A9AC-672398E2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BC27C4-44A0-4853-A272-E4D566376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F3D76A-AC29-4871-9559-04F604742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C9B4B3-1457-4C8F-B0E7-77AB5FE9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BF9F-9B7A-48F5-AD6B-E4BFA713414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D0F68B-413B-4E41-8FEB-3F7845BE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9189A-2608-46A6-A52F-9FC8483F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A4E9-CC34-4B09-8FCE-F1A0B007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AB090-0387-4D7D-8329-4B536C3D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1C3917-D6A9-4CBC-BA49-FBE498E0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78E177-8894-48AF-9431-3613C8F39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BF9F-9B7A-48F5-AD6B-E4BFA713414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ED135-530A-4DAE-82CA-BB42E70F8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C6CBA-1783-4C4C-91B1-3604C0A41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A4E9-CC34-4B09-8FCE-F1A0B0079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15820-C2A3-4FF6-A4AB-C96BEF69B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atin typeface="+mn-lt"/>
              </a:rPr>
              <a:t>КОСМИЧЕСКОЕ путешествие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5F4540-A594-4029-B4B1-250EC2372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3600" b="1" dirty="0"/>
          </a:p>
          <a:p>
            <a:endParaRPr lang="ru-RU" sz="3600" b="1" dirty="0"/>
          </a:p>
          <a:p>
            <a:pPr lvl="0"/>
            <a:r>
              <a:rPr lang="ru-RU" sz="1800" dirty="0" smtClean="0">
                <a:solidFill>
                  <a:prstClr val="black"/>
                </a:solidFill>
              </a:rPr>
              <a:t>В</a:t>
            </a:r>
            <a:r>
              <a:rPr lang="ru-RU" sz="1800" dirty="0" smtClean="0">
                <a:solidFill>
                  <a:prstClr val="black"/>
                </a:solidFill>
              </a:rPr>
              <a:t>оспитатель Горьковец И.А. МАДОУ детский сад №304</a:t>
            </a:r>
          </a:p>
          <a:p>
            <a:pPr lvl="0"/>
            <a:endParaRPr lang="ru-RU" sz="1800" dirty="0">
              <a:solidFill>
                <a:prstClr val="black"/>
              </a:solidFill>
            </a:endParaRPr>
          </a:p>
          <a:p>
            <a:pPr lvl="0"/>
            <a:endParaRPr lang="ru-RU" sz="1800" dirty="0">
              <a:solidFill>
                <a:prstClr val="black"/>
              </a:solidFill>
            </a:endParaRP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3313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98542"/>
            <a:ext cx="7389793" cy="875525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+mn-lt"/>
              </a:rPr>
              <a:t>Так выглядит Луна если к ней подлететь поближе.</a:t>
            </a:r>
            <a:endParaRPr lang="ru-RU" sz="2400" b="1" dirty="0">
              <a:latin typeface="+mn-lt"/>
            </a:endParaRPr>
          </a:p>
        </p:txBody>
      </p:sp>
      <p:pic>
        <p:nvPicPr>
          <p:cNvPr id="5" name="Picture 2" descr="http://www.yapfiles.ru/files/392806/moonnew.jpg">
            <a:extLst>
              <a:ext uri="{FF2B5EF4-FFF2-40B4-BE49-F238E27FC236}">
                <a16:creationId xmlns:a16="http://schemas.microsoft.com/office/drawing/2014/main" id="{55910010-707D-4D60-A7FE-DFEF33E2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99" y="1059366"/>
            <a:ext cx="6408737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3ECD39-A8DA-47E9-97CC-C97628AB22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729" y="2138101"/>
            <a:ext cx="5033572" cy="3305118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A9279A3-2B40-4378-93F4-27D004405834}"/>
              </a:ext>
            </a:extLst>
          </p:cNvPr>
          <p:cNvSpPr txBox="1">
            <a:spLocks/>
          </p:cNvSpPr>
          <p:nvPr/>
        </p:nvSpPr>
        <p:spPr>
          <a:xfrm>
            <a:off x="6894969" y="1171856"/>
            <a:ext cx="4929091" cy="853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+mn-lt"/>
              </a:rPr>
              <a:t>Поверхность Луны.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505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9" y="267511"/>
            <a:ext cx="11675629" cy="108264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+mn-lt"/>
              </a:rPr>
              <a:t>А таким космонавты увидели Солнце, огромный светящийся огненный шар. </a:t>
            </a:r>
            <a:br>
              <a:rPr lang="ru-RU" altLang="ru-RU" sz="2400" b="1" dirty="0">
                <a:latin typeface="+mn-lt"/>
              </a:rPr>
            </a:br>
            <a:r>
              <a:rPr lang="ru-RU" altLang="ru-RU" sz="2400" b="1" dirty="0">
                <a:latin typeface="+mn-lt"/>
              </a:rPr>
              <a:t>Но подлететь близко к Солнцу  невозможно, очень горячее и можно просто сгореть. </a:t>
            </a:r>
            <a:endParaRPr lang="ru-RU" sz="2400" b="1" dirty="0">
              <a:latin typeface="+mn-lt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A9279A3-2B40-4378-93F4-27D004405834}"/>
              </a:ext>
            </a:extLst>
          </p:cNvPr>
          <p:cNvSpPr txBox="1">
            <a:spLocks/>
          </p:cNvSpPr>
          <p:nvPr/>
        </p:nvSpPr>
        <p:spPr>
          <a:xfrm>
            <a:off x="6894969" y="1171856"/>
            <a:ext cx="4929091" cy="853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latin typeface="+mn-lt"/>
            </a:endParaRPr>
          </a:p>
        </p:txBody>
      </p:sp>
      <p:pic>
        <p:nvPicPr>
          <p:cNvPr id="6" name="Picture 5" descr="http://h6.img.mediacache.rugion.ru/_i/forum/files/88/85/80/8885809_2s308_1308241732.gif">
            <a:extLst>
              <a:ext uri="{FF2B5EF4-FFF2-40B4-BE49-F238E27FC236}">
                <a16:creationId xmlns:a16="http://schemas.microsoft.com/office/drawing/2014/main" id="{D9DF8099-4AA6-45B9-8DED-F315A662D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150" y="1494463"/>
            <a:ext cx="5097545" cy="50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3C7339-AA38-43EB-8B54-89629B804E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4" y="3007426"/>
            <a:ext cx="3100380" cy="2070100"/>
          </a:xfrm>
          <a:prstGeom prst="rect">
            <a:avLst/>
          </a:prstGeom>
        </p:spPr>
      </p:pic>
      <p:pic>
        <p:nvPicPr>
          <p:cNvPr id="7172" name="Picture 4" descr="Фото солнечной бури со спутника НАСА">
            <a:extLst>
              <a:ext uri="{FF2B5EF4-FFF2-40B4-BE49-F238E27FC236}">
                <a16:creationId xmlns:a16="http://schemas.microsoft.com/office/drawing/2014/main" id="{C2D98A8C-B85E-4B41-9D4B-8F63CDD2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8140" y="2834543"/>
            <a:ext cx="3234631" cy="24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0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7" y="89210"/>
            <a:ext cx="11675629" cy="108264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+mn-lt"/>
              </a:rPr>
              <a:t>Звезды, которые мы видим с Земли находятся так далеко от нас,</a:t>
            </a:r>
            <a:br>
              <a:rPr lang="ru-RU" altLang="ru-RU" sz="2400" b="1" dirty="0">
                <a:latin typeface="+mn-lt"/>
              </a:rPr>
            </a:br>
            <a:r>
              <a:rPr lang="ru-RU" altLang="ru-RU" sz="2400" b="1" dirty="0">
                <a:latin typeface="+mn-lt"/>
              </a:rPr>
              <a:t> что кажутся всего лишь маленькими точечками.</a:t>
            </a:r>
            <a:endParaRPr lang="ru-RU" sz="2400" b="1" dirty="0">
              <a:latin typeface="+mn-lt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A9279A3-2B40-4378-93F4-27D004405834}"/>
              </a:ext>
            </a:extLst>
          </p:cNvPr>
          <p:cNvSpPr txBox="1">
            <a:spLocks/>
          </p:cNvSpPr>
          <p:nvPr/>
        </p:nvSpPr>
        <p:spPr>
          <a:xfrm>
            <a:off x="6894969" y="1171856"/>
            <a:ext cx="4929091" cy="853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latin typeface="+mn-lt"/>
            </a:endParaRPr>
          </a:p>
        </p:txBody>
      </p:sp>
      <p:pic>
        <p:nvPicPr>
          <p:cNvPr id="11266" name="Picture 2" descr="Все о космосе и НЛО">
            <a:extLst>
              <a:ext uri="{FF2B5EF4-FFF2-40B4-BE49-F238E27FC236}">
                <a16:creationId xmlns:a16="http://schemas.microsoft.com/office/drawing/2014/main" id="{EC87E335-4919-4D40-92E8-C17AD32D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147" y="1276010"/>
            <a:ext cx="7783551" cy="53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57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5" y="89210"/>
            <a:ext cx="11675629" cy="108264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+mn-lt"/>
              </a:rPr>
              <a:t>А еще космонавты увидели в космосе планеты, которые вращались вокруг Солнца.</a:t>
            </a:r>
            <a:endParaRPr lang="ru-RU" sz="2400" b="1" dirty="0">
              <a:latin typeface="+mn-lt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A9279A3-2B40-4378-93F4-27D004405834}"/>
              </a:ext>
            </a:extLst>
          </p:cNvPr>
          <p:cNvSpPr txBox="1">
            <a:spLocks/>
          </p:cNvSpPr>
          <p:nvPr/>
        </p:nvSpPr>
        <p:spPr>
          <a:xfrm>
            <a:off x="6894969" y="1171856"/>
            <a:ext cx="4929091" cy="853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latin typeface="+mn-lt"/>
            </a:endParaRPr>
          </a:p>
        </p:txBody>
      </p:sp>
      <p:pic>
        <p:nvPicPr>
          <p:cNvPr id="5" name="Picture 5" descr="http://www.kaliteliresimler.com/data/media/152/rili_ufakl_gezegenler.jpg">
            <a:extLst>
              <a:ext uri="{FF2B5EF4-FFF2-40B4-BE49-F238E27FC236}">
                <a16:creationId xmlns:a16="http://schemas.microsoft.com/office/drawing/2014/main" id="{9BF8BB4E-1A5A-48C5-BEBD-1E952237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656" y="1319136"/>
            <a:ext cx="8040688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00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3" y="174857"/>
            <a:ext cx="11675629" cy="108264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latin typeface="+mn-lt"/>
              </a:rPr>
              <a:t>Все планеты солнечной системы вращаются вокруг Солнца по своей орбите.  </a:t>
            </a:r>
            <a:br>
              <a:rPr lang="ru-RU" altLang="ru-RU" sz="2000" b="1" dirty="0">
                <a:latin typeface="+mn-lt"/>
              </a:rPr>
            </a:br>
            <a:r>
              <a:rPr lang="ru-RU" altLang="ru-RU" sz="2000" b="1" dirty="0">
                <a:latin typeface="+mn-lt"/>
              </a:rPr>
              <a:t>На тех планетах, которые близко к Солнцу – очень жарко – горячей, чем на горячей сковородке! </a:t>
            </a:r>
            <a:br>
              <a:rPr lang="ru-RU" altLang="ru-RU" sz="2000" b="1" dirty="0">
                <a:latin typeface="+mn-lt"/>
              </a:rPr>
            </a:br>
            <a:r>
              <a:rPr lang="ru-RU" altLang="ru-RU" sz="2000" b="1" dirty="0">
                <a:latin typeface="+mn-lt"/>
              </a:rPr>
              <a:t>Мы не смогли бы пробыть там и секунды! А на самых дальних планетах, которые далеко от Солнца – наоборот очень холодно, потому что солнечные лучи до них плохо долетают.</a:t>
            </a:r>
            <a:endParaRPr lang="ru-RU" sz="2000" b="1" dirty="0">
              <a:latin typeface="+mn-lt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A9279A3-2B40-4378-93F4-27D004405834}"/>
              </a:ext>
            </a:extLst>
          </p:cNvPr>
          <p:cNvSpPr txBox="1">
            <a:spLocks/>
          </p:cNvSpPr>
          <p:nvPr/>
        </p:nvSpPr>
        <p:spPr>
          <a:xfrm>
            <a:off x="6894969" y="1171856"/>
            <a:ext cx="4929091" cy="853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latin typeface="+mn-lt"/>
            </a:endParaRPr>
          </a:p>
        </p:txBody>
      </p:sp>
      <p:pic>
        <p:nvPicPr>
          <p:cNvPr id="6" name="Picture 2" descr="http://photojournal.jpl.nasa.gov/jpegMod/PIA06890_modest.jpg">
            <a:extLst>
              <a:ext uri="{FF2B5EF4-FFF2-40B4-BE49-F238E27FC236}">
                <a16:creationId xmlns:a16="http://schemas.microsoft.com/office/drawing/2014/main" id="{108D585B-FC35-4636-971B-6DB0244D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580" y="1375899"/>
            <a:ext cx="6954837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12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2" y="193597"/>
            <a:ext cx="11675629" cy="10826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СПАСИБО ЗА ВНИМАНИЕ!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A9279A3-2B40-4378-93F4-27D004405834}"/>
              </a:ext>
            </a:extLst>
          </p:cNvPr>
          <p:cNvSpPr txBox="1">
            <a:spLocks/>
          </p:cNvSpPr>
          <p:nvPr/>
        </p:nvSpPr>
        <p:spPr>
          <a:xfrm>
            <a:off x="6894969" y="1171856"/>
            <a:ext cx="4929091" cy="853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98D65A-B6CE-449B-BDB8-424F18E24F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76" y="1748176"/>
            <a:ext cx="5316984" cy="3680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57B545-47A5-4BE9-ACE8-C1D6294A89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341" y="1597752"/>
            <a:ext cx="5229148" cy="39218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1892D5-5E56-4B2A-8464-908BE793F4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77" y="5604151"/>
            <a:ext cx="19202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4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+mn-lt"/>
              </a:rPr>
              <a:t>Какое интересное ночное небо! Сколько там красивых звезд</a:t>
            </a:r>
            <a:r>
              <a:rPr lang="en-US" altLang="ru-RU" sz="2400" b="1" dirty="0">
                <a:latin typeface="+mn-lt"/>
              </a:rPr>
              <a:t>!</a:t>
            </a:r>
            <a:r>
              <a:rPr lang="ru-RU" altLang="ru-RU" sz="2400" b="1" dirty="0">
                <a:latin typeface="+mn-lt"/>
              </a:rPr>
              <a:t> </a:t>
            </a:r>
            <a:br>
              <a:rPr lang="ru-RU" altLang="ru-RU" sz="2400" b="1" dirty="0">
                <a:latin typeface="+mn-lt"/>
              </a:rPr>
            </a:br>
            <a:r>
              <a:rPr lang="ru-RU" altLang="ru-RU" sz="2400" b="1" dirty="0">
                <a:latin typeface="+mn-lt"/>
              </a:rPr>
              <a:t>Люди с  давних времен любили смотреть на звезды, и им было очень интересно – какие же они на самом деле!</a:t>
            </a:r>
            <a:endParaRPr lang="ru-RU" sz="2400" b="1" dirty="0">
              <a:latin typeface="+mn-lt"/>
            </a:endParaRPr>
          </a:p>
        </p:txBody>
      </p:sp>
      <p:pic>
        <p:nvPicPr>
          <p:cNvPr id="1026" name="Picture 2" descr="Дети смотрят на звездное небо картинки">
            <a:extLst>
              <a:ext uri="{FF2B5EF4-FFF2-40B4-BE49-F238E27FC236}">
                <a16:creationId xmlns:a16="http://schemas.microsoft.com/office/drawing/2014/main" id="{C569A3BF-6D61-4F3D-BF4F-133186D8D5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824" y="1690688"/>
            <a:ext cx="7280352" cy="508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D5574-9B26-4C73-95D0-F62D80F10A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31" y="3626895"/>
            <a:ext cx="2865979" cy="28659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F8C4F2-1EC5-4172-84BE-656CA8B177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" b="87"/>
          <a:stretch/>
        </p:blipFill>
        <p:spPr>
          <a:xfrm>
            <a:off x="8787609" y="5248817"/>
            <a:ext cx="2209368" cy="12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2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+mn-lt"/>
              </a:rPr>
              <a:t>И вот однажды они решили полететь в космос! К звездам! </a:t>
            </a:r>
            <a:br>
              <a:rPr lang="ru-RU" altLang="ru-RU" sz="2400" b="1" dirty="0">
                <a:latin typeface="+mn-lt"/>
              </a:rPr>
            </a:br>
            <a:r>
              <a:rPr lang="ru-RU" altLang="ru-RU" sz="2400" b="1" dirty="0">
                <a:latin typeface="+mn-lt"/>
              </a:rPr>
              <a:t>Для полета в космос люди построили космическую ракету. </a:t>
            </a:r>
            <a:br>
              <a:rPr lang="ru-RU" altLang="ru-RU" sz="2400" b="1" dirty="0">
                <a:latin typeface="+mn-lt"/>
              </a:rPr>
            </a:br>
            <a:r>
              <a:rPr lang="ru-RU" altLang="ru-RU" sz="2400" b="1" dirty="0">
                <a:latin typeface="+mn-lt"/>
              </a:rPr>
              <a:t>В ракету посадили космонавта – именно он должен был управлять ракетой и лететь к звездам.</a:t>
            </a:r>
            <a:endParaRPr lang="ru-RU" sz="2400" b="1" dirty="0">
              <a:latin typeface="+mn-lt"/>
            </a:endParaRPr>
          </a:p>
        </p:txBody>
      </p:sp>
      <p:pic>
        <p:nvPicPr>
          <p:cNvPr id="10" name="Picture 4" descr="http://upload.wikimedia.org/wikipedia/commons/7/79/Semyorka_Rocket_R7_by_Sergei_Korolyov_in_VDNH_Ostankino_RAF0540.jpg">
            <a:extLst>
              <a:ext uri="{FF2B5EF4-FFF2-40B4-BE49-F238E27FC236}">
                <a16:creationId xmlns:a16="http://schemas.microsoft.com/office/drawing/2014/main" id="{E9A42529-C12C-4E77-A4C8-358EBF93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121" y="1690688"/>
            <a:ext cx="3574377" cy="476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2601E2-73C4-494C-86CD-5E8B706390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46443"/>
            <a:ext cx="5003564" cy="40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24893" cy="1642095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latin typeface="+mn-lt"/>
              </a:rPr>
              <a:t>Но дело в том, что в </a:t>
            </a:r>
            <a:r>
              <a:rPr lang="ru-RU" altLang="ru-RU" sz="2000" b="1">
                <a:latin typeface="+mn-lt"/>
              </a:rPr>
              <a:t>космосе очень </a:t>
            </a:r>
            <a:r>
              <a:rPr lang="ru-RU" altLang="ru-RU" sz="2000" b="1" dirty="0">
                <a:latin typeface="+mn-lt"/>
              </a:rPr>
              <a:t>холодно. </a:t>
            </a:r>
            <a:br>
              <a:rPr lang="ru-RU" altLang="ru-RU" sz="2000" b="1" dirty="0">
                <a:latin typeface="+mn-lt"/>
              </a:rPr>
            </a:br>
            <a:r>
              <a:rPr lang="ru-RU" altLang="ru-RU" sz="2000" b="1" dirty="0">
                <a:latin typeface="+mn-lt"/>
              </a:rPr>
              <a:t>Если выйти в космос без специального костюма – можно моментально замерзнуть и превратиться в ледышку. Кроме того, в космосе очень мало воздуха и обычный человек в нем не сможет дышать. Именно поэтому на космонавта, который полетел в космос, надели вот такой специальный костюм - скафандр. Скафандр очень теплый и защищает космонавта от холода даже в космосе и человек в нем может дышать.</a:t>
            </a:r>
            <a:endParaRPr lang="ru-RU" sz="2000" b="1" dirty="0">
              <a:latin typeface="+mn-lt"/>
            </a:endParaRPr>
          </a:p>
        </p:txBody>
      </p:sp>
      <p:pic>
        <p:nvPicPr>
          <p:cNvPr id="5" name="Picture 4" descr="http://upload.wikimedia.org/wikipedia/commons/5/58/Russian_space_suit_3.jpg">
            <a:extLst>
              <a:ext uri="{FF2B5EF4-FFF2-40B4-BE49-F238E27FC236}">
                <a16:creationId xmlns:a16="http://schemas.microsoft.com/office/drawing/2014/main" id="{724D93B1-4986-4A57-9CAC-099A612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7206" y="2252546"/>
            <a:ext cx="3192439" cy="424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94F41D-3C03-4DC0-AE2E-3CC56540C1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84" y="2247904"/>
            <a:ext cx="2759231" cy="4244971"/>
          </a:xfrm>
          <a:prstGeom prst="rect">
            <a:avLst/>
          </a:prstGeom>
        </p:spPr>
      </p:pic>
      <p:pic>
        <p:nvPicPr>
          <p:cNvPr id="2050" name="Picture 2" descr="ЦПК. Космонавты готовы к работе в скафандрах «Орлан-МКС» - Новости -  Госкорпорация «Роскосмос»">
            <a:extLst>
              <a:ext uri="{FF2B5EF4-FFF2-40B4-BE49-F238E27FC236}">
                <a16:creationId xmlns:a16="http://schemas.microsoft.com/office/drawing/2014/main" id="{EA64090D-7CD1-4C26-888C-883996092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795" y="2247904"/>
            <a:ext cx="2828998" cy="424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24893" cy="1642095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+mn-lt"/>
              </a:rPr>
              <a:t>Самым первым космонавтом, который полетел в космос, был </a:t>
            </a:r>
            <a:br>
              <a:rPr lang="ru-RU" altLang="ru-RU" sz="2400" b="1" dirty="0">
                <a:latin typeface="+mn-lt"/>
              </a:rPr>
            </a:br>
            <a:r>
              <a:rPr lang="ru-RU" altLang="ru-RU" sz="4000" b="1" dirty="0">
                <a:latin typeface="+mn-lt"/>
              </a:rPr>
              <a:t>Юрий Алексеевич Гагарин.</a:t>
            </a:r>
            <a:endParaRPr lang="ru-RU" sz="4000" b="1" dirty="0">
              <a:latin typeface="+mn-lt"/>
            </a:endParaRPr>
          </a:p>
        </p:txBody>
      </p:sp>
      <p:pic>
        <p:nvPicPr>
          <p:cNvPr id="6" name="Picture 4" descr="http://img15.nnm.ru/d/1/3/d/7/8ea0d6170de703f736c4aabff39_prev.jpg">
            <a:extLst>
              <a:ext uri="{FF2B5EF4-FFF2-40B4-BE49-F238E27FC236}">
                <a16:creationId xmlns:a16="http://schemas.microsoft.com/office/drawing/2014/main" id="{068AF36A-2176-4E05-AA83-E80218C14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867" y="1622251"/>
            <a:ext cx="3419475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laertsky.com/talks/arch_for/for/1207736230.jpg">
            <a:extLst>
              <a:ext uri="{FF2B5EF4-FFF2-40B4-BE49-F238E27FC236}">
                <a16:creationId xmlns:a16="http://schemas.microsoft.com/office/drawing/2014/main" id="{C851F418-A149-48F3-BAD5-94A900CC1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07220"/>
            <a:ext cx="5238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19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24893" cy="1642095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latin typeface="+mn-lt"/>
              </a:rPr>
              <a:t>Когда космонавт сел в ракету, пошел обратный отсчет: </a:t>
            </a:r>
            <a:br>
              <a:rPr lang="ru-RU" altLang="ru-RU" sz="2000" b="1" dirty="0">
                <a:latin typeface="+mn-lt"/>
              </a:rPr>
            </a:br>
            <a:r>
              <a:rPr lang="ru-RU" altLang="ru-RU" sz="2000" b="1" dirty="0">
                <a:latin typeface="+mn-lt"/>
              </a:rPr>
              <a:t>«Пять, четыре, три, два, один, ПУСК!». </a:t>
            </a:r>
            <a:br>
              <a:rPr lang="ru-RU" altLang="ru-RU" sz="2000" b="1" dirty="0">
                <a:latin typeface="+mn-lt"/>
              </a:rPr>
            </a:br>
            <a:r>
              <a:rPr lang="ru-RU" altLang="ru-RU" sz="2000" b="1" dirty="0">
                <a:latin typeface="+mn-lt"/>
              </a:rPr>
              <a:t>Ракета оторвалась от земли, из ее хвоста вырвался огонь – так сильно работал ее двигатель. И ракета полетела высоко в небо.</a:t>
            </a:r>
            <a:endParaRPr lang="ru-RU" sz="2000" b="1" dirty="0">
              <a:latin typeface="+mn-lt"/>
            </a:endParaRPr>
          </a:p>
        </p:txBody>
      </p:sp>
      <p:pic>
        <p:nvPicPr>
          <p:cNvPr id="4098" name="Picture 2" descr="Запуск Ракеты Ракета Взлет - Бесплатное фото на Pixabay">
            <a:extLst>
              <a:ext uri="{FF2B5EF4-FFF2-40B4-BE49-F238E27FC236}">
                <a16:creationId xmlns:a16="http://schemas.microsoft.com/office/drawing/2014/main" id="{2B6A703E-8B32-4DDA-B206-45ACF80F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2176586"/>
            <a:ext cx="2779442" cy="41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img-fotki.yandex.ru/get/6/vibpxhgglzd.5dd/0_1678e_fc028aef_XL">
            <a:extLst>
              <a:ext uri="{FF2B5EF4-FFF2-40B4-BE49-F238E27FC236}">
                <a16:creationId xmlns:a16="http://schemas.microsoft.com/office/drawing/2014/main" id="{F54B480A-BE40-4A0E-ABEE-3D89923B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934" y="1739589"/>
            <a:ext cx="3922132" cy="498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Взлет | Пикабу">
            <a:extLst>
              <a:ext uri="{FF2B5EF4-FFF2-40B4-BE49-F238E27FC236}">
                <a16:creationId xmlns:a16="http://schemas.microsoft.com/office/drawing/2014/main" id="{EE745195-EB90-4628-98A5-CCFA1435A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33" b="3471"/>
          <a:stretch/>
        </p:blipFill>
        <p:spPr bwMode="auto">
          <a:xfrm>
            <a:off x="8574359" y="2176586"/>
            <a:ext cx="2911397" cy="41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3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24893" cy="917265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+mn-lt"/>
              </a:rPr>
              <a:t>И вот ракета оказалась в открытом космосе! </a:t>
            </a:r>
            <a:br>
              <a:rPr lang="ru-RU" altLang="ru-RU" sz="2400" b="1" dirty="0">
                <a:latin typeface="+mn-lt"/>
              </a:rPr>
            </a:br>
            <a:r>
              <a:rPr lang="ru-RU" altLang="ru-RU" sz="2400" b="1" dirty="0">
                <a:latin typeface="+mn-lt"/>
              </a:rPr>
              <a:t>Вот какой вид открывался из космоса!</a:t>
            </a:r>
            <a:endParaRPr lang="ru-RU" sz="2400" b="1" dirty="0">
              <a:latin typeface="+mn-lt"/>
            </a:endParaRPr>
          </a:p>
        </p:txBody>
      </p:sp>
      <p:pic>
        <p:nvPicPr>
          <p:cNvPr id="6146" name="Picture 2" descr="земля луна солнце космос звезды красота HD обои для ноутбука">
            <a:extLst>
              <a:ext uri="{FF2B5EF4-FFF2-40B4-BE49-F238E27FC236}">
                <a16:creationId xmlns:a16="http://schemas.microsoft.com/office/drawing/2014/main" id="{259BEDF6-1AAF-4894-8E00-9E2B15A73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936" y="1282390"/>
            <a:ext cx="9694127" cy="54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9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75" y="183841"/>
            <a:ext cx="10580650" cy="110683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latin typeface="+mn-lt"/>
              </a:rPr>
              <a:t>Это – наша планета Земля, мы на ней живем. Она круглая и похожа на огромный мяч. </a:t>
            </a:r>
            <a:br>
              <a:rPr lang="ru-RU" altLang="ru-RU" sz="2000" b="1" dirty="0">
                <a:latin typeface="+mn-lt"/>
              </a:rPr>
            </a:br>
            <a:r>
              <a:rPr lang="ru-RU" altLang="ru-RU" sz="2000" b="1" dirty="0">
                <a:latin typeface="+mn-lt"/>
              </a:rPr>
              <a:t>Наша планета очень большая, поэтому мы не замечаем, что она похожа на шар. </a:t>
            </a:r>
            <a:br>
              <a:rPr lang="ru-RU" altLang="ru-RU" sz="2000" b="1" dirty="0">
                <a:latin typeface="+mn-lt"/>
              </a:rPr>
            </a:br>
            <a:r>
              <a:rPr lang="ru-RU" altLang="ru-RU" sz="2000" b="1" dirty="0">
                <a:latin typeface="+mn-lt"/>
              </a:rPr>
              <a:t>Но если подняться над землей высоко-высоко – то из космоса мы ее увидим такой.</a:t>
            </a:r>
            <a:endParaRPr lang="ru-RU" sz="2000" b="1" dirty="0">
              <a:latin typeface="+mn-lt"/>
            </a:endParaRPr>
          </a:p>
        </p:txBody>
      </p:sp>
      <p:pic>
        <p:nvPicPr>
          <p:cNvPr id="5" name="Picture 6" descr="http://www.oboiruneta.ru/images/stories/dg_originals/4317AE587EE3-17.jpg">
            <a:extLst>
              <a:ext uri="{FF2B5EF4-FFF2-40B4-BE49-F238E27FC236}">
                <a16:creationId xmlns:a16="http://schemas.microsoft.com/office/drawing/2014/main" id="{CCE3E1FE-51C7-4562-8104-AEDD1879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19" y="1573948"/>
            <a:ext cx="820896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10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3755C-1ED1-4853-8ED4-D07538B9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75" y="183841"/>
            <a:ext cx="10580650" cy="110683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latin typeface="+mn-lt"/>
              </a:rPr>
              <a:t>Синие пятна на нашей планете – это вода – моря и океаны, зеленые – это леса и равнины, коричневые – это горы и возвышенности. Правда она очень красивая, наша планета? </a:t>
            </a:r>
            <a:br>
              <a:rPr lang="ru-RU" altLang="ru-RU" sz="2000" b="1" dirty="0">
                <a:latin typeface="+mn-lt"/>
              </a:rPr>
            </a:br>
            <a:r>
              <a:rPr lang="ru-RU" altLang="ru-RU" sz="2000" b="1" dirty="0">
                <a:latin typeface="+mn-lt"/>
              </a:rPr>
              <a:t>А этот небольшой «шарик» слева – это спутник Земли, Луна!</a:t>
            </a:r>
            <a:endParaRPr lang="ru-RU" sz="2000" b="1" dirty="0">
              <a:latin typeface="+mn-lt"/>
            </a:endParaRPr>
          </a:p>
        </p:txBody>
      </p:sp>
      <p:pic>
        <p:nvPicPr>
          <p:cNvPr id="6" name="Picture 5" descr="http://mywidescreenwallpapers.com/wallpapers/various_10/earth_and_the_moon_widescreen_wallpaper_44432.jpg">
            <a:extLst>
              <a:ext uri="{FF2B5EF4-FFF2-40B4-BE49-F238E27FC236}">
                <a16:creationId xmlns:a16="http://schemas.microsoft.com/office/drawing/2014/main" id="{1492BBA1-D127-4021-BA6A-EE5F1B6F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609" y="1442998"/>
            <a:ext cx="82073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middleschool.gardencity.k12.ny.us/UserFiles/Servers/Server_881145/Image/pane/Earth-moon.jpg">
            <a:extLst>
              <a:ext uri="{FF2B5EF4-FFF2-40B4-BE49-F238E27FC236}">
                <a16:creationId xmlns:a16="http://schemas.microsoft.com/office/drawing/2014/main" id="{385A1472-E448-4727-A6BE-3884CD72D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16" b="-778"/>
          <a:stretch/>
        </p:blipFill>
        <p:spPr bwMode="auto">
          <a:xfrm>
            <a:off x="903250" y="2538083"/>
            <a:ext cx="3073167" cy="294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591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190</Words>
  <Application>Microsoft Office PowerPoint</Application>
  <PresentationFormat>Широкоэкранный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КОСМИЧЕСКОЕ путешествие</vt:lpstr>
      <vt:lpstr>Какое интересное ночное небо! Сколько там красивых звезд!  Люди с  давних времен любили смотреть на звезды, и им было очень интересно – какие же они на самом деле!</vt:lpstr>
      <vt:lpstr>И вот однажды они решили полететь в космос! К звездам!  Для полета в космос люди построили космическую ракету.  В ракету посадили космонавта – именно он должен был управлять ракетой и лететь к звездам.</vt:lpstr>
      <vt:lpstr>Но дело в том, что в космосе очень холодно.  Если выйти в космос без специального костюма – можно моментально замерзнуть и превратиться в ледышку. Кроме того, в космосе очень мало воздуха и обычный человек в нем не сможет дышать. Именно поэтому на космонавта, который полетел в космос, надели вот такой специальный костюм - скафандр. Скафандр очень теплый и защищает космонавта от холода даже в космосе и человек в нем может дышать.</vt:lpstr>
      <vt:lpstr>Самым первым космонавтом, который полетел в космос, был  Юрий Алексеевич Гагарин.</vt:lpstr>
      <vt:lpstr>Когда космонавт сел в ракету, пошел обратный отсчет:  «Пять, четыре, три, два, один, ПУСК!».  Ракета оторвалась от земли, из ее хвоста вырвался огонь – так сильно работал ее двигатель. И ракета полетела высоко в небо.</vt:lpstr>
      <vt:lpstr>И вот ракета оказалась в открытом космосе!  Вот какой вид открывался из космоса!</vt:lpstr>
      <vt:lpstr>Это – наша планета Земля, мы на ней живем. Она круглая и похожа на огромный мяч.  Наша планета очень большая, поэтому мы не замечаем, что она похожа на шар.  Но если подняться над землей высоко-высоко – то из космоса мы ее увидим такой.</vt:lpstr>
      <vt:lpstr>Синие пятна на нашей планете – это вода – моря и океаны, зеленые – это леса и равнины, коричневые – это горы и возвышенности. Правда она очень красивая, наша планета?  А этот небольшой «шарик» слева – это спутник Земли, Луна!</vt:lpstr>
      <vt:lpstr>Так выглядит Луна если к ней подлететь поближе.</vt:lpstr>
      <vt:lpstr>А таким космонавты увидели Солнце, огромный светящийся огненный шар.  Но подлететь близко к Солнцу  невозможно, очень горячее и можно просто сгореть. </vt:lpstr>
      <vt:lpstr>Звезды, которые мы видим с Земли находятся так далеко от нас,  что кажутся всего лишь маленькими точечками.</vt:lpstr>
      <vt:lpstr>А еще космонавты увидели в космосе планеты, которые вращались вокруг Солнца.</vt:lpstr>
      <vt:lpstr>Все планеты солнечной системы вращаются вокруг Солнца по своей орбите.   На тех планетах, которые близко к Солнцу – очень жарко – горячей, чем на горячей сковородке!  Мы не смогли бы пробыть там и секунды! А на самых дальних планетах, которые далеко от Солнца – наоборот очень холодно, потому что солнечные лучи до них плохо долетают.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КОСМИЧЕСКОЕ путешествие</dc:title>
  <dc:creator>Duy</dc:creator>
  <cp:lastModifiedBy>sad304</cp:lastModifiedBy>
  <cp:revision>35</cp:revision>
  <dcterms:created xsi:type="dcterms:W3CDTF">2021-03-24T05:51:09Z</dcterms:created>
  <dcterms:modified xsi:type="dcterms:W3CDTF">2023-04-21T07:29:42Z</dcterms:modified>
</cp:coreProperties>
</file>