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9B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theme: Talking about weather.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7929618" cy="407196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Aims: - to present and practice new vocabulary.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1" algn="l"/>
            <a:r>
              <a:rPr lang="en-US" dirty="0" smtClean="0">
                <a:solidFill>
                  <a:srgbClr val="002060"/>
                </a:solidFill>
              </a:rPr>
              <a:t>to enable pupils to talk about the weather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     Aids: pictures, cards, papers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The procedure of the lesson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I   </a:t>
            </a:r>
            <a:r>
              <a:rPr lang="en-US" u="sng" dirty="0" smtClean="0">
                <a:solidFill>
                  <a:srgbClr val="002060"/>
                </a:solidFill>
              </a:rPr>
              <a:t>The</a:t>
            </a:r>
            <a:r>
              <a:rPr lang="uz-Latn-UZ" u="sng" dirty="0" smtClean="0">
                <a:solidFill>
                  <a:srgbClr val="002060"/>
                </a:solidFill>
              </a:rPr>
              <a:t> </a:t>
            </a:r>
            <a:r>
              <a:rPr lang="en-US" u="sng" dirty="0" smtClean="0">
                <a:solidFill>
                  <a:srgbClr val="002060"/>
                </a:solidFill>
              </a:rPr>
              <a:t>beginning of</a:t>
            </a:r>
            <a:r>
              <a:rPr lang="uz-Latn-UZ" u="sng" dirty="0" smtClean="0">
                <a:solidFill>
                  <a:srgbClr val="002060"/>
                </a:solidFill>
              </a:rPr>
              <a:t> </a:t>
            </a:r>
            <a:r>
              <a:rPr lang="en-US" u="sng" dirty="0" smtClean="0">
                <a:solidFill>
                  <a:srgbClr val="002060"/>
                </a:solidFill>
              </a:rPr>
              <a:t>the</a:t>
            </a:r>
            <a:r>
              <a:rPr lang="uz-Latn-UZ" u="sng" dirty="0" smtClean="0">
                <a:solidFill>
                  <a:srgbClr val="002060"/>
                </a:solidFill>
              </a:rPr>
              <a:t> </a:t>
            </a:r>
            <a:r>
              <a:rPr lang="en-US" u="sng" dirty="0" smtClean="0">
                <a:solidFill>
                  <a:srgbClr val="002060"/>
                </a:solidFill>
              </a:rPr>
              <a:t>lesson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a) greeting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b) checking up homework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l"/>
            <a:r>
              <a:rPr lang="en-US" dirty="0" smtClean="0">
                <a:solidFill>
                  <a:srgbClr val="002060"/>
                </a:solidFill>
              </a:rPr>
              <a:t>II  </a:t>
            </a:r>
            <a:r>
              <a:rPr lang="en-US" u="sng" dirty="0" smtClean="0">
                <a:solidFill>
                  <a:srgbClr val="002060"/>
                </a:solidFill>
              </a:rPr>
              <a:t>warm   up 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ublic\Pictures\Sample Pictures\Light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00438"/>
            <a:ext cx="335758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en-US" dirty="0" smtClean="0"/>
              <a:t>Writing. Make up sentences</a:t>
            </a:r>
            <a:endParaRPr lang="ru-RU" dirty="0" smtClean="0"/>
          </a:p>
          <a:p>
            <a:r>
              <a:rPr lang="en-US" dirty="0" smtClean="0"/>
              <a:t>	</a:t>
            </a:r>
            <a:endParaRPr lang="ru-RU" dirty="0" smtClean="0"/>
          </a:p>
          <a:p>
            <a:r>
              <a:rPr lang="en-US" dirty="0" smtClean="0"/>
              <a:t>	</a:t>
            </a:r>
            <a:r>
              <a:rPr lang="uz-Latn-UZ" dirty="0" smtClean="0"/>
              <a:t>                                </a:t>
            </a:r>
            <a:r>
              <a:rPr lang="en-US" dirty="0" smtClean="0"/>
              <a:t>cold	   </a:t>
            </a:r>
            <a:r>
              <a:rPr lang="uz-Latn-UZ" dirty="0" smtClean="0"/>
              <a:t>       </a:t>
            </a:r>
            <a:r>
              <a:rPr lang="en-US" dirty="0" smtClean="0"/>
              <a:t>  spring </a:t>
            </a:r>
            <a:endParaRPr lang="ru-RU" dirty="0" smtClean="0"/>
          </a:p>
          <a:p>
            <a:r>
              <a:rPr lang="en-US" dirty="0" smtClean="0"/>
              <a:t>     often        </a:t>
            </a:r>
            <a:r>
              <a:rPr lang="uz-Latn-UZ" dirty="0" smtClean="0"/>
              <a:t>              </a:t>
            </a:r>
            <a:r>
              <a:rPr lang="en-US" dirty="0" smtClean="0"/>
              <a:t> warm	  autumn</a:t>
            </a:r>
            <a:endParaRPr lang="ru-RU" dirty="0" smtClean="0"/>
          </a:p>
          <a:p>
            <a:r>
              <a:rPr lang="en-US" dirty="0" smtClean="0"/>
              <a:t>        is	</a:t>
            </a:r>
            <a:r>
              <a:rPr lang="uz-Latn-UZ" dirty="0" smtClean="0"/>
              <a:t>  </a:t>
            </a:r>
            <a:r>
              <a:rPr lang="en-US" dirty="0" smtClean="0"/>
              <a:t>always	</a:t>
            </a:r>
            <a:r>
              <a:rPr lang="uz-Latn-UZ" dirty="0" smtClean="0"/>
              <a:t> </a:t>
            </a:r>
            <a:r>
              <a:rPr lang="en-US" dirty="0" smtClean="0"/>
              <a:t> hot	     </a:t>
            </a:r>
            <a:r>
              <a:rPr lang="uz-Latn-UZ" dirty="0" smtClean="0"/>
              <a:t>     </a:t>
            </a:r>
            <a:r>
              <a:rPr lang="en-US" dirty="0" smtClean="0"/>
              <a:t> March</a:t>
            </a:r>
            <a:endParaRPr lang="ru-RU" dirty="0" smtClean="0"/>
          </a:p>
          <a:p>
            <a:r>
              <a:rPr lang="en-US" dirty="0" smtClean="0"/>
              <a:t>It            	</a:t>
            </a:r>
            <a:r>
              <a:rPr lang="uz-Latn-UZ" dirty="0" smtClean="0"/>
              <a:t> </a:t>
            </a:r>
            <a:r>
              <a:rPr lang="en-US" dirty="0" smtClean="0"/>
              <a:t>usually	</a:t>
            </a:r>
            <a:r>
              <a:rPr lang="uz-Latn-UZ" dirty="0" smtClean="0"/>
              <a:t> </a:t>
            </a:r>
            <a:r>
              <a:rPr lang="en-US" dirty="0" smtClean="0"/>
              <a:t> fine              April</a:t>
            </a:r>
            <a:endParaRPr lang="ru-RU" dirty="0" smtClean="0"/>
          </a:p>
          <a:p>
            <a:r>
              <a:rPr lang="en-US" dirty="0" smtClean="0"/>
              <a:t>	Isn’t	sometimes	dry	           September</a:t>
            </a:r>
            <a:endParaRPr lang="ru-RU" dirty="0" smtClean="0"/>
          </a:p>
          <a:p>
            <a:r>
              <a:rPr lang="en-US" dirty="0" smtClean="0"/>
              <a:t>	                     </a:t>
            </a:r>
            <a:r>
              <a:rPr lang="uz-Latn-UZ" dirty="0" smtClean="0"/>
              <a:t>                              </a:t>
            </a:r>
            <a:r>
              <a:rPr lang="en-US" dirty="0" smtClean="0"/>
              <a:t>October</a:t>
            </a:r>
            <a:endParaRPr lang="ru-RU" dirty="0" smtClean="0"/>
          </a:p>
          <a:p>
            <a:r>
              <a:rPr lang="en-US" dirty="0" smtClean="0"/>
              <a:t>Example: It isn’t always hot in spring.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-500098" y="3571876"/>
            <a:ext cx="335758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607191" y="3536157"/>
            <a:ext cx="335758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571736" y="3571876"/>
            <a:ext cx="3214710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000496" y="3500438"/>
            <a:ext cx="3357586" cy="71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Listening. Play the tape and listen the poem world weather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the North it’s snowing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And in the South  it’s hot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 the East the wind is blowing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And in the west it is not.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In the South the sun is shining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And in the west the sky is blue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In the East it’s raining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 And in the North it’s raining too.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lvl="0"/>
            <a:r>
              <a:rPr lang="en-US" dirty="0" smtClean="0"/>
              <a:t>Consolidation part. To practice asking questions complete the dialogue by asking.</a:t>
            </a:r>
            <a:endParaRPr lang="ru-RU" sz="2800" dirty="0" smtClean="0"/>
          </a:p>
          <a:p>
            <a:r>
              <a:rPr lang="en-US" dirty="0" smtClean="0"/>
              <a:t>         -                                          ?</a:t>
            </a:r>
            <a:endParaRPr lang="ru-RU" sz="2800" dirty="0" smtClean="0"/>
          </a:p>
          <a:p>
            <a:pPr lvl="1"/>
            <a:r>
              <a:rPr lang="en-US" dirty="0" smtClean="0"/>
              <a:t>There are four seasons in a year</a:t>
            </a:r>
            <a:endParaRPr lang="ru-RU" sz="2400" dirty="0" smtClean="0"/>
          </a:p>
          <a:p>
            <a:pPr lvl="1"/>
            <a:r>
              <a:rPr lang="en-US" dirty="0" smtClean="0"/>
              <a:t>                                       ?</a:t>
            </a:r>
            <a:endParaRPr lang="ru-RU" sz="2400" dirty="0" smtClean="0"/>
          </a:p>
          <a:p>
            <a:pPr lvl="1"/>
            <a:r>
              <a:rPr lang="en-US" dirty="0" smtClean="0"/>
              <a:t>The winter months are: December, January, February</a:t>
            </a:r>
            <a:endParaRPr lang="ru-RU" sz="2400" dirty="0" smtClean="0"/>
          </a:p>
          <a:p>
            <a:pPr lvl="1"/>
            <a:r>
              <a:rPr lang="en-US" dirty="0" smtClean="0"/>
              <a:t>                                       ?</a:t>
            </a:r>
            <a:endParaRPr lang="ru-RU" sz="2400" dirty="0" smtClean="0"/>
          </a:p>
          <a:p>
            <a:pPr lvl="1"/>
            <a:r>
              <a:rPr lang="en-US" dirty="0" smtClean="0"/>
              <a:t>Yes, it is cold in winter</a:t>
            </a:r>
            <a:endParaRPr lang="ru-RU" sz="2400" dirty="0" smtClean="0"/>
          </a:p>
          <a:p>
            <a:pPr lvl="1"/>
            <a:r>
              <a:rPr lang="en-US" dirty="0" smtClean="0"/>
              <a:t>                                       ?</a:t>
            </a:r>
            <a:endParaRPr lang="ru-RU" sz="2400" dirty="0" smtClean="0"/>
          </a:p>
          <a:p>
            <a:pPr lvl="1"/>
            <a:r>
              <a:rPr lang="en-US" dirty="0" smtClean="0"/>
              <a:t>Yes, I like spring.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Sample Pictures\Hydrange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7989387" cy="328614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7158" y="285728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522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end of the lesson.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522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522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marking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522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522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Homework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522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522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Describe the weather in spring in Uzbekistan.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5229B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5229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(Make up sentences and draw a picture about it)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5229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5229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Learn the poem “world weather”.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5229B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Theme : </a:t>
            </a:r>
            <a:r>
              <a:rPr lang="en-US" sz="5400" b="1" i="1" dirty="0">
                <a:solidFill>
                  <a:srgbClr val="7030A0"/>
                </a:solidFill>
              </a:rPr>
              <a:t>Weather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6868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                         </a:t>
            </a:r>
            <a:r>
              <a:rPr lang="en-US" b="1" i="1" u="sng" dirty="0">
                <a:solidFill>
                  <a:srgbClr val="FF3300"/>
                </a:solidFill>
              </a:rPr>
              <a:t>new words: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-cold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-hot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-warm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           -storm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                      -cloud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                                 -hail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                                        -rain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                                                 -snow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</a:rPr>
              <a:t>                                                                              -sun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-171450"/>
            <a:ext cx="7993062" cy="67691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i="1"/>
              <a:t>Weather</a:t>
            </a:r>
            <a:endParaRPr lang="en-US" sz="1000" b="1" i="1"/>
          </a:p>
          <a:p>
            <a:pPr algn="ctr">
              <a:buFontTx/>
              <a:buNone/>
            </a:pPr>
            <a:endParaRPr lang="ru-RU" b="1" i="1"/>
          </a:p>
        </p:txBody>
      </p:sp>
      <p:graphicFrame>
        <p:nvGraphicFramePr>
          <p:cNvPr id="9304" name="Group 88"/>
          <p:cNvGraphicFramePr>
            <a:graphicFrameLocks noGrp="1"/>
          </p:cNvGraphicFramePr>
          <p:nvPr/>
        </p:nvGraphicFramePr>
        <p:xfrm>
          <a:off x="620713" y="349250"/>
          <a:ext cx="1231900" cy="5626100"/>
        </p:xfrm>
        <a:graphic>
          <a:graphicData uri="http://schemas.openxmlformats.org/drawingml/2006/table">
            <a:tbl>
              <a:tblPr/>
              <a:tblGrid>
                <a:gridCol w="1231900"/>
              </a:tblGrid>
              <a:tr h="562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05" name="Rectangle 89"/>
          <p:cNvSpPr>
            <a:spLocks noChangeArrowheads="1"/>
          </p:cNvSpPr>
          <p:nvPr/>
        </p:nvSpPr>
        <p:spPr bwMode="auto">
          <a:xfrm>
            <a:off x="620713" y="5975350"/>
            <a:ext cx="184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  <p:graphicFrame>
        <p:nvGraphicFramePr>
          <p:cNvPr id="9310" name="Group 94"/>
          <p:cNvGraphicFramePr>
            <a:graphicFrameLocks noGrp="1"/>
          </p:cNvGraphicFramePr>
          <p:nvPr/>
        </p:nvGraphicFramePr>
        <p:xfrm>
          <a:off x="630238" y="358775"/>
          <a:ext cx="7893050" cy="5652770"/>
        </p:xfrm>
        <a:graphic>
          <a:graphicData uri="http://schemas.openxmlformats.org/drawingml/2006/table">
            <a:tbl>
              <a:tblPr/>
              <a:tblGrid>
                <a:gridCol w="3946525"/>
                <a:gridCol w="3946525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6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318" name="Group 102"/>
          <p:cNvGraphicFramePr>
            <a:graphicFrameLocks noGrp="1"/>
          </p:cNvGraphicFramePr>
          <p:nvPr/>
        </p:nvGraphicFramePr>
        <p:xfrm>
          <a:off x="-36513" y="368300"/>
          <a:ext cx="4622801" cy="2675890"/>
        </p:xfrm>
        <a:graphic>
          <a:graphicData uri="http://schemas.openxmlformats.org/drawingml/2006/table">
            <a:tbl>
              <a:tblPr/>
              <a:tblGrid>
                <a:gridCol w="4622801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Verdana" pitchFamily="34" charset="0"/>
                        </a:rPr>
                        <a:t>Summer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2F7"/>
                    </a:solidFill>
                  </a:tcPr>
                </a:tc>
              </a:tr>
              <a:tr h="205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1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19" name="Group 103"/>
          <p:cNvGraphicFramePr>
            <a:graphicFrameLocks noGrp="1"/>
          </p:cNvGraphicFramePr>
          <p:nvPr/>
        </p:nvGraphicFramePr>
        <p:xfrm>
          <a:off x="4576763" y="368300"/>
          <a:ext cx="4603750" cy="2675890"/>
        </p:xfrm>
        <a:graphic>
          <a:graphicData uri="http://schemas.openxmlformats.org/drawingml/2006/table">
            <a:tbl>
              <a:tblPr/>
              <a:tblGrid>
                <a:gridCol w="4603750"/>
              </a:tblGrid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Verdana" pitchFamily="34" charset="0"/>
                        </a:rPr>
                        <a:t>Spring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2F7"/>
                    </a:solidFill>
                  </a:tcPr>
                </a:tc>
              </a:tr>
              <a:tr h="205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1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0" name="Group 104"/>
          <p:cNvGraphicFramePr>
            <a:graphicFrameLocks noGrp="1"/>
          </p:cNvGraphicFramePr>
          <p:nvPr/>
        </p:nvGraphicFramePr>
        <p:xfrm>
          <a:off x="-36513" y="3048000"/>
          <a:ext cx="4622801" cy="2682240"/>
        </p:xfrm>
        <a:graphic>
          <a:graphicData uri="http://schemas.openxmlformats.org/drawingml/2006/table">
            <a:tbl>
              <a:tblPr/>
              <a:tblGrid>
                <a:gridCol w="4622801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Autumn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2F7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1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1" name="Group 105"/>
          <p:cNvGraphicFramePr>
            <a:graphicFrameLocks noGrp="1"/>
          </p:cNvGraphicFramePr>
          <p:nvPr/>
        </p:nvGraphicFramePr>
        <p:xfrm>
          <a:off x="4576763" y="3048000"/>
          <a:ext cx="4603750" cy="2682240"/>
        </p:xfrm>
        <a:graphic>
          <a:graphicData uri="http://schemas.openxmlformats.org/drawingml/2006/table">
            <a:tbl>
              <a:tblPr/>
              <a:tblGrid>
                <a:gridCol w="46037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Winter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2F7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ru-RU" sz="1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33"/>
                          </a:solidFill>
                          <a:effectLst/>
                          <a:latin typeface="Verdana" pitchFamily="34" charset="0"/>
                        </a:rPr>
                        <a:t>                                                                                           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1FD"/>
                    </a:solidFill>
                  </a:tcPr>
                </a:tc>
              </a:tr>
            </a:tbl>
          </a:graphicData>
        </a:graphic>
      </p:graphicFrame>
      <p:pic>
        <p:nvPicPr>
          <p:cNvPr id="9222" name="Picture 6" descr="sum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765175"/>
            <a:ext cx="2643187" cy="2232025"/>
          </a:xfrm>
          <a:prstGeom prst="rect">
            <a:avLst/>
          </a:prstGeom>
          <a:noFill/>
        </p:spPr>
      </p:pic>
      <p:pic>
        <p:nvPicPr>
          <p:cNvPr id="9226" name="Picture 10" descr="sp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765175"/>
            <a:ext cx="2736850" cy="2159000"/>
          </a:xfrm>
          <a:prstGeom prst="rect">
            <a:avLst/>
          </a:prstGeom>
          <a:noFill/>
        </p:spPr>
      </p:pic>
      <p:pic>
        <p:nvPicPr>
          <p:cNvPr id="9231" name="Picture 15" descr="autum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429000"/>
            <a:ext cx="2427287" cy="2232025"/>
          </a:xfrm>
          <a:prstGeom prst="rect">
            <a:avLst/>
          </a:prstGeom>
          <a:noFill/>
        </p:spPr>
      </p:pic>
      <p:pic>
        <p:nvPicPr>
          <p:cNvPr id="9235" name="Picture 19" descr="wi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3429000"/>
            <a:ext cx="2451100" cy="22320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76250"/>
            <a:ext cx="8710613" cy="532765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solidFill>
                  <a:srgbClr val="FFFF00"/>
                </a:solidFill>
              </a:rPr>
              <a:t/>
            </a:r>
            <a:br>
              <a:rPr lang="en-US" sz="4400" b="1" u="sng" dirty="0">
                <a:solidFill>
                  <a:srgbClr val="FFFF00"/>
                </a:solidFill>
              </a:rPr>
            </a:br>
            <a:r>
              <a:rPr lang="en-US" sz="4400" b="1" u="sng" dirty="0">
                <a:solidFill>
                  <a:srgbClr val="FFFF00"/>
                </a:solidFill>
              </a:rPr>
              <a:t>To  develop pronunciation new words</a:t>
            </a:r>
            <a:r>
              <a:rPr lang="en-US" sz="4400" dirty="0">
                <a:solidFill>
                  <a:srgbClr val="009900"/>
                </a:solidFill>
              </a:rPr>
              <a:t/>
            </a:r>
            <a:br>
              <a:rPr lang="en-US" sz="4400" dirty="0">
                <a:solidFill>
                  <a:srgbClr val="009900"/>
                </a:solidFill>
              </a:rPr>
            </a:br>
            <a:r>
              <a:rPr lang="en-US" sz="4400" dirty="0">
                <a:solidFill>
                  <a:srgbClr val="009900"/>
                </a:solidFill>
              </a:rPr>
              <a:t/>
            </a:r>
            <a:br>
              <a:rPr lang="en-US" sz="4400" dirty="0">
                <a:solidFill>
                  <a:srgbClr val="009900"/>
                </a:solidFill>
              </a:rPr>
            </a:br>
            <a:r>
              <a:rPr lang="en-US" sz="4400" dirty="0"/>
              <a:t>cool, two, too, blue</a:t>
            </a:r>
            <a:br>
              <a:rPr lang="en-US" sz="4400" dirty="0"/>
            </a:br>
            <a:r>
              <a:rPr lang="en-US" sz="4400" dirty="0"/>
              <a:t>cold, hot, long</a:t>
            </a:r>
            <a:br>
              <a:rPr lang="en-US" sz="4400" dirty="0"/>
            </a:br>
            <a:r>
              <a:rPr lang="en-US" sz="4400" dirty="0"/>
              <a:t>mice: fine: bright, white, sky </a:t>
            </a:r>
            <a:br>
              <a:rPr lang="en-US" sz="4400" dirty="0"/>
            </a:br>
            <a:r>
              <a:rPr lang="en-US" sz="4400" dirty="0"/>
              <a:t>warm, short </a:t>
            </a:r>
            <a:br>
              <a:rPr lang="en-US" sz="4400" dirty="0"/>
            </a:br>
            <a:r>
              <a:rPr lang="en-US" sz="4400" dirty="0"/>
              <a:t>rain, skate</a:t>
            </a:r>
            <a:br>
              <a:rPr lang="en-US" sz="4400" dirty="0"/>
            </a:br>
            <a:endParaRPr lang="ru-RU" sz="44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1) To write up the word “weather” on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toster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and that are connected to the word.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uz-Latn-UZ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cold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Warm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00FF99"/>
                </a:solidFill>
              </a:rPr>
              <a:t> </a:t>
            </a:r>
            <a:endParaRPr lang="ru-RU" dirty="0">
              <a:solidFill>
                <a:srgbClr val="00FF99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14546" y="2000240"/>
            <a:ext cx="4929222" cy="285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weather</a:t>
            </a:r>
            <a:endParaRPr lang="ru-RU" sz="4000" dirty="0" smtClean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072330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1928794" y="3857628"/>
            <a:ext cx="35719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072198" y="185736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4964909" y="1750207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3571868" y="1643050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00166" y="235743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357422" y="1928802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607455" y="4679165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607587" y="5107793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4893471" y="5036355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6000760" y="478632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072330" y="3929066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1500166" y="2357430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2. Speaking. Answering the questions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a) what’s the weather like in spring? 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b)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In</a:t>
            </a:r>
            <a:r>
              <a:rPr lang="uz-Latn-UZ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wich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season is the weather hot?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c) what weather do you like?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d) Is it often cold in winter?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e) Do you like winter and why?</a:t>
            </a:r>
            <a:endParaRPr lang="ru-RU" sz="4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en-US" sz="4000" b="1" dirty="0" smtClean="0"/>
              <a:t>3. Playing game “Snowball” (to through a ball to each of pupils in turn saying a word belongs to weather. The pupil who catches a ball must make up sentence).</a:t>
            </a:r>
            <a:endParaRPr lang="ru-RU" sz="4000" b="1" dirty="0" smtClean="0"/>
          </a:p>
          <a:p>
            <a:r>
              <a:rPr lang="en-US" sz="4000" b="1" dirty="0" smtClean="0"/>
              <a:t>Example:       cold</a:t>
            </a:r>
            <a:endParaRPr lang="ru-RU" sz="4000" b="1" dirty="0" smtClean="0"/>
          </a:p>
          <a:p>
            <a:r>
              <a:rPr lang="en-US" sz="4000" b="1" dirty="0" smtClean="0"/>
              <a:t>it is cold in winter</a:t>
            </a:r>
            <a:endParaRPr lang="ru-RU" sz="40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II  (Playing game) The main of the lesson.</a:t>
            </a:r>
            <a:endParaRPr lang="ru-RU" sz="3600" dirty="0" smtClean="0">
              <a:solidFill>
                <a:srgbClr val="FF0000"/>
              </a:solidFill>
            </a:endParaRPr>
          </a:p>
          <a:p>
            <a:pPr lvl="1"/>
            <a:r>
              <a:rPr lang="en-US" sz="3600" u="sng" dirty="0" smtClean="0">
                <a:solidFill>
                  <a:srgbClr val="FF0000"/>
                </a:solidFill>
              </a:rPr>
              <a:t>to  develop pronunciation new words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cool, two, too, blue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cold, hot, long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mice: fine: bright: white, ski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warm: short 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rain: skate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1538" y="12144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2144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12144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171448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1604" y="171448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71670" y="171448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71736" y="221455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271462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271462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71670" y="271462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271462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71604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71736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071802" y="314324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364331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364331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364331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571736" y="364331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071802" y="3643314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71538" y="414338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571604" y="414338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071670" y="414338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414338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71802" y="4143380"/>
            <a:ext cx="50006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71868" y="414338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ublic\Pictures\Sample Pictures\Deser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3"/>
            <a:ext cx="3822171" cy="5268930"/>
          </a:xfrm>
          <a:prstGeom prst="rect">
            <a:avLst/>
          </a:prstGeom>
          <a:noFill/>
        </p:spPr>
      </p:pic>
      <p:sp>
        <p:nvSpPr>
          <p:cNvPr id="41" name="Прямоугольник 40"/>
          <p:cNvSpPr/>
          <p:nvPr/>
        </p:nvSpPr>
        <p:spPr>
          <a:xfrm>
            <a:off x="714349" y="285728"/>
            <a:ext cx="5458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Puzzle time Build up the “ladder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39</TotalTime>
  <Words>430</Words>
  <PresentationFormat>Экран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The theme: Talking about weather.</vt:lpstr>
      <vt:lpstr>Theme : Weather </vt:lpstr>
      <vt:lpstr>Слайд 3</vt:lpstr>
      <vt:lpstr> To  develop pronunciation new words  cool, two, too, blue cold, hot, long mice: fine: bright, white, sky  warm, short  rain, skate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12</cp:revision>
  <dcterms:created xsi:type="dcterms:W3CDTF">2013-03-25T18:22:42Z</dcterms:created>
  <dcterms:modified xsi:type="dcterms:W3CDTF">2020-03-31T06:21:01Z</dcterms:modified>
</cp:coreProperties>
</file>