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6" r:id="rId7"/>
    <p:sldId id="261" r:id="rId8"/>
    <p:sldId id="262" r:id="rId9"/>
    <p:sldId id="263" r:id="rId10"/>
    <p:sldId id="264" r:id="rId11"/>
    <p:sldId id="267"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3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2DB6AFD-9C31-4274-B1BE-5458D4808D8A}" type="datetimeFigureOut">
              <a:rPr lang="ru-RU" smtClean="0"/>
              <a:t>29.09.2019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CCC7DCE-3FDE-49DE-BCC0-55224AF432F9}" type="slidenum">
              <a:rPr lang="ru-RU" smtClean="0"/>
              <a:t>‹#›</a:t>
            </a:fld>
            <a:endParaRPr lang="ru-RU"/>
          </a:p>
        </p:txBody>
      </p:sp>
    </p:spTree>
    <p:extLst>
      <p:ext uri="{BB962C8B-B14F-4D97-AF65-F5344CB8AC3E}">
        <p14:creationId xmlns:p14="http://schemas.microsoft.com/office/powerpoint/2010/main" val="2253821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2DB6AFD-9C31-4274-B1BE-5458D4808D8A}" type="datetimeFigureOut">
              <a:rPr lang="ru-RU" smtClean="0"/>
              <a:t>29.09.2019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CCC7DCE-3FDE-49DE-BCC0-55224AF432F9}" type="slidenum">
              <a:rPr lang="ru-RU" smtClean="0"/>
              <a:t>‹#›</a:t>
            </a:fld>
            <a:endParaRPr lang="ru-RU"/>
          </a:p>
        </p:txBody>
      </p:sp>
    </p:spTree>
    <p:extLst>
      <p:ext uri="{BB962C8B-B14F-4D97-AF65-F5344CB8AC3E}">
        <p14:creationId xmlns:p14="http://schemas.microsoft.com/office/powerpoint/2010/main" val="2002312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2DB6AFD-9C31-4274-B1BE-5458D4808D8A}" type="datetimeFigureOut">
              <a:rPr lang="ru-RU" smtClean="0"/>
              <a:t>29.09.2019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CCC7DCE-3FDE-49DE-BCC0-55224AF432F9}" type="slidenum">
              <a:rPr lang="ru-RU" smtClean="0"/>
              <a:t>‹#›</a:t>
            </a:fld>
            <a:endParaRPr lang="ru-RU"/>
          </a:p>
        </p:txBody>
      </p:sp>
    </p:spTree>
    <p:extLst>
      <p:ext uri="{BB962C8B-B14F-4D97-AF65-F5344CB8AC3E}">
        <p14:creationId xmlns:p14="http://schemas.microsoft.com/office/powerpoint/2010/main" val="2053315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2DB6AFD-9C31-4274-B1BE-5458D4808D8A}" type="datetimeFigureOut">
              <a:rPr lang="ru-RU" smtClean="0"/>
              <a:t>29.09.2019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CCC7DCE-3FDE-49DE-BCC0-55224AF432F9}" type="slidenum">
              <a:rPr lang="ru-RU" smtClean="0"/>
              <a:t>‹#›</a:t>
            </a:fld>
            <a:endParaRPr lang="ru-RU"/>
          </a:p>
        </p:txBody>
      </p:sp>
    </p:spTree>
    <p:extLst>
      <p:ext uri="{BB962C8B-B14F-4D97-AF65-F5344CB8AC3E}">
        <p14:creationId xmlns:p14="http://schemas.microsoft.com/office/powerpoint/2010/main" val="1871967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2DB6AFD-9C31-4274-B1BE-5458D4808D8A}" type="datetimeFigureOut">
              <a:rPr lang="ru-RU" smtClean="0"/>
              <a:t>29.09.2019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CCC7DCE-3FDE-49DE-BCC0-55224AF432F9}" type="slidenum">
              <a:rPr lang="ru-RU" smtClean="0"/>
              <a:t>‹#›</a:t>
            </a:fld>
            <a:endParaRPr lang="ru-RU"/>
          </a:p>
        </p:txBody>
      </p:sp>
    </p:spTree>
    <p:extLst>
      <p:ext uri="{BB962C8B-B14F-4D97-AF65-F5344CB8AC3E}">
        <p14:creationId xmlns:p14="http://schemas.microsoft.com/office/powerpoint/2010/main" val="327483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2DB6AFD-9C31-4274-B1BE-5458D4808D8A}" type="datetimeFigureOut">
              <a:rPr lang="ru-RU" smtClean="0"/>
              <a:t>29.09.2019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CCC7DCE-3FDE-49DE-BCC0-55224AF432F9}" type="slidenum">
              <a:rPr lang="ru-RU" smtClean="0"/>
              <a:t>‹#›</a:t>
            </a:fld>
            <a:endParaRPr lang="ru-RU"/>
          </a:p>
        </p:txBody>
      </p:sp>
    </p:spTree>
    <p:extLst>
      <p:ext uri="{BB962C8B-B14F-4D97-AF65-F5344CB8AC3E}">
        <p14:creationId xmlns:p14="http://schemas.microsoft.com/office/powerpoint/2010/main" val="2850487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2DB6AFD-9C31-4274-B1BE-5458D4808D8A}" type="datetimeFigureOut">
              <a:rPr lang="ru-RU" smtClean="0"/>
              <a:t>29.09.2019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CCC7DCE-3FDE-49DE-BCC0-55224AF432F9}" type="slidenum">
              <a:rPr lang="ru-RU" smtClean="0"/>
              <a:t>‹#›</a:t>
            </a:fld>
            <a:endParaRPr lang="ru-RU"/>
          </a:p>
        </p:txBody>
      </p:sp>
    </p:spTree>
    <p:extLst>
      <p:ext uri="{BB962C8B-B14F-4D97-AF65-F5344CB8AC3E}">
        <p14:creationId xmlns:p14="http://schemas.microsoft.com/office/powerpoint/2010/main" val="3610340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2DB6AFD-9C31-4274-B1BE-5458D4808D8A}" type="datetimeFigureOut">
              <a:rPr lang="ru-RU" smtClean="0"/>
              <a:t>29.09.2019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CCC7DCE-3FDE-49DE-BCC0-55224AF432F9}" type="slidenum">
              <a:rPr lang="ru-RU" smtClean="0"/>
              <a:t>‹#›</a:t>
            </a:fld>
            <a:endParaRPr lang="ru-RU"/>
          </a:p>
        </p:txBody>
      </p:sp>
    </p:spTree>
    <p:extLst>
      <p:ext uri="{BB962C8B-B14F-4D97-AF65-F5344CB8AC3E}">
        <p14:creationId xmlns:p14="http://schemas.microsoft.com/office/powerpoint/2010/main" val="2755550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2DB6AFD-9C31-4274-B1BE-5458D4808D8A}" type="datetimeFigureOut">
              <a:rPr lang="ru-RU" smtClean="0"/>
              <a:t>29.09.2019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CCC7DCE-3FDE-49DE-BCC0-55224AF432F9}" type="slidenum">
              <a:rPr lang="ru-RU" smtClean="0"/>
              <a:t>‹#›</a:t>
            </a:fld>
            <a:endParaRPr lang="ru-RU"/>
          </a:p>
        </p:txBody>
      </p:sp>
    </p:spTree>
    <p:extLst>
      <p:ext uri="{BB962C8B-B14F-4D97-AF65-F5344CB8AC3E}">
        <p14:creationId xmlns:p14="http://schemas.microsoft.com/office/powerpoint/2010/main" val="525491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2DB6AFD-9C31-4274-B1BE-5458D4808D8A}" type="datetimeFigureOut">
              <a:rPr lang="ru-RU" smtClean="0"/>
              <a:t>29.09.2019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CCC7DCE-3FDE-49DE-BCC0-55224AF432F9}" type="slidenum">
              <a:rPr lang="ru-RU" smtClean="0"/>
              <a:t>‹#›</a:t>
            </a:fld>
            <a:endParaRPr lang="ru-RU"/>
          </a:p>
        </p:txBody>
      </p:sp>
    </p:spTree>
    <p:extLst>
      <p:ext uri="{BB962C8B-B14F-4D97-AF65-F5344CB8AC3E}">
        <p14:creationId xmlns:p14="http://schemas.microsoft.com/office/powerpoint/2010/main" val="2902909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2DB6AFD-9C31-4274-B1BE-5458D4808D8A}" type="datetimeFigureOut">
              <a:rPr lang="ru-RU" smtClean="0"/>
              <a:t>29.09.2019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CCC7DCE-3FDE-49DE-BCC0-55224AF432F9}" type="slidenum">
              <a:rPr lang="ru-RU" smtClean="0"/>
              <a:t>‹#›</a:t>
            </a:fld>
            <a:endParaRPr lang="ru-RU"/>
          </a:p>
        </p:txBody>
      </p:sp>
    </p:spTree>
    <p:extLst>
      <p:ext uri="{BB962C8B-B14F-4D97-AF65-F5344CB8AC3E}">
        <p14:creationId xmlns:p14="http://schemas.microsoft.com/office/powerpoint/2010/main" val="3468923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B6AFD-9C31-4274-B1BE-5458D4808D8A}" type="datetimeFigureOut">
              <a:rPr lang="ru-RU" smtClean="0"/>
              <a:t>29.09.2019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C7DCE-3FDE-49DE-BCC0-55224AF432F9}" type="slidenum">
              <a:rPr lang="ru-RU" smtClean="0"/>
              <a:t>‹#›</a:t>
            </a:fld>
            <a:endParaRPr lang="ru-RU"/>
          </a:p>
        </p:txBody>
      </p:sp>
    </p:spTree>
    <p:extLst>
      <p:ext uri="{BB962C8B-B14F-4D97-AF65-F5344CB8AC3E}">
        <p14:creationId xmlns:p14="http://schemas.microsoft.com/office/powerpoint/2010/main" val="329307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kk.wikipedia.org/wiki/%D0%90%D1%83%D0%B4%D0%B0%D1%80%D0%BC%D0%B0%D1%88%D1%8B,_%D1%82%D1%96%D0%BB%D0%BC%D3%99%D1%88" TargetMode="External"/><Relationship Id="rId3" Type="http://schemas.openxmlformats.org/officeDocument/2006/relationships/hyperlink" Target="https://kk.wikipedia.org/wiki/1904" TargetMode="External"/><Relationship Id="rId7" Type="http://schemas.openxmlformats.org/officeDocument/2006/relationships/hyperlink" Target="https://kk.wikipedia.org/wiki/%D2%9A%D0%B0%D0%B7%D0%B0%D2%9B_%D3%99%D0%B4%D0%B5%D0%B1%D0%B8_%D1%82%D1%96%D0%BB%D1%96" TargetMode="External"/><Relationship Id="rId2" Type="http://schemas.openxmlformats.org/officeDocument/2006/relationships/hyperlink" Target="https://kk.wikipedia.org/wiki/1845" TargetMode="External"/><Relationship Id="rId1" Type="http://schemas.openxmlformats.org/officeDocument/2006/relationships/slideLayout" Target="../slideLayouts/slideLayout6.xml"/><Relationship Id="rId6" Type="http://schemas.openxmlformats.org/officeDocument/2006/relationships/hyperlink" Target="https://kk.wikipedia.org/wiki/%D0%96%D0%B0%D0%B7%D0%B1%D0%B0_%D2%9B%D0%B0%D0%B7%D0%B0%D2%9B_%D3%99%D0%B4%D0%B5%D0%B1%D0%B8%D0%B5%D1%82%D1%96" TargetMode="External"/><Relationship Id="rId11" Type="http://schemas.openxmlformats.org/officeDocument/2006/relationships/image" Target="../media/image1.jpg"/><Relationship Id="rId5" Type="http://schemas.openxmlformats.org/officeDocument/2006/relationships/hyperlink" Target="https://kk.wikipedia.org/wiki/%D0%90%D2%93%D0%B0%D1%80%D1%82%D1%83%D1%88%D1%8B%D0%BB%D1%8B%D2%9B" TargetMode="External"/><Relationship Id="rId10" Type="http://schemas.openxmlformats.org/officeDocument/2006/relationships/hyperlink" Target="https://kk.wikipedia.org/wiki/%D0%95%D1%83%D1%80%D0%BE%D0%BF%D0%B0" TargetMode="External"/><Relationship Id="rId4" Type="http://schemas.openxmlformats.org/officeDocument/2006/relationships/hyperlink" Target="https://kk.wikipedia.org/wiki/%D0%90%D2%9B%D1%8B%D0%BD" TargetMode="External"/><Relationship Id="rId9" Type="http://schemas.openxmlformats.org/officeDocument/2006/relationships/hyperlink" Target="https://kk.wikipedia.org/wiki/%D0%9E%D1%80%D1%8B%D1%81%D1%82%D0%B0%D1%80"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en.wikipedia.org/wiki/Nationalism"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60000"/>
                <a:lumOff val="4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3356992"/>
            <a:ext cx="8229600" cy="3501008"/>
          </a:xfrm>
        </p:spPr>
        <p:txBody>
          <a:bodyPr>
            <a:noAutofit/>
          </a:bodyPr>
          <a:lstStyle/>
          <a:p>
            <a:r>
              <a:rPr lang="ru-RU" sz="2800" b="1" u="sng" dirty="0">
                <a:ln>
                  <a:solidFill>
                    <a:schemeClr val="tx1"/>
                  </a:solidFill>
                </a:ln>
                <a:solidFill>
                  <a:schemeClr val="tx2">
                    <a:lumMod val="75000"/>
                  </a:schemeClr>
                </a:solidFill>
              </a:rPr>
              <a:t>Абай (</a:t>
            </a:r>
            <a:r>
              <a:rPr lang="ru-RU" sz="2800" b="1" u="sng" dirty="0" err="1">
                <a:ln>
                  <a:solidFill>
                    <a:schemeClr val="tx1"/>
                  </a:solidFill>
                </a:ln>
                <a:solidFill>
                  <a:schemeClr val="tx2">
                    <a:lumMod val="75000"/>
                  </a:schemeClr>
                </a:solidFill>
              </a:rPr>
              <a:t>Ибраһим</a:t>
            </a:r>
            <a:r>
              <a:rPr lang="ru-RU" sz="2800" b="1" u="sng" dirty="0">
                <a:ln>
                  <a:solidFill>
                    <a:schemeClr val="tx1"/>
                  </a:solidFill>
                </a:ln>
                <a:solidFill>
                  <a:schemeClr val="tx2">
                    <a:lumMod val="75000"/>
                  </a:schemeClr>
                </a:solidFill>
              </a:rPr>
              <a:t>) </a:t>
            </a:r>
            <a:r>
              <a:rPr lang="ru-RU" sz="2800" b="1" u="sng" dirty="0" err="1">
                <a:ln>
                  <a:solidFill>
                    <a:schemeClr val="tx1"/>
                  </a:solidFill>
                </a:ln>
                <a:solidFill>
                  <a:schemeClr val="tx2">
                    <a:lumMod val="75000"/>
                  </a:schemeClr>
                </a:solidFill>
              </a:rPr>
              <a:t>Құнанбайұлы</a:t>
            </a:r>
            <a:r>
              <a:rPr lang="ru-RU" sz="2800" u="sng" dirty="0">
                <a:ln>
                  <a:solidFill>
                    <a:schemeClr val="tx1"/>
                  </a:solidFill>
                </a:ln>
                <a:solidFill>
                  <a:schemeClr val="tx2">
                    <a:lumMod val="75000"/>
                  </a:schemeClr>
                </a:solidFill>
              </a:rPr>
              <a:t> (</a:t>
            </a:r>
            <a:r>
              <a:rPr lang="ru-RU" sz="2800" u="sng" dirty="0">
                <a:ln>
                  <a:solidFill>
                    <a:schemeClr val="tx1"/>
                  </a:solidFill>
                </a:ln>
                <a:solidFill>
                  <a:schemeClr val="tx2">
                    <a:lumMod val="75000"/>
                  </a:schemeClr>
                </a:solidFill>
                <a:hlinkClick r:id="rId2" tooltip="1845"/>
              </a:rPr>
              <a:t>1845</a:t>
            </a:r>
            <a:r>
              <a:rPr lang="ru-RU" sz="2800" u="sng" dirty="0">
                <a:ln>
                  <a:solidFill>
                    <a:schemeClr val="tx1"/>
                  </a:solidFill>
                </a:ln>
                <a:solidFill>
                  <a:schemeClr val="tx2">
                    <a:lumMod val="75000"/>
                  </a:schemeClr>
                </a:solidFill>
              </a:rPr>
              <a:t>-</a:t>
            </a:r>
            <a:r>
              <a:rPr lang="ru-RU" sz="2800" u="sng" dirty="0">
                <a:ln>
                  <a:solidFill>
                    <a:schemeClr val="tx1"/>
                  </a:solidFill>
                </a:ln>
                <a:solidFill>
                  <a:schemeClr val="tx2">
                    <a:lumMod val="75000"/>
                  </a:schemeClr>
                </a:solidFill>
                <a:hlinkClick r:id="rId3" tooltip="1904"/>
              </a:rPr>
              <a:t>1904</a:t>
            </a:r>
            <a:r>
              <a:rPr lang="ru-RU" sz="2800" u="sng" dirty="0">
                <a:ln>
                  <a:solidFill>
                    <a:schemeClr val="tx1"/>
                  </a:solidFill>
                </a:ln>
                <a:solidFill>
                  <a:schemeClr val="tx2">
                    <a:lumMod val="75000"/>
                  </a:schemeClr>
                </a:solidFill>
              </a:rPr>
              <a:t>) — </a:t>
            </a:r>
            <a:r>
              <a:rPr lang="ru-RU" sz="2800" u="sng" dirty="0" err="1">
                <a:ln>
                  <a:solidFill>
                    <a:schemeClr val="tx1"/>
                  </a:solidFill>
                </a:ln>
                <a:solidFill>
                  <a:schemeClr val="tx2">
                    <a:lumMod val="75000"/>
                  </a:schemeClr>
                </a:solidFill>
                <a:hlinkClick r:id="rId4" tooltip="Ақын"/>
              </a:rPr>
              <a:t>ақын</a:t>
            </a:r>
            <a:r>
              <a:rPr lang="ru-RU" sz="2800" u="sng" dirty="0">
                <a:ln>
                  <a:solidFill>
                    <a:schemeClr val="tx1"/>
                  </a:solidFill>
                </a:ln>
                <a:solidFill>
                  <a:schemeClr val="tx2">
                    <a:lumMod val="75000"/>
                  </a:schemeClr>
                </a:solidFill>
              </a:rPr>
              <a:t>, </a:t>
            </a:r>
            <a:r>
              <a:rPr lang="ru-RU" sz="2800" u="sng" dirty="0" err="1">
                <a:ln>
                  <a:solidFill>
                    <a:schemeClr val="tx1"/>
                  </a:solidFill>
                </a:ln>
                <a:solidFill>
                  <a:schemeClr val="tx2">
                    <a:lumMod val="75000"/>
                  </a:schemeClr>
                </a:solidFill>
                <a:hlinkClick r:id="rId5" tooltip="Ағартушылық"/>
              </a:rPr>
              <a:t>ағартушы</a:t>
            </a:r>
            <a:r>
              <a:rPr lang="ru-RU" sz="2800" u="sng" dirty="0">
                <a:ln>
                  <a:solidFill>
                    <a:schemeClr val="tx1"/>
                  </a:solidFill>
                </a:ln>
                <a:solidFill>
                  <a:schemeClr val="tx2">
                    <a:lumMod val="75000"/>
                  </a:schemeClr>
                </a:solidFill>
              </a:rPr>
              <a:t>, </a:t>
            </a:r>
            <a:r>
              <a:rPr lang="ru-RU" sz="2800" u="sng" dirty="0" err="1">
                <a:ln>
                  <a:solidFill>
                    <a:schemeClr val="tx1"/>
                  </a:solidFill>
                </a:ln>
                <a:solidFill>
                  <a:schemeClr val="tx2">
                    <a:lumMod val="75000"/>
                  </a:schemeClr>
                </a:solidFill>
                <a:hlinkClick r:id="rId6" tooltip="Жазба қазақ әдебиеті"/>
              </a:rPr>
              <a:t>жазба</a:t>
            </a:r>
            <a:r>
              <a:rPr lang="ru-RU" sz="2800" u="sng" dirty="0">
                <a:ln>
                  <a:solidFill>
                    <a:schemeClr val="tx1"/>
                  </a:solidFill>
                </a:ln>
                <a:solidFill>
                  <a:schemeClr val="tx2">
                    <a:lumMod val="75000"/>
                  </a:schemeClr>
                </a:solidFill>
                <a:hlinkClick r:id="rId6" tooltip="Жазба қазақ әдебиеті"/>
              </a:rPr>
              <a:t> </a:t>
            </a:r>
            <a:r>
              <a:rPr lang="ru-RU" sz="2800" u="sng" dirty="0" err="1">
                <a:ln>
                  <a:solidFill>
                    <a:schemeClr val="tx1"/>
                  </a:solidFill>
                </a:ln>
                <a:solidFill>
                  <a:schemeClr val="tx2">
                    <a:lumMod val="75000"/>
                  </a:schemeClr>
                </a:solidFill>
                <a:hlinkClick r:id="rId6" tooltip="Жазба қазақ әдебиеті"/>
              </a:rPr>
              <a:t>қазақ</a:t>
            </a:r>
            <a:r>
              <a:rPr lang="ru-RU" sz="2800" u="sng" dirty="0">
                <a:ln>
                  <a:solidFill>
                    <a:schemeClr val="tx1"/>
                  </a:solidFill>
                </a:ln>
                <a:solidFill>
                  <a:schemeClr val="tx2">
                    <a:lumMod val="75000"/>
                  </a:schemeClr>
                </a:solidFill>
                <a:hlinkClick r:id="rId6" tooltip="Жазба қазақ әдебиеті"/>
              </a:rPr>
              <a:t> </a:t>
            </a:r>
            <a:r>
              <a:rPr lang="ru-RU" sz="2800" u="sng" dirty="0" err="1">
                <a:ln>
                  <a:solidFill>
                    <a:schemeClr val="tx1"/>
                  </a:solidFill>
                </a:ln>
                <a:solidFill>
                  <a:schemeClr val="tx2">
                    <a:lumMod val="75000"/>
                  </a:schemeClr>
                </a:solidFill>
                <a:hlinkClick r:id="rId6" tooltip="Жазба қазақ әдебиеті"/>
              </a:rPr>
              <a:t>әдебиетінің</a:t>
            </a:r>
            <a:r>
              <a:rPr lang="ru-RU" sz="2800" u="sng" dirty="0">
                <a:ln>
                  <a:solidFill>
                    <a:schemeClr val="tx1"/>
                  </a:solidFill>
                </a:ln>
                <a:solidFill>
                  <a:schemeClr val="tx2">
                    <a:lumMod val="75000"/>
                  </a:schemeClr>
                </a:solidFill>
              </a:rPr>
              <a:t>, </a:t>
            </a:r>
            <a:r>
              <a:rPr lang="ru-RU" sz="2800" u="sng" dirty="0" err="1">
                <a:ln>
                  <a:solidFill>
                    <a:schemeClr val="tx1"/>
                  </a:solidFill>
                </a:ln>
                <a:solidFill>
                  <a:schemeClr val="tx2">
                    <a:lumMod val="75000"/>
                  </a:schemeClr>
                </a:solidFill>
                <a:hlinkClick r:id="rId7" tooltip="Қазақ әдеби тілі"/>
              </a:rPr>
              <a:t>қазақ</a:t>
            </a:r>
            <a:r>
              <a:rPr lang="ru-RU" sz="2800" u="sng" dirty="0">
                <a:ln>
                  <a:solidFill>
                    <a:schemeClr val="tx1"/>
                  </a:solidFill>
                </a:ln>
                <a:solidFill>
                  <a:schemeClr val="tx2">
                    <a:lumMod val="75000"/>
                  </a:schemeClr>
                </a:solidFill>
                <a:hlinkClick r:id="rId7" tooltip="Қазақ әдеби тілі"/>
              </a:rPr>
              <a:t> </a:t>
            </a:r>
            <a:r>
              <a:rPr lang="ru-RU" sz="2800" u="sng" dirty="0" err="1">
                <a:ln>
                  <a:solidFill>
                    <a:schemeClr val="tx1"/>
                  </a:solidFill>
                </a:ln>
                <a:solidFill>
                  <a:schemeClr val="tx2">
                    <a:lumMod val="75000"/>
                  </a:schemeClr>
                </a:solidFill>
                <a:hlinkClick r:id="rId7" tooltip="Қазақ әдеби тілі"/>
              </a:rPr>
              <a:t>әдеби</a:t>
            </a:r>
            <a:r>
              <a:rPr lang="ru-RU" sz="2800" u="sng" dirty="0">
                <a:ln>
                  <a:solidFill>
                    <a:schemeClr val="tx1"/>
                  </a:solidFill>
                </a:ln>
                <a:solidFill>
                  <a:schemeClr val="tx2">
                    <a:lumMod val="75000"/>
                  </a:schemeClr>
                </a:solidFill>
                <a:hlinkClick r:id="rId7" tooltip="Қазақ әдеби тілі"/>
              </a:rPr>
              <a:t> </a:t>
            </a:r>
            <a:r>
              <a:rPr lang="ru-RU" sz="2800" u="sng" dirty="0" err="1">
                <a:ln>
                  <a:solidFill>
                    <a:schemeClr val="tx1"/>
                  </a:solidFill>
                </a:ln>
                <a:solidFill>
                  <a:schemeClr val="tx2">
                    <a:lumMod val="75000"/>
                  </a:schemeClr>
                </a:solidFill>
                <a:hlinkClick r:id="rId7" tooltip="Қазақ әдеби тілі"/>
              </a:rPr>
              <a:t>тілінің</a:t>
            </a:r>
            <a:r>
              <a:rPr lang="ru-RU" sz="2800" u="sng" dirty="0">
                <a:ln>
                  <a:solidFill>
                    <a:schemeClr val="tx1"/>
                  </a:solidFill>
                </a:ln>
                <a:solidFill>
                  <a:schemeClr val="tx2">
                    <a:lumMod val="75000"/>
                  </a:schemeClr>
                </a:solidFill>
              </a:rPr>
              <a:t> </a:t>
            </a:r>
            <a:r>
              <a:rPr lang="ru-RU" sz="2800" u="sng" dirty="0" err="1">
                <a:ln>
                  <a:solidFill>
                    <a:schemeClr val="tx1"/>
                  </a:solidFill>
                </a:ln>
                <a:solidFill>
                  <a:schemeClr val="tx2">
                    <a:lumMod val="75000"/>
                  </a:schemeClr>
                </a:solidFill>
              </a:rPr>
              <a:t>негізін</a:t>
            </a:r>
            <a:r>
              <a:rPr lang="ru-RU" sz="2800" u="sng" dirty="0">
                <a:ln>
                  <a:solidFill>
                    <a:schemeClr val="tx1"/>
                  </a:solidFill>
                </a:ln>
                <a:solidFill>
                  <a:schemeClr val="tx2">
                    <a:lumMod val="75000"/>
                  </a:schemeClr>
                </a:solidFill>
              </a:rPr>
              <a:t> </a:t>
            </a:r>
            <a:r>
              <a:rPr lang="ru-RU" sz="2800" u="sng" dirty="0" err="1">
                <a:ln>
                  <a:solidFill>
                    <a:schemeClr val="tx1"/>
                  </a:solidFill>
                </a:ln>
                <a:solidFill>
                  <a:schemeClr val="tx2">
                    <a:lumMod val="75000"/>
                  </a:schemeClr>
                </a:solidFill>
              </a:rPr>
              <a:t>қалаушы</a:t>
            </a:r>
            <a:r>
              <a:rPr lang="ru-RU" sz="2800" u="sng" dirty="0">
                <a:ln>
                  <a:solidFill>
                    <a:schemeClr val="tx1"/>
                  </a:solidFill>
                </a:ln>
                <a:solidFill>
                  <a:schemeClr val="tx2">
                    <a:lumMod val="75000"/>
                  </a:schemeClr>
                </a:solidFill>
              </a:rPr>
              <a:t>, философ, </a:t>
            </a:r>
            <a:br>
              <a:rPr lang="ru-RU" sz="2800" u="sng" dirty="0">
                <a:ln>
                  <a:solidFill>
                    <a:schemeClr val="tx1"/>
                  </a:solidFill>
                </a:ln>
                <a:solidFill>
                  <a:schemeClr val="tx2">
                    <a:lumMod val="75000"/>
                  </a:schemeClr>
                </a:solidFill>
              </a:rPr>
            </a:br>
            <a:r>
              <a:rPr lang="kk-KZ" sz="2800" u="sng" dirty="0">
                <a:ln>
                  <a:solidFill>
                    <a:schemeClr val="tx1"/>
                  </a:solidFill>
                </a:ln>
                <a:solidFill>
                  <a:schemeClr val="tx2">
                    <a:lumMod val="75000"/>
                  </a:schemeClr>
                </a:solidFill>
              </a:rPr>
              <a:t>композитор, </a:t>
            </a:r>
            <a:r>
              <a:rPr lang="kk-KZ" sz="2800" u="sng" dirty="0">
                <a:ln>
                  <a:solidFill>
                    <a:schemeClr val="tx1"/>
                  </a:solidFill>
                </a:ln>
                <a:solidFill>
                  <a:schemeClr val="tx2">
                    <a:lumMod val="75000"/>
                  </a:schemeClr>
                </a:solidFill>
                <a:hlinkClick r:id="rId8" tooltip="Аудармашы, тілмәш"/>
              </a:rPr>
              <a:t>аудармашы</a:t>
            </a:r>
            <a:r>
              <a:rPr lang="kk-KZ" sz="2800" u="sng" dirty="0">
                <a:ln>
                  <a:solidFill>
                    <a:schemeClr val="tx1"/>
                  </a:solidFill>
                </a:ln>
                <a:solidFill>
                  <a:schemeClr val="tx2">
                    <a:lumMod val="75000"/>
                  </a:schemeClr>
                </a:solidFill>
              </a:rPr>
              <a:t>, саяси қайраткер, </a:t>
            </a:r>
            <a:r>
              <a:rPr lang="kk-KZ" sz="2800" u="sng" dirty="0">
                <a:ln>
                  <a:solidFill>
                    <a:schemeClr val="tx1"/>
                  </a:solidFill>
                </a:ln>
                <a:solidFill>
                  <a:schemeClr val="tx2">
                    <a:lumMod val="75000"/>
                  </a:schemeClr>
                </a:solidFill>
                <a:hlinkClick r:id="rId9" tooltip="Орыстар"/>
              </a:rPr>
              <a:t>орыс</a:t>
            </a:r>
            <a:r>
              <a:rPr lang="kk-KZ" sz="2800" u="sng" dirty="0">
                <a:ln>
                  <a:solidFill>
                    <a:schemeClr val="tx1"/>
                  </a:solidFill>
                </a:ln>
                <a:solidFill>
                  <a:schemeClr val="tx2">
                    <a:lumMod val="75000"/>
                  </a:schemeClr>
                </a:solidFill>
              </a:rPr>
              <a:t> және </a:t>
            </a:r>
            <a:r>
              <a:rPr lang="kk-KZ" sz="2800" u="sng" dirty="0">
                <a:ln>
                  <a:solidFill>
                    <a:schemeClr val="tx1"/>
                  </a:solidFill>
                </a:ln>
                <a:solidFill>
                  <a:schemeClr val="tx2">
                    <a:lumMod val="75000"/>
                  </a:schemeClr>
                </a:solidFill>
                <a:hlinkClick r:id="rId10" tooltip="Еуропа"/>
              </a:rPr>
              <a:t>еуропа</a:t>
            </a:r>
            <a:r>
              <a:rPr lang="kk-KZ" sz="2800" u="sng" dirty="0">
                <a:ln>
                  <a:solidFill>
                    <a:schemeClr val="tx1"/>
                  </a:solidFill>
                </a:ln>
                <a:solidFill>
                  <a:schemeClr val="tx2">
                    <a:lumMod val="75000"/>
                  </a:schemeClr>
                </a:solidFill>
              </a:rPr>
              <a:t> мәдениетімен жақындасу арқылы қазақ мәдениетін жаңартуды көздеген реформатор</a:t>
            </a:r>
            <a:r>
              <a:rPr lang="kk-KZ" sz="2800" u="sng" dirty="0" smtClean="0">
                <a:ln>
                  <a:solidFill>
                    <a:schemeClr val="tx1"/>
                  </a:solidFill>
                </a:ln>
                <a:solidFill>
                  <a:schemeClr val="tx2">
                    <a:lumMod val="75000"/>
                  </a:schemeClr>
                </a:solidFill>
              </a:rPr>
              <a:t>.</a:t>
            </a:r>
            <a:br>
              <a:rPr lang="kk-KZ" sz="2800" u="sng" dirty="0" smtClean="0">
                <a:ln>
                  <a:solidFill>
                    <a:schemeClr val="tx1"/>
                  </a:solidFill>
                </a:ln>
                <a:solidFill>
                  <a:schemeClr val="tx2">
                    <a:lumMod val="75000"/>
                  </a:schemeClr>
                </a:solidFill>
              </a:rPr>
            </a:br>
            <a:r>
              <a:rPr lang="kk-KZ" sz="2800" u="sng" dirty="0">
                <a:ln>
                  <a:solidFill>
                    <a:schemeClr val="tx1"/>
                  </a:solidFill>
                </a:ln>
                <a:solidFill>
                  <a:schemeClr val="tx2">
                    <a:lumMod val="75000"/>
                  </a:schemeClr>
                </a:solidFill>
              </a:rPr>
              <a:t/>
            </a:r>
            <a:br>
              <a:rPr lang="kk-KZ" sz="2800" u="sng" dirty="0">
                <a:ln>
                  <a:solidFill>
                    <a:schemeClr val="tx1"/>
                  </a:solidFill>
                </a:ln>
                <a:solidFill>
                  <a:schemeClr val="tx2">
                    <a:lumMod val="75000"/>
                  </a:schemeClr>
                </a:solidFill>
              </a:rPr>
            </a:br>
            <a:r>
              <a:rPr lang="kk-KZ" sz="2800" u="sng" dirty="0" smtClean="0">
                <a:ln>
                  <a:solidFill>
                    <a:schemeClr val="tx1"/>
                  </a:solidFill>
                </a:ln>
                <a:solidFill>
                  <a:schemeClr val="tx2">
                    <a:lumMod val="75000"/>
                  </a:schemeClr>
                </a:solidFill>
              </a:rPr>
              <a:t>Ағылшын тілі пәні мұғалімі:  Бегжанова Ирода</a:t>
            </a:r>
            <a:r>
              <a:rPr lang="ru-RU" sz="2000" u="sng" dirty="0">
                <a:ln>
                  <a:solidFill>
                    <a:schemeClr val="tx1"/>
                  </a:solidFill>
                </a:ln>
              </a:rPr>
              <a:t/>
            </a:r>
            <a:br>
              <a:rPr lang="ru-RU" sz="2000" u="sng" dirty="0">
                <a:ln>
                  <a:solidFill>
                    <a:schemeClr val="tx1"/>
                  </a:solidFill>
                </a:ln>
              </a:rPr>
            </a:br>
            <a:r>
              <a:rPr lang="kk-KZ" sz="2000" u="sng" dirty="0">
                <a:ln>
                  <a:solidFill>
                    <a:schemeClr val="tx1"/>
                  </a:solidFill>
                </a:ln>
              </a:rPr>
              <a:t> </a:t>
            </a:r>
            <a:r>
              <a:rPr lang="ru-RU" sz="2000" u="sng" dirty="0">
                <a:ln>
                  <a:solidFill>
                    <a:schemeClr val="tx1"/>
                  </a:solidFill>
                </a:ln>
              </a:rPr>
              <a:t/>
            </a:r>
            <a:br>
              <a:rPr lang="ru-RU" sz="2000" u="sng" dirty="0">
                <a:ln>
                  <a:solidFill>
                    <a:schemeClr val="tx1"/>
                  </a:solidFill>
                </a:ln>
              </a:rPr>
            </a:br>
            <a:endParaRPr lang="ru-RU" sz="2000" u="sng" dirty="0">
              <a:ln>
                <a:solidFill>
                  <a:schemeClr val="tx1"/>
                </a:solidFill>
              </a:ln>
            </a:endParaRPr>
          </a:p>
        </p:txBody>
      </p:sp>
      <p:pic>
        <p:nvPicPr>
          <p:cNvPr id="5" name="Рисунок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9552" y="116632"/>
            <a:ext cx="8064896" cy="2664296"/>
          </a:xfrm>
          <a:prstGeom prst="rect">
            <a:avLst/>
          </a:prstGeom>
        </p:spPr>
      </p:pic>
    </p:spTree>
    <p:extLst>
      <p:ext uri="{BB962C8B-B14F-4D97-AF65-F5344CB8AC3E}">
        <p14:creationId xmlns:p14="http://schemas.microsoft.com/office/powerpoint/2010/main" val="13368582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51920" y="274638"/>
            <a:ext cx="4834880" cy="6466730"/>
          </a:xfrm>
        </p:spPr>
        <p:txBody>
          <a:bodyPr>
            <a:noAutofit/>
          </a:bodyPr>
          <a:lstStyle/>
          <a:p>
            <a:r>
              <a:rPr lang="ru-RU" sz="2000" i="1" u="sng" dirty="0" smtClean="0">
                <a:ln w="18415" cmpd="sng">
                  <a:solidFill>
                    <a:schemeClr val="tx1"/>
                  </a:solidFill>
                  <a:prstDash val="solid"/>
                </a:ln>
                <a:effectLst>
                  <a:glow rad="101600">
                    <a:srgbClr val="FFFF00">
                      <a:alpha val="60000"/>
                    </a:srgbClr>
                  </a:glow>
                  <a:outerShdw blurRad="63500" dir="3600000" algn="tl" rotWithShape="0">
                    <a:srgbClr val="000000">
                      <a:alpha val="70000"/>
                    </a:srgbClr>
                  </a:outerShdw>
                </a:effectLst>
              </a:rPr>
              <a:t>ОСЕНЬ</a:t>
            </a:r>
            <a:r>
              <a:rPr lang="ru-RU" sz="2000" dirty="0">
                <a:ln w="18415" cmpd="sng">
                  <a:solidFill>
                    <a:schemeClr val="tx1"/>
                  </a:solidFill>
                  <a:prstDash val="solid"/>
                </a:ln>
                <a:effectLst>
                  <a:glow rad="101600">
                    <a:srgbClr val="FFFF00">
                      <a:alpha val="60000"/>
                    </a:srgbClr>
                  </a:glow>
                  <a:outerShdw blurRad="63500" dir="3600000" algn="tl" rotWithShape="0">
                    <a:srgbClr val="000000">
                      <a:alpha val="70000"/>
                    </a:srgbClr>
                  </a:outerShdw>
                </a:effectLst>
              </a:rPr>
              <a:t/>
            </a:r>
            <a:br>
              <a:rPr lang="ru-RU" sz="2000" dirty="0">
                <a:ln w="18415" cmpd="sng">
                  <a:solidFill>
                    <a:schemeClr val="tx1"/>
                  </a:solidFill>
                  <a:prstDash val="solid"/>
                </a:ln>
                <a:effectLst>
                  <a:glow rad="101600">
                    <a:srgbClr val="FFFF00">
                      <a:alpha val="60000"/>
                    </a:srgbClr>
                  </a:glow>
                  <a:outerShdw blurRad="63500" dir="3600000" algn="tl" rotWithShape="0">
                    <a:srgbClr val="000000">
                      <a:alpha val="70000"/>
                    </a:srgbClr>
                  </a:outerShdw>
                </a:effectLst>
              </a:rPr>
            </a:br>
            <a:r>
              <a:rPr lang="ru-RU" sz="2000" dirty="0">
                <a:ln w="18415" cmpd="sng">
                  <a:solidFill>
                    <a:schemeClr val="tx1"/>
                  </a:solidFill>
                  <a:prstDash val="solid"/>
                </a:ln>
                <a:effectLst>
                  <a:glow rad="101600">
                    <a:srgbClr val="FFFF00">
                      <a:alpha val="60000"/>
                    </a:srgbClr>
                  </a:glow>
                  <a:outerShdw blurRad="63500" dir="3600000" algn="tl" rotWithShape="0">
                    <a:srgbClr val="000000">
                      <a:alpha val="70000"/>
                    </a:srgbClr>
                  </a:outerShdw>
                </a:effectLst>
              </a:rPr>
              <a:t>Тучи мрачно окутали весь небосвод — </a:t>
            </a:r>
            <a:br>
              <a:rPr lang="ru-RU" sz="2000" dirty="0">
                <a:ln w="18415" cmpd="sng">
                  <a:solidFill>
                    <a:schemeClr val="tx1"/>
                  </a:solidFill>
                  <a:prstDash val="solid"/>
                </a:ln>
                <a:effectLst>
                  <a:glow rad="101600">
                    <a:srgbClr val="FFFF00">
                      <a:alpha val="60000"/>
                    </a:srgbClr>
                  </a:glow>
                  <a:outerShdw blurRad="63500" dir="3600000" algn="tl" rotWithShape="0">
                    <a:srgbClr val="000000">
                      <a:alpha val="70000"/>
                    </a:srgbClr>
                  </a:outerShdw>
                </a:effectLst>
              </a:rPr>
            </a:br>
            <a:r>
              <a:rPr lang="ru-RU" sz="2000" dirty="0">
                <a:ln w="18415" cmpd="sng">
                  <a:solidFill>
                    <a:schemeClr val="tx1"/>
                  </a:solidFill>
                  <a:prstDash val="solid"/>
                </a:ln>
                <a:effectLst>
                  <a:glow rad="101600">
                    <a:srgbClr val="FFFF00">
                      <a:alpha val="60000"/>
                    </a:srgbClr>
                  </a:glow>
                  <a:outerShdw blurRad="63500" dir="3600000" algn="tl" rotWithShape="0">
                    <a:srgbClr val="000000">
                      <a:alpha val="70000"/>
                    </a:srgbClr>
                  </a:outerShdw>
                </a:effectLst>
              </a:rPr>
              <a:t>Это осень в дождях и туманах ползет, </a:t>
            </a:r>
            <a:br>
              <a:rPr lang="ru-RU" sz="2000" dirty="0">
                <a:ln w="18415" cmpd="sng">
                  <a:solidFill>
                    <a:schemeClr val="tx1"/>
                  </a:solidFill>
                  <a:prstDash val="solid"/>
                </a:ln>
                <a:effectLst>
                  <a:glow rad="101600">
                    <a:srgbClr val="FFFF00">
                      <a:alpha val="60000"/>
                    </a:srgbClr>
                  </a:glow>
                  <a:outerShdw blurRad="63500" dir="3600000" algn="tl" rotWithShape="0">
                    <a:srgbClr val="000000">
                      <a:alpha val="70000"/>
                    </a:srgbClr>
                  </a:outerShdw>
                </a:effectLst>
              </a:rPr>
            </a:br>
            <a:r>
              <a:rPr lang="ru-RU" sz="2000" dirty="0">
                <a:ln w="18415" cmpd="sng">
                  <a:solidFill>
                    <a:schemeClr val="tx1"/>
                  </a:solidFill>
                  <a:prstDash val="solid"/>
                </a:ln>
                <a:effectLst>
                  <a:glow rad="101600">
                    <a:srgbClr val="FFFF00">
                      <a:alpha val="60000"/>
                    </a:srgbClr>
                  </a:glow>
                  <a:outerShdw blurRad="63500" dir="3600000" algn="tl" rotWithShape="0">
                    <a:srgbClr val="000000">
                      <a:alpha val="70000"/>
                    </a:srgbClr>
                  </a:outerShdw>
                </a:effectLst>
              </a:rPr>
              <a:t>И застывшую землю, от стужи дрожа, </a:t>
            </a:r>
            <a:br>
              <a:rPr lang="ru-RU" sz="2000" dirty="0">
                <a:ln w="18415" cmpd="sng">
                  <a:solidFill>
                    <a:schemeClr val="tx1"/>
                  </a:solidFill>
                  <a:prstDash val="solid"/>
                </a:ln>
                <a:effectLst>
                  <a:glow rad="101600">
                    <a:srgbClr val="FFFF00">
                      <a:alpha val="60000"/>
                    </a:srgbClr>
                  </a:glow>
                  <a:outerShdw blurRad="63500" dir="3600000" algn="tl" rotWithShape="0">
                    <a:srgbClr val="000000">
                      <a:alpha val="70000"/>
                    </a:srgbClr>
                  </a:outerShdw>
                </a:effectLst>
              </a:rPr>
            </a:br>
            <a:r>
              <a:rPr lang="ru-RU" sz="2000" dirty="0">
                <a:ln w="18415" cmpd="sng">
                  <a:solidFill>
                    <a:schemeClr val="tx1"/>
                  </a:solidFill>
                  <a:prstDash val="solid"/>
                </a:ln>
                <a:effectLst>
                  <a:glow rad="101600">
                    <a:srgbClr val="FFFF00">
                      <a:alpha val="60000"/>
                    </a:srgbClr>
                  </a:glow>
                  <a:outerShdw blurRad="63500" dir="3600000" algn="tl" rotWithShape="0">
                    <a:srgbClr val="000000">
                      <a:alpha val="70000"/>
                    </a:srgbClr>
                  </a:outerShdw>
                </a:effectLst>
              </a:rPr>
              <a:t>Кобылица напрасно копытом скребет. </a:t>
            </a:r>
            <a:br>
              <a:rPr lang="ru-RU" sz="2000" dirty="0">
                <a:ln w="18415" cmpd="sng">
                  <a:solidFill>
                    <a:schemeClr val="tx1"/>
                  </a:solidFill>
                  <a:prstDash val="solid"/>
                </a:ln>
                <a:effectLst>
                  <a:glow rad="101600">
                    <a:srgbClr val="FFFF00">
                      <a:alpha val="60000"/>
                    </a:srgbClr>
                  </a:glow>
                  <a:outerShdw blurRad="63500" dir="3600000" algn="tl" rotWithShape="0">
                    <a:srgbClr val="000000">
                      <a:alpha val="70000"/>
                    </a:srgbClr>
                  </a:outerShdw>
                </a:effectLst>
              </a:rPr>
            </a:br>
            <a:r>
              <a:rPr lang="ru-RU" sz="2000" dirty="0">
                <a:ln w="18415" cmpd="sng">
                  <a:solidFill>
                    <a:schemeClr val="tx1"/>
                  </a:solidFill>
                  <a:prstDash val="solid"/>
                </a:ln>
                <a:effectLst>
                  <a:glow rad="101600">
                    <a:srgbClr val="FFFF00">
                      <a:alpha val="60000"/>
                    </a:srgbClr>
                  </a:glow>
                  <a:outerShdw blurRad="63500" dir="3600000" algn="tl" rotWithShape="0">
                    <a:srgbClr val="000000">
                      <a:alpha val="70000"/>
                    </a:srgbClr>
                  </a:outerShdw>
                </a:effectLst>
              </a:rPr>
              <a:t> </a:t>
            </a:r>
            <a:br>
              <a:rPr lang="ru-RU" sz="2000" dirty="0">
                <a:ln w="18415" cmpd="sng">
                  <a:solidFill>
                    <a:schemeClr val="tx1"/>
                  </a:solidFill>
                  <a:prstDash val="solid"/>
                </a:ln>
                <a:effectLst>
                  <a:glow rad="101600">
                    <a:srgbClr val="FFFF00">
                      <a:alpha val="60000"/>
                    </a:srgbClr>
                  </a:glow>
                  <a:outerShdw blurRad="63500" dir="3600000" algn="tl" rotWithShape="0">
                    <a:srgbClr val="000000">
                      <a:alpha val="70000"/>
                    </a:srgbClr>
                  </a:outerShdw>
                </a:effectLst>
              </a:rPr>
            </a:br>
            <a:r>
              <a:rPr lang="ru-RU" sz="2000" dirty="0">
                <a:ln w="18415" cmpd="sng">
                  <a:solidFill>
                    <a:schemeClr val="tx1"/>
                  </a:solidFill>
                  <a:prstDash val="solid"/>
                </a:ln>
                <a:effectLst>
                  <a:glow rad="101600">
                    <a:srgbClr val="FFFF00">
                      <a:alpha val="60000"/>
                    </a:srgbClr>
                  </a:glow>
                  <a:outerShdw blurRad="63500" dir="3600000" algn="tl" rotWithShape="0">
                    <a:srgbClr val="000000">
                      <a:alpha val="70000"/>
                    </a:srgbClr>
                  </a:outerShdw>
                </a:effectLst>
              </a:rPr>
              <a:t>Нет уж больше травы на просторе степей, </a:t>
            </a:r>
            <a:br>
              <a:rPr lang="ru-RU" sz="2000" dirty="0">
                <a:ln w="18415" cmpd="sng">
                  <a:solidFill>
                    <a:schemeClr val="tx1"/>
                  </a:solidFill>
                  <a:prstDash val="solid"/>
                </a:ln>
                <a:effectLst>
                  <a:glow rad="101600">
                    <a:srgbClr val="FFFF00">
                      <a:alpha val="60000"/>
                    </a:srgbClr>
                  </a:glow>
                  <a:outerShdw blurRad="63500" dir="3600000" algn="tl" rotWithShape="0">
                    <a:srgbClr val="000000">
                      <a:alpha val="70000"/>
                    </a:srgbClr>
                  </a:outerShdw>
                </a:effectLst>
              </a:rPr>
            </a:br>
            <a:r>
              <a:rPr lang="ru-RU" sz="2000" dirty="0">
                <a:ln w="18415" cmpd="sng">
                  <a:solidFill>
                    <a:schemeClr val="tx1"/>
                  </a:solidFill>
                  <a:prstDash val="solid"/>
                </a:ln>
                <a:effectLst>
                  <a:glow rad="101600">
                    <a:srgbClr val="FFFF00">
                      <a:alpha val="60000"/>
                    </a:srgbClr>
                  </a:glow>
                  <a:outerShdw blurRad="63500" dir="3600000" algn="tl" rotWithShape="0">
                    <a:srgbClr val="000000">
                      <a:alpha val="70000"/>
                    </a:srgbClr>
                  </a:outerShdw>
                </a:effectLst>
              </a:rPr>
              <a:t>Смеха больше не слышно и гама детей, </a:t>
            </a:r>
            <a:br>
              <a:rPr lang="ru-RU" sz="2000" dirty="0">
                <a:ln w="18415" cmpd="sng">
                  <a:solidFill>
                    <a:schemeClr val="tx1"/>
                  </a:solidFill>
                  <a:prstDash val="solid"/>
                </a:ln>
                <a:effectLst>
                  <a:glow rad="101600">
                    <a:srgbClr val="FFFF00">
                      <a:alpha val="60000"/>
                    </a:srgbClr>
                  </a:glow>
                  <a:outerShdw blurRad="63500" dir="3600000" algn="tl" rotWithShape="0">
                    <a:srgbClr val="000000">
                      <a:alpha val="70000"/>
                    </a:srgbClr>
                  </a:outerShdw>
                </a:effectLst>
              </a:rPr>
            </a:br>
            <a:r>
              <a:rPr lang="ru-RU" sz="2000" dirty="0">
                <a:ln w="18415" cmpd="sng">
                  <a:solidFill>
                    <a:schemeClr val="tx1"/>
                  </a:solidFill>
                  <a:prstDash val="solid"/>
                </a:ln>
                <a:effectLst>
                  <a:glow rad="101600">
                    <a:srgbClr val="FFFF00">
                      <a:alpha val="60000"/>
                    </a:srgbClr>
                  </a:glow>
                  <a:outerShdw blurRad="63500" dir="3600000" algn="tl" rotWithShape="0">
                    <a:srgbClr val="000000">
                      <a:alpha val="70000"/>
                    </a:srgbClr>
                  </a:outerShdw>
                </a:effectLst>
              </a:rPr>
              <a:t>А деревья, иссохшие, как старики, </a:t>
            </a:r>
            <a:br>
              <a:rPr lang="ru-RU" sz="2000" dirty="0">
                <a:ln w="18415" cmpd="sng">
                  <a:solidFill>
                    <a:schemeClr val="tx1"/>
                  </a:solidFill>
                  <a:prstDash val="solid"/>
                </a:ln>
                <a:effectLst>
                  <a:glow rad="101600">
                    <a:srgbClr val="FFFF00">
                      <a:alpha val="60000"/>
                    </a:srgbClr>
                  </a:glow>
                  <a:outerShdw blurRad="63500" dir="3600000" algn="tl" rotWithShape="0">
                    <a:srgbClr val="000000">
                      <a:alpha val="70000"/>
                    </a:srgbClr>
                  </a:outerShdw>
                </a:effectLst>
              </a:rPr>
            </a:br>
            <a:r>
              <a:rPr lang="ru-RU" sz="2000" dirty="0">
                <a:ln w="18415" cmpd="sng">
                  <a:solidFill>
                    <a:schemeClr val="tx1"/>
                  </a:solidFill>
                  <a:prstDash val="solid"/>
                </a:ln>
                <a:effectLst>
                  <a:glow rad="101600">
                    <a:srgbClr val="FFFF00">
                      <a:alpha val="60000"/>
                    </a:srgbClr>
                  </a:glow>
                  <a:outerShdw blurRad="63500" dir="3600000" algn="tl" rotWithShape="0">
                    <a:srgbClr val="000000">
                      <a:alpha val="70000"/>
                    </a:srgbClr>
                  </a:outerShdw>
                </a:effectLst>
              </a:rPr>
              <a:t>Тянут к небу безлистые руки ветвей. </a:t>
            </a:r>
            <a:br>
              <a:rPr lang="ru-RU" sz="2000" dirty="0">
                <a:ln w="18415" cmpd="sng">
                  <a:solidFill>
                    <a:schemeClr val="tx1"/>
                  </a:solidFill>
                  <a:prstDash val="solid"/>
                </a:ln>
                <a:effectLst>
                  <a:glow rad="101600">
                    <a:srgbClr val="FFFF00">
                      <a:alpha val="60000"/>
                    </a:srgbClr>
                  </a:glow>
                  <a:outerShdw blurRad="63500" dir="3600000" algn="tl" rotWithShape="0">
                    <a:srgbClr val="000000">
                      <a:alpha val="70000"/>
                    </a:srgbClr>
                  </a:outerShdw>
                </a:effectLst>
              </a:rPr>
            </a:br>
            <a:r>
              <a:rPr lang="ru-RU" sz="2000" dirty="0">
                <a:ln w="18415" cmpd="sng">
                  <a:solidFill>
                    <a:schemeClr val="tx1"/>
                  </a:solidFill>
                  <a:prstDash val="solid"/>
                </a:ln>
                <a:effectLst>
                  <a:glow rad="101600">
                    <a:srgbClr val="FFFF00">
                      <a:alpha val="60000"/>
                    </a:srgbClr>
                  </a:glow>
                  <a:outerShdw blurRad="63500" dir="3600000" algn="tl" rotWithShape="0">
                    <a:srgbClr val="000000">
                      <a:alpha val="70000"/>
                    </a:srgbClr>
                  </a:outerShdw>
                </a:effectLst>
              </a:rPr>
              <a:t> </a:t>
            </a:r>
            <a:br>
              <a:rPr lang="ru-RU" sz="2000" dirty="0">
                <a:ln w="18415" cmpd="sng">
                  <a:solidFill>
                    <a:schemeClr val="tx1"/>
                  </a:solidFill>
                  <a:prstDash val="solid"/>
                </a:ln>
                <a:effectLst>
                  <a:glow rad="101600">
                    <a:srgbClr val="FFFF00">
                      <a:alpha val="60000"/>
                    </a:srgbClr>
                  </a:glow>
                  <a:outerShdw blurRad="63500" dir="3600000" algn="tl" rotWithShape="0">
                    <a:srgbClr val="000000">
                      <a:alpha val="70000"/>
                    </a:srgbClr>
                  </a:outerShdw>
                </a:effectLst>
              </a:rPr>
            </a:br>
            <a:r>
              <a:rPr lang="ru-RU" sz="2000" dirty="0">
                <a:ln w="18415" cmpd="sng">
                  <a:solidFill>
                    <a:schemeClr val="tx1"/>
                  </a:solidFill>
                  <a:prstDash val="solid"/>
                </a:ln>
                <a:effectLst>
                  <a:glow rad="101600">
                    <a:srgbClr val="FFFF00">
                      <a:alpha val="60000"/>
                    </a:srgbClr>
                  </a:glow>
                  <a:outerShdw blurRad="63500" dir="3600000" algn="tl" rotWithShape="0">
                    <a:srgbClr val="000000">
                      <a:alpha val="70000"/>
                    </a:srgbClr>
                  </a:outerShdw>
                </a:effectLst>
              </a:rPr>
              <a:t>Уж дымится с овечьими шкурами чан — </a:t>
            </a:r>
            <a:br>
              <a:rPr lang="ru-RU" sz="2000" dirty="0">
                <a:ln w="18415" cmpd="sng">
                  <a:solidFill>
                    <a:schemeClr val="tx1"/>
                  </a:solidFill>
                  <a:prstDash val="solid"/>
                </a:ln>
                <a:effectLst>
                  <a:glow rad="101600">
                    <a:srgbClr val="FFFF00">
                      <a:alpha val="60000"/>
                    </a:srgbClr>
                  </a:glow>
                  <a:outerShdw blurRad="63500" dir="3600000" algn="tl" rotWithShape="0">
                    <a:srgbClr val="000000">
                      <a:alpha val="70000"/>
                    </a:srgbClr>
                  </a:outerShdw>
                </a:effectLst>
              </a:rPr>
            </a:br>
            <a:r>
              <a:rPr lang="ru-RU" sz="2000" dirty="0">
                <a:ln w="18415" cmpd="sng">
                  <a:solidFill>
                    <a:schemeClr val="tx1"/>
                  </a:solidFill>
                  <a:prstDash val="solid"/>
                </a:ln>
                <a:effectLst>
                  <a:glow rad="101600">
                    <a:srgbClr val="FFFF00">
                      <a:alpha val="60000"/>
                    </a:srgbClr>
                  </a:glow>
                  <a:outerShdw blurRad="63500" dir="3600000" algn="tl" rotWithShape="0">
                    <a:srgbClr val="000000">
                      <a:alpha val="70000"/>
                    </a:srgbClr>
                  </a:outerShdw>
                </a:effectLst>
              </a:rPr>
              <a:t>Износилась одежда, весь в дырках </a:t>
            </a:r>
            <a:r>
              <a:rPr lang="ru-RU" sz="2000" dirty="0" err="1">
                <a:ln w="18415" cmpd="sng">
                  <a:solidFill>
                    <a:schemeClr val="tx1"/>
                  </a:solidFill>
                  <a:prstDash val="solid"/>
                </a:ln>
                <a:effectLst>
                  <a:glow rad="101600">
                    <a:srgbClr val="FFFF00">
                      <a:alpha val="60000"/>
                    </a:srgbClr>
                  </a:glow>
                  <a:outerShdw blurRad="63500" dir="3600000" algn="tl" rotWithShape="0">
                    <a:srgbClr val="000000">
                      <a:alpha val="70000"/>
                    </a:srgbClr>
                  </a:outerShdw>
                </a:effectLst>
              </a:rPr>
              <a:t>чапан</a:t>
            </a:r>
            <a:r>
              <a:rPr lang="ru-RU" sz="2000" dirty="0">
                <a:ln w="18415" cmpd="sng">
                  <a:solidFill>
                    <a:schemeClr val="tx1"/>
                  </a:solidFill>
                  <a:prstDash val="solid"/>
                </a:ln>
                <a:effectLst>
                  <a:glow rad="101600">
                    <a:srgbClr val="FFFF00">
                      <a:alpha val="60000"/>
                    </a:srgbClr>
                  </a:glow>
                  <a:outerShdw blurRad="63500" dir="3600000" algn="tl" rotWithShape="0">
                    <a:srgbClr val="000000">
                      <a:alpha val="70000"/>
                    </a:srgbClr>
                  </a:outerShdw>
                </a:effectLst>
              </a:rPr>
              <a:t>, </a:t>
            </a:r>
            <a:br>
              <a:rPr lang="ru-RU" sz="2000" dirty="0">
                <a:ln w="18415" cmpd="sng">
                  <a:solidFill>
                    <a:schemeClr val="tx1"/>
                  </a:solidFill>
                  <a:prstDash val="solid"/>
                </a:ln>
                <a:effectLst>
                  <a:glow rad="101600">
                    <a:srgbClr val="FFFF00">
                      <a:alpha val="60000"/>
                    </a:srgbClr>
                  </a:glow>
                  <a:outerShdw blurRad="63500" dir="3600000" algn="tl" rotWithShape="0">
                    <a:srgbClr val="000000">
                      <a:alpha val="70000"/>
                    </a:srgbClr>
                  </a:outerShdw>
                </a:effectLst>
              </a:rPr>
            </a:br>
            <a:r>
              <a:rPr lang="ru-RU" sz="2000" dirty="0">
                <a:ln w="18415" cmpd="sng">
                  <a:solidFill>
                    <a:schemeClr val="tx1"/>
                  </a:solidFill>
                  <a:prstDash val="solid"/>
                </a:ln>
                <a:effectLst>
                  <a:glow rad="101600">
                    <a:srgbClr val="FFFF00">
                      <a:alpha val="60000"/>
                    </a:srgbClr>
                  </a:glow>
                  <a:outerShdw blurRad="63500" dir="3600000" algn="tl" rotWithShape="0">
                    <a:srgbClr val="000000">
                      <a:alpha val="70000"/>
                    </a:srgbClr>
                  </a:outerShdw>
                </a:effectLst>
              </a:rPr>
              <a:t>Чинят женщины юрту, заплаты кладут, </a:t>
            </a:r>
            <a:br>
              <a:rPr lang="ru-RU" sz="2000" dirty="0">
                <a:ln w="18415" cmpd="sng">
                  <a:solidFill>
                    <a:schemeClr val="tx1"/>
                  </a:solidFill>
                  <a:prstDash val="solid"/>
                </a:ln>
                <a:effectLst>
                  <a:glow rad="101600">
                    <a:srgbClr val="FFFF00">
                      <a:alpha val="60000"/>
                    </a:srgbClr>
                  </a:glow>
                  <a:outerShdw blurRad="63500" dir="3600000" algn="tl" rotWithShape="0">
                    <a:srgbClr val="000000">
                      <a:alpha val="70000"/>
                    </a:srgbClr>
                  </a:outerShdw>
                </a:effectLst>
              </a:rPr>
            </a:br>
            <a:r>
              <a:rPr lang="ru-RU" sz="2000" dirty="0">
                <a:ln w="18415" cmpd="sng">
                  <a:solidFill>
                    <a:schemeClr val="tx1"/>
                  </a:solidFill>
                  <a:prstDash val="solid"/>
                </a:ln>
                <a:effectLst>
                  <a:glow rad="101600">
                    <a:srgbClr val="FFFF00">
                      <a:alpha val="60000"/>
                    </a:srgbClr>
                  </a:glow>
                  <a:outerShdw blurRad="63500" dir="3600000" algn="tl" rotWithShape="0">
                    <a:srgbClr val="000000">
                      <a:alpha val="70000"/>
                    </a:srgbClr>
                  </a:outerShdw>
                </a:effectLst>
              </a:rPr>
              <a:t>И старухи свой ткацкий наладили стан. </a:t>
            </a:r>
            <a:br>
              <a:rPr lang="ru-RU" sz="2000" dirty="0">
                <a:ln w="18415" cmpd="sng">
                  <a:solidFill>
                    <a:schemeClr val="tx1"/>
                  </a:solidFill>
                  <a:prstDash val="solid"/>
                </a:ln>
                <a:effectLst>
                  <a:glow rad="101600">
                    <a:srgbClr val="FFFF00">
                      <a:alpha val="60000"/>
                    </a:srgbClr>
                  </a:glow>
                  <a:outerShdw blurRad="63500" dir="3600000" algn="tl" rotWithShape="0">
                    <a:srgbClr val="000000">
                      <a:alpha val="70000"/>
                    </a:srgbClr>
                  </a:outerShdw>
                </a:effectLst>
              </a:rPr>
            </a:br>
            <a:endParaRPr lang="ru-RU" sz="2000" dirty="0">
              <a:ln w="18415" cmpd="sng">
                <a:solidFill>
                  <a:schemeClr val="tx1"/>
                </a:solidFill>
                <a:prstDash val="solid"/>
              </a:ln>
              <a:effectLst>
                <a:glow rad="101600">
                  <a:srgbClr val="FFFF00">
                    <a:alpha val="60000"/>
                  </a:srgb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6165797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6858000"/>
          </a:xfrm>
        </p:spPr>
        <p:txBody>
          <a:bodyPr>
            <a:noAutofit/>
          </a:bodyPr>
          <a:lstStyle/>
          <a:p>
            <a:r>
              <a:rPr lang="kk-KZ" sz="2700" b="1" dirty="0">
                <a:ln>
                  <a:solidFill>
                    <a:sysClr val="windowText" lastClr="000000"/>
                  </a:solidFill>
                </a:ln>
                <a:solidFill>
                  <a:sysClr val="windowText" lastClr="000000"/>
                </a:solidFill>
                <a:effectLst>
                  <a:glow rad="101600">
                    <a:schemeClr val="accent1">
                      <a:satMod val="175000"/>
                      <a:alpha val="40000"/>
                    </a:schemeClr>
                  </a:glow>
                </a:effectLst>
              </a:rPr>
              <a:t>КҮЗ</a:t>
            </a:r>
            <a:r>
              <a:rPr lang="ru-RU" sz="2700" b="1" dirty="0">
                <a:ln>
                  <a:solidFill>
                    <a:sysClr val="windowText" lastClr="000000"/>
                  </a:solidFill>
                </a:ln>
                <a:solidFill>
                  <a:sysClr val="windowText" lastClr="000000"/>
                </a:solidFill>
                <a:effectLst>
                  <a:glow rad="101600">
                    <a:schemeClr val="accent1">
                      <a:satMod val="175000"/>
                      <a:alpha val="40000"/>
                    </a:schemeClr>
                  </a:glow>
                </a:effectLst>
              </a:rPr>
              <a:t/>
            </a:r>
            <a:br>
              <a:rPr lang="ru-RU" sz="2700" b="1" dirty="0">
                <a:ln>
                  <a:solidFill>
                    <a:sysClr val="windowText" lastClr="000000"/>
                  </a:solidFill>
                </a:ln>
                <a:solidFill>
                  <a:sysClr val="windowText" lastClr="000000"/>
                </a:solidFill>
                <a:effectLst>
                  <a:glow rad="101600">
                    <a:schemeClr val="accent1">
                      <a:satMod val="175000"/>
                      <a:alpha val="40000"/>
                    </a:schemeClr>
                  </a:glow>
                </a:effectLst>
              </a:rPr>
            </a:br>
            <a:r>
              <a:rPr lang="kk-KZ" sz="2700" b="1" dirty="0">
                <a:ln>
                  <a:solidFill>
                    <a:sysClr val="windowText" lastClr="000000"/>
                  </a:solidFill>
                </a:ln>
                <a:solidFill>
                  <a:sysClr val="windowText" lastClr="000000"/>
                </a:solidFill>
                <a:effectLst>
                  <a:glow rad="101600">
                    <a:schemeClr val="accent1">
                      <a:satMod val="175000"/>
                      <a:alpha val="40000"/>
                    </a:schemeClr>
                  </a:glow>
                </a:effectLst>
              </a:rPr>
              <a:t>Сұр бұлт түсі суық қаптайды аспан, </a:t>
            </a:r>
            <a:br>
              <a:rPr lang="kk-KZ" sz="2700" b="1" dirty="0">
                <a:ln>
                  <a:solidFill>
                    <a:sysClr val="windowText" lastClr="000000"/>
                  </a:solidFill>
                </a:ln>
                <a:solidFill>
                  <a:sysClr val="windowText" lastClr="000000"/>
                </a:solidFill>
                <a:effectLst>
                  <a:glow rad="101600">
                    <a:schemeClr val="accent1">
                      <a:satMod val="175000"/>
                      <a:alpha val="40000"/>
                    </a:schemeClr>
                  </a:glow>
                </a:effectLst>
              </a:rPr>
            </a:br>
            <a:r>
              <a:rPr lang="kk-KZ" sz="2700" b="1" dirty="0">
                <a:ln>
                  <a:solidFill>
                    <a:sysClr val="windowText" lastClr="000000"/>
                  </a:solidFill>
                </a:ln>
                <a:solidFill>
                  <a:sysClr val="windowText" lastClr="000000"/>
                </a:solidFill>
                <a:effectLst>
                  <a:glow rad="101600">
                    <a:schemeClr val="accent1">
                      <a:satMod val="175000"/>
                      <a:alpha val="40000"/>
                    </a:schemeClr>
                  </a:glow>
                </a:effectLst>
              </a:rPr>
              <a:t>Күз болып, дымқыл тұман жерді басқан. </a:t>
            </a:r>
            <a:br>
              <a:rPr lang="kk-KZ" sz="2700" b="1" dirty="0">
                <a:ln>
                  <a:solidFill>
                    <a:sysClr val="windowText" lastClr="000000"/>
                  </a:solidFill>
                </a:ln>
                <a:solidFill>
                  <a:sysClr val="windowText" lastClr="000000"/>
                </a:solidFill>
                <a:effectLst>
                  <a:glow rad="101600">
                    <a:schemeClr val="accent1">
                      <a:satMod val="175000"/>
                      <a:alpha val="40000"/>
                    </a:schemeClr>
                  </a:glow>
                </a:effectLst>
              </a:rPr>
            </a:br>
            <a:r>
              <a:rPr lang="kk-KZ" sz="2700" b="1" dirty="0">
                <a:ln>
                  <a:solidFill>
                    <a:sysClr val="windowText" lastClr="000000"/>
                  </a:solidFill>
                </a:ln>
                <a:solidFill>
                  <a:sysClr val="windowText" lastClr="000000"/>
                </a:solidFill>
                <a:effectLst>
                  <a:glow rad="101600">
                    <a:schemeClr val="accent1">
                      <a:satMod val="175000"/>
                      <a:alpha val="40000"/>
                    </a:schemeClr>
                  </a:glow>
                </a:effectLst>
              </a:rPr>
              <a:t>Білмеймін тойғаны ма, тоңғаны ма, </a:t>
            </a:r>
            <a:br>
              <a:rPr lang="kk-KZ" sz="2700" b="1" dirty="0">
                <a:ln>
                  <a:solidFill>
                    <a:sysClr val="windowText" lastClr="000000"/>
                  </a:solidFill>
                </a:ln>
                <a:solidFill>
                  <a:sysClr val="windowText" lastClr="000000"/>
                </a:solidFill>
                <a:effectLst>
                  <a:glow rad="101600">
                    <a:schemeClr val="accent1">
                      <a:satMod val="175000"/>
                      <a:alpha val="40000"/>
                    </a:schemeClr>
                  </a:glow>
                </a:effectLst>
              </a:rPr>
            </a:br>
            <a:r>
              <a:rPr lang="kk-KZ" sz="2700" b="1" dirty="0">
                <a:ln>
                  <a:solidFill>
                    <a:sysClr val="windowText" lastClr="000000"/>
                  </a:solidFill>
                </a:ln>
                <a:solidFill>
                  <a:sysClr val="windowText" lastClr="000000"/>
                </a:solidFill>
                <a:effectLst>
                  <a:glow rad="101600">
                    <a:schemeClr val="accent1">
                      <a:satMod val="175000"/>
                      <a:alpha val="40000"/>
                    </a:schemeClr>
                  </a:glow>
                </a:effectLst>
              </a:rPr>
              <a:t>Жылқы ойнап, бие қашқан, тай жарысқан.</a:t>
            </a:r>
            <a:r>
              <a:rPr lang="ru-RU" sz="2700" b="1" dirty="0">
                <a:ln>
                  <a:solidFill>
                    <a:sysClr val="windowText" lastClr="000000"/>
                  </a:solidFill>
                </a:ln>
                <a:solidFill>
                  <a:sysClr val="windowText" lastClr="000000"/>
                </a:solidFill>
                <a:effectLst>
                  <a:glow rad="101600">
                    <a:schemeClr val="accent1">
                      <a:satMod val="175000"/>
                      <a:alpha val="40000"/>
                    </a:schemeClr>
                  </a:glow>
                </a:effectLst>
              </a:rPr>
              <a:t/>
            </a:r>
            <a:br>
              <a:rPr lang="ru-RU" sz="2700" b="1" dirty="0">
                <a:ln>
                  <a:solidFill>
                    <a:sysClr val="windowText" lastClr="000000"/>
                  </a:solidFill>
                </a:ln>
                <a:solidFill>
                  <a:sysClr val="windowText" lastClr="000000"/>
                </a:solidFill>
                <a:effectLst>
                  <a:glow rad="101600">
                    <a:schemeClr val="accent1">
                      <a:satMod val="175000"/>
                      <a:alpha val="40000"/>
                    </a:schemeClr>
                  </a:glow>
                </a:effectLst>
              </a:rPr>
            </a:br>
            <a:r>
              <a:rPr lang="kk-KZ" sz="2700" b="1" dirty="0">
                <a:ln>
                  <a:solidFill>
                    <a:sysClr val="windowText" lastClr="000000"/>
                  </a:solidFill>
                </a:ln>
                <a:solidFill>
                  <a:sysClr val="windowText" lastClr="000000"/>
                </a:solidFill>
                <a:effectLst>
                  <a:glow rad="101600">
                    <a:schemeClr val="accent1">
                      <a:satMod val="175000"/>
                      <a:alpha val="40000"/>
                    </a:schemeClr>
                  </a:glow>
                </a:effectLst>
              </a:rPr>
              <a:t> </a:t>
            </a:r>
            <a:r>
              <a:rPr lang="ru-RU" sz="2700" b="1" dirty="0">
                <a:ln>
                  <a:solidFill>
                    <a:sysClr val="windowText" lastClr="000000"/>
                  </a:solidFill>
                </a:ln>
                <a:solidFill>
                  <a:sysClr val="windowText" lastClr="000000"/>
                </a:solidFill>
                <a:effectLst>
                  <a:glow rad="101600">
                    <a:schemeClr val="accent1">
                      <a:satMod val="175000"/>
                      <a:alpha val="40000"/>
                    </a:schemeClr>
                  </a:glow>
                </a:effectLst>
              </a:rPr>
              <a:t/>
            </a:r>
            <a:br>
              <a:rPr lang="ru-RU" sz="2700" b="1" dirty="0">
                <a:ln>
                  <a:solidFill>
                    <a:sysClr val="windowText" lastClr="000000"/>
                  </a:solidFill>
                </a:ln>
                <a:solidFill>
                  <a:sysClr val="windowText" lastClr="000000"/>
                </a:solidFill>
                <a:effectLst>
                  <a:glow rad="101600">
                    <a:schemeClr val="accent1">
                      <a:satMod val="175000"/>
                      <a:alpha val="40000"/>
                    </a:schemeClr>
                  </a:glow>
                </a:effectLst>
              </a:rPr>
            </a:br>
            <a:r>
              <a:rPr lang="en-US" sz="2700" b="1" dirty="0">
                <a:ln>
                  <a:solidFill>
                    <a:sysClr val="windowText" lastClr="000000"/>
                  </a:solidFill>
                </a:ln>
                <a:solidFill>
                  <a:sysClr val="windowText" lastClr="000000"/>
                </a:solidFill>
                <a:effectLst>
                  <a:glow rad="101600">
                    <a:schemeClr val="accent1">
                      <a:satMod val="175000"/>
                      <a:alpha val="40000"/>
                    </a:schemeClr>
                  </a:glow>
                </a:effectLst>
              </a:rPr>
              <a:t>No grass, no tulips. Silent everywhere</a:t>
            </a:r>
            <a:r>
              <a:rPr lang="ru-RU" sz="2700" b="1" dirty="0">
                <a:ln>
                  <a:solidFill>
                    <a:sysClr val="windowText" lastClr="000000"/>
                  </a:solidFill>
                </a:ln>
                <a:solidFill>
                  <a:sysClr val="windowText" lastClr="000000"/>
                </a:solidFill>
                <a:effectLst>
                  <a:glow rad="101600">
                    <a:schemeClr val="accent1">
                      <a:satMod val="175000"/>
                      <a:alpha val="40000"/>
                    </a:schemeClr>
                  </a:glow>
                </a:effectLst>
              </a:rPr>
              <a:t/>
            </a:r>
            <a:br>
              <a:rPr lang="ru-RU" sz="2700" b="1" dirty="0">
                <a:ln>
                  <a:solidFill>
                    <a:sysClr val="windowText" lastClr="000000"/>
                  </a:solidFill>
                </a:ln>
                <a:solidFill>
                  <a:sysClr val="windowText" lastClr="000000"/>
                </a:solidFill>
                <a:effectLst>
                  <a:glow rad="101600">
                    <a:schemeClr val="accent1">
                      <a:satMod val="175000"/>
                      <a:alpha val="40000"/>
                    </a:schemeClr>
                  </a:glow>
                </a:effectLst>
              </a:rPr>
            </a:br>
            <a:r>
              <a:rPr lang="en-US" sz="2700" b="1" dirty="0">
                <a:ln>
                  <a:solidFill>
                    <a:sysClr val="windowText" lastClr="000000"/>
                  </a:solidFill>
                </a:ln>
                <a:solidFill>
                  <a:sysClr val="windowText" lastClr="000000"/>
                </a:solidFill>
                <a:effectLst>
                  <a:glow rad="101600">
                    <a:schemeClr val="accent1">
                      <a:satMod val="175000"/>
                      <a:alpha val="40000"/>
                    </a:schemeClr>
                  </a:glow>
                </a:effectLst>
              </a:rPr>
              <a:t>Are children’s noisy games and young lads’ mirth.</a:t>
            </a:r>
            <a:r>
              <a:rPr lang="ru-RU" sz="2700" b="1" dirty="0">
                <a:ln>
                  <a:solidFill>
                    <a:sysClr val="windowText" lastClr="000000"/>
                  </a:solidFill>
                </a:ln>
                <a:solidFill>
                  <a:sysClr val="windowText" lastClr="000000"/>
                </a:solidFill>
                <a:effectLst>
                  <a:glow rad="101600">
                    <a:schemeClr val="accent1">
                      <a:satMod val="175000"/>
                      <a:alpha val="40000"/>
                    </a:schemeClr>
                  </a:glow>
                </a:effectLst>
              </a:rPr>
              <a:t/>
            </a:r>
            <a:br>
              <a:rPr lang="ru-RU" sz="2700" b="1" dirty="0">
                <a:ln>
                  <a:solidFill>
                    <a:sysClr val="windowText" lastClr="000000"/>
                  </a:solidFill>
                </a:ln>
                <a:solidFill>
                  <a:sysClr val="windowText" lastClr="000000"/>
                </a:solidFill>
                <a:effectLst>
                  <a:glow rad="101600">
                    <a:schemeClr val="accent1">
                      <a:satMod val="175000"/>
                      <a:alpha val="40000"/>
                    </a:schemeClr>
                  </a:glow>
                </a:effectLst>
              </a:rPr>
            </a:br>
            <a:r>
              <a:rPr lang="en-US" sz="2700" b="1" dirty="0">
                <a:ln>
                  <a:solidFill>
                    <a:sysClr val="windowText" lastClr="000000"/>
                  </a:solidFill>
                </a:ln>
                <a:solidFill>
                  <a:sysClr val="windowText" lastClr="000000"/>
                </a:solidFill>
                <a:effectLst>
                  <a:glow rad="101600">
                    <a:schemeClr val="accent1">
                      <a:satMod val="175000"/>
                      <a:alpha val="40000"/>
                    </a:schemeClr>
                  </a:glow>
                </a:effectLst>
              </a:rPr>
              <a:t>The trees like poor old beggars stand and stare,</a:t>
            </a:r>
            <a:r>
              <a:rPr lang="ru-RU" sz="2700" b="1" dirty="0">
                <a:ln>
                  <a:solidFill>
                    <a:sysClr val="windowText" lastClr="000000"/>
                  </a:solidFill>
                </a:ln>
                <a:solidFill>
                  <a:sysClr val="windowText" lastClr="000000"/>
                </a:solidFill>
                <a:effectLst>
                  <a:glow rad="101600">
                    <a:schemeClr val="accent1">
                      <a:satMod val="175000"/>
                      <a:alpha val="40000"/>
                    </a:schemeClr>
                  </a:glow>
                </a:effectLst>
              </a:rPr>
              <a:t/>
            </a:r>
            <a:br>
              <a:rPr lang="ru-RU" sz="2700" b="1" dirty="0">
                <a:ln>
                  <a:solidFill>
                    <a:sysClr val="windowText" lastClr="000000"/>
                  </a:solidFill>
                </a:ln>
                <a:solidFill>
                  <a:sysClr val="windowText" lastClr="000000"/>
                </a:solidFill>
                <a:effectLst>
                  <a:glow rad="101600">
                    <a:schemeClr val="accent1">
                      <a:satMod val="175000"/>
                      <a:alpha val="40000"/>
                    </a:schemeClr>
                  </a:glow>
                </a:effectLst>
              </a:rPr>
            </a:br>
            <a:r>
              <a:rPr lang="en-US" sz="2700" b="1" dirty="0">
                <a:ln>
                  <a:solidFill>
                    <a:sysClr val="windowText" lastClr="000000"/>
                  </a:solidFill>
                </a:ln>
                <a:solidFill>
                  <a:sysClr val="windowText" lastClr="000000"/>
                </a:solidFill>
                <a:effectLst>
                  <a:glow rad="101600">
                    <a:schemeClr val="accent1">
                      <a:satMod val="175000"/>
                      <a:alpha val="40000"/>
                    </a:schemeClr>
                  </a:glow>
                </a:effectLst>
              </a:rPr>
              <a:t>Bereft of leaves, as naked as the earth</a:t>
            </a:r>
            <a:r>
              <a:rPr lang="en-US" sz="2700" b="1" dirty="0" smtClean="0">
                <a:ln>
                  <a:solidFill>
                    <a:sysClr val="windowText" lastClr="000000"/>
                  </a:solidFill>
                </a:ln>
                <a:solidFill>
                  <a:sysClr val="windowText" lastClr="000000"/>
                </a:solidFill>
                <a:effectLst>
                  <a:glow rad="101600">
                    <a:schemeClr val="accent1">
                      <a:satMod val="175000"/>
                      <a:alpha val="40000"/>
                    </a:schemeClr>
                  </a:glow>
                </a:effectLst>
              </a:rPr>
              <a:t>.</a:t>
            </a:r>
            <a:r>
              <a:rPr lang="en-US" sz="2700" b="1" dirty="0">
                <a:ln>
                  <a:solidFill>
                    <a:sysClr val="windowText" lastClr="000000"/>
                  </a:solidFill>
                </a:ln>
                <a:solidFill>
                  <a:sysClr val="windowText" lastClr="000000"/>
                </a:solidFill>
                <a:effectLst>
                  <a:glow rad="101600">
                    <a:schemeClr val="accent1">
                      <a:satMod val="175000"/>
                      <a:alpha val="40000"/>
                    </a:schemeClr>
                  </a:glow>
                </a:effectLst>
              </a:rPr>
              <a:t> </a:t>
            </a:r>
            <a:r>
              <a:rPr lang="ru-RU" sz="2700" b="1" dirty="0" smtClean="0">
                <a:ln>
                  <a:solidFill>
                    <a:sysClr val="windowText" lastClr="000000"/>
                  </a:solidFill>
                </a:ln>
                <a:solidFill>
                  <a:sysClr val="windowText" lastClr="000000"/>
                </a:solidFill>
                <a:effectLst>
                  <a:glow rad="101600">
                    <a:schemeClr val="accent1">
                      <a:satMod val="175000"/>
                      <a:alpha val="40000"/>
                    </a:schemeClr>
                  </a:glow>
                </a:effectLst>
              </a:rPr>
              <a:t/>
            </a:r>
            <a:br>
              <a:rPr lang="ru-RU" sz="2700" b="1" dirty="0" smtClean="0">
                <a:ln>
                  <a:solidFill>
                    <a:sysClr val="windowText" lastClr="000000"/>
                  </a:solidFill>
                </a:ln>
                <a:solidFill>
                  <a:sysClr val="windowText" lastClr="000000"/>
                </a:solidFill>
                <a:effectLst>
                  <a:glow rad="101600">
                    <a:schemeClr val="accent1">
                      <a:satMod val="175000"/>
                      <a:alpha val="40000"/>
                    </a:schemeClr>
                  </a:glow>
                </a:effectLst>
              </a:rPr>
            </a:br>
            <a:r>
              <a:rPr lang="ru-RU" sz="2700" b="1" dirty="0">
                <a:ln>
                  <a:solidFill>
                    <a:sysClr val="windowText" lastClr="000000"/>
                  </a:solidFill>
                </a:ln>
                <a:solidFill>
                  <a:sysClr val="windowText" lastClr="000000"/>
                </a:solidFill>
                <a:effectLst>
                  <a:glow rad="101600">
                    <a:schemeClr val="accent1">
                      <a:satMod val="175000"/>
                      <a:alpha val="40000"/>
                    </a:schemeClr>
                  </a:glow>
                </a:effectLst>
              </a:rPr>
              <a:t> </a:t>
            </a:r>
            <a:br>
              <a:rPr lang="ru-RU" sz="2700" b="1" dirty="0">
                <a:ln>
                  <a:solidFill>
                    <a:sysClr val="windowText" lastClr="000000"/>
                  </a:solidFill>
                </a:ln>
                <a:solidFill>
                  <a:sysClr val="windowText" lastClr="000000"/>
                </a:solidFill>
                <a:effectLst>
                  <a:glow rad="101600">
                    <a:schemeClr val="accent1">
                      <a:satMod val="175000"/>
                      <a:alpha val="40000"/>
                    </a:schemeClr>
                  </a:glow>
                </a:effectLst>
              </a:rPr>
            </a:br>
            <a:r>
              <a:rPr lang="ru-RU" sz="2700" b="1" dirty="0">
                <a:ln>
                  <a:solidFill>
                    <a:sysClr val="windowText" lastClr="000000"/>
                  </a:solidFill>
                </a:ln>
                <a:solidFill>
                  <a:sysClr val="windowText" lastClr="000000"/>
                </a:solidFill>
                <a:effectLst>
                  <a:glow rad="101600">
                    <a:schemeClr val="accent1">
                      <a:satMod val="175000"/>
                      <a:alpha val="40000"/>
                    </a:schemeClr>
                  </a:glow>
                </a:effectLst>
              </a:rPr>
              <a:t>Уж дымится с овечьими шкурами чан — </a:t>
            </a:r>
            <a:br>
              <a:rPr lang="ru-RU" sz="2700" b="1" dirty="0">
                <a:ln>
                  <a:solidFill>
                    <a:sysClr val="windowText" lastClr="000000"/>
                  </a:solidFill>
                </a:ln>
                <a:solidFill>
                  <a:sysClr val="windowText" lastClr="000000"/>
                </a:solidFill>
                <a:effectLst>
                  <a:glow rad="101600">
                    <a:schemeClr val="accent1">
                      <a:satMod val="175000"/>
                      <a:alpha val="40000"/>
                    </a:schemeClr>
                  </a:glow>
                </a:effectLst>
              </a:rPr>
            </a:br>
            <a:r>
              <a:rPr lang="ru-RU" sz="2700" b="1" dirty="0">
                <a:ln>
                  <a:solidFill>
                    <a:sysClr val="windowText" lastClr="000000"/>
                  </a:solidFill>
                </a:ln>
                <a:solidFill>
                  <a:sysClr val="windowText" lastClr="000000"/>
                </a:solidFill>
                <a:effectLst>
                  <a:glow rad="101600">
                    <a:schemeClr val="accent1">
                      <a:satMod val="175000"/>
                      <a:alpha val="40000"/>
                    </a:schemeClr>
                  </a:glow>
                </a:effectLst>
              </a:rPr>
              <a:t>Износилась одежда, весь в дырках </a:t>
            </a:r>
            <a:r>
              <a:rPr lang="ru-RU" sz="2700" b="1" dirty="0" err="1">
                <a:ln>
                  <a:solidFill>
                    <a:sysClr val="windowText" lastClr="000000"/>
                  </a:solidFill>
                </a:ln>
                <a:solidFill>
                  <a:sysClr val="windowText" lastClr="000000"/>
                </a:solidFill>
                <a:effectLst>
                  <a:glow rad="101600">
                    <a:schemeClr val="accent1">
                      <a:satMod val="175000"/>
                      <a:alpha val="40000"/>
                    </a:schemeClr>
                  </a:glow>
                </a:effectLst>
              </a:rPr>
              <a:t>чапан</a:t>
            </a:r>
            <a:r>
              <a:rPr lang="ru-RU" sz="2700" b="1" dirty="0">
                <a:ln>
                  <a:solidFill>
                    <a:sysClr val="windowText" lastClr="000000"/>
                  </a:solidFill>
                </a:ln>
                <a:solidFill>
                  <a:sysClr val="windowText" lastClr="000000"/>
                </a:solidFill>
                <a:effectLst>
                  <a:glow rad="101600">
                    <a:schemeClr val="accent1">
                      <a:satMod val="175000"/>
                      <a:alpha val="40000"/>
                    </a:schemeClr>
                  </a:glow>
                </a:effectLst>
              </a:rPr>
              <a:t>, </a:t>
            </a:r>
            <a:br>
              <a:rPr lang="ru-RU" sz="2700" b="1" dirty="0">
                <a:ln>
                  <a:solidFill>
                    <a:sysClr val="windowText" lastClr="000000"/>
                  </a:solidFill>
                </a:ln>
                <a:solidFill>
                  <a:sysClr val="windowText" lastClr="000000"/>
                </a:solidFill>
                <a:effectLst>
                  <a:glow rad="101600">
                    <a:schemeClr val="accent1">
                      <a:satMod val="175000"/>
                      <a:alpha val="40000"/>
                    </a:schemeClr>
                  </a:glow>
                </a:effectLst>
              </a:rPr>
            </a:br>
            <a:r>
              <a:rPr lang="ru-RU" sz="2700" b="1" dirty="0">
                <a:ln>
                  <a:solidFill>
                    <a:sysClr val="windowText" lastClr="000000"/>
                  </a:solidFill>
                </a:ln>
                <a:solidFill>
                  <a:sysClr val="windowText" lastClr="000000"/>
                </a:solidFill>
                <a:effectLst>
                  <a:glow rad="101600">
                    <a:schemeClr val="accent1">
                      <a:satMod val="175000"/>
                      <a:alpha val="40000"/>
                    </a:schemeClr>
                  </a:glow>
                </a:effectLst>
              </a:rPr>
              <a:t>Чинят женщины юрту, заплаты кладут, </a:t>
            </a:r>
            <a:br>
              <a:rPr lang="ru-RU" sz="2700" b="1" dirty="0">
                <a:ln>
                  <a:solidFill>
                    <a:sysClr val="windowText" lastClr="000000"/>
                  </a:solidFill>
                </a:ln>
                <a:solidFill>
                  <a:sysClr val="windowText" lastClr="000000"/>
                </a:solidFill>
                <a:effectLst>
                  <a:glow rad="101600">
                    <a:schemeClr val="accent1">
                      <a:satMod val="175000"/>
                      <a:alpha val="40000"/>
                    </a:schemeClr>
                  </a:glow>
                </a:effectLst>
              </a:rPr>
            </a:br>
            <a:r>
              <a:rPr lang="ru-RU" sz="2700" b="1" dirty="0">
                <a:ln>
                  <a:solidFill>
                    <a:sysClr val="windowText" lastClr="000000"/>
                  </a:solidFill>
                </a:ln>
                <a:solidFill>
                  <a:sysClr val="windowText" lastClr="000000"/>
                </a:solidFill>
                <a:effectLst>
                  <a:glow rad="101600">
                    <a:schemeClr val="accent1">
                      <a:satMod val="175000"/>
                      <a:alpha val="40000"/>
                    </a:schemeClr>
                  </a:glow>
                </a:effectLst>
              </a:rPr>
              <a:t>И старухи свой ткацкий наладили стан. </a:t>
            </a:r>
            <a:br>
              <a:rPr lang="ru-RU" sz="2700" b="1" dirty="0">
                <a:ln>
                  <a:solidFill>
                    <a:sysClr val="windowText" lastClr="000000"/>
                  </a:solidFill>
                </a:ln>
                <a:solidFill>
                  <a:sysClr val="windowText" lastClr="000000"/>
                </a:solidFill>
                <a:effectLst>
                  <a:glow rad="101600">
                    <a:schemeClr val="accent1">
                      <a:satMod val="175000"/>
                      <a:alpha val="40000"/>
                    </a:schemeClr>
                  </a:glow>
                </a:effectLst>
              </a:rPr>
            </a:br>
            <a:endParaRPr lang="ru-RU" sz="2700" b="1" dirty="0">
              <a:ln>
                <a:solidFill>
                  <a:sysClr val="windowText" lastClr="000000"/>
                </a:solidFill>
              </a:ln>
              <a:solidFill>
                <a:sysClr val="windowText" lastClr="000000"/>
              </a:solidFill>
              <a:effectLst>
                <a:glow rad="101600">
                  <a:schemeClr val="accent1">
                    <a:satMod val="175000"/>
                    <a:alpha val="40000"/>
                  </a:schemeClr>
                </a:glow>
              </a:effectLst>
            </a:endParaRPr>
          </a:p>
        </p:txBody>
      </p:sp>
    </p:spTree>
    <p:extLst>
      <p:ext uri="{BB962C8B-B14F-4D97-AF65-F5344CB8AC3E}">
        <p14:creationId xmlns:p14="http://schemas.microsoft.com/office/powerpoint/2010/main" val="3730452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60000"/>
                <a:lumOff val="4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4762872" cy="6011862"/>
          </a:xfrm>
        </p:spPr>
        <p:txBody>
          <a:bodyPr>
            <a:noAutofit/>
          </a:bodyPr>
          <a:lstStyle/>
          <a:p>
            <a:pPr algn="l"/>
            <a:r>
              <a:rPr lang="kk-KZ" sz="2800" b="1" i="1" dirty="0"/>
              <a:t>Құнанбаев 1845 жылы 10 (23) тамызда Семей облысы Шыңғыстаудағы   Тобықты руында (қазіргі Шығыс Қазақстан облысы Абай ауданы)  дүниеге келген.</a:t>
            </a:r>
            <a:r>
              <a:rPr lang="kk-KZ" sz="3200" b="1" i="1" dirty="0"/>
              <a:t> </a:t>
            </a:r>
            <a:r>
              <a:rPr lang="ru-RU" sz="3600" dirty="0"/>
              <a:t/>
            </a:r>
            <a:br>
              <a:rPr lang="ru-RU" sz="3600" dirty="0"/>
            </a:br>
            <a:endParaRPr lang="ru-RU" sz="36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2" y="260648"/>
            <a:ext cx="3528392" cy="5904656"/>
          </a:xfrm>
          <a:prstGeom prst="rect">
            <a:avLst/>
          </a:prstGeom>
        </p:spPr>
      </p:pic>
    </p:spTree>
    <p:extLst>
      <p:ext uri="{BB962C8B-B14F-4D97-AF65-F5344CB8AC3E}">
        <p14:creationId xmlns:p14="http://schemas.microsoft.com/office/powerpoint/2010/main" val="408250209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22714"/>
          </a:xfrm>
        </p:spPr>
        <p:txBody>
          <a:bodyPr>
            <a:normAutofit fontScale="90000"/>
          </a:bodyPr>
          <a:lstStyle/>
          <a:p>
            <a:r>
              <a:rPr lang="kk-KZ" dirty="0">
                <a:ln w="18415" cmpd="sng">
                  <a:solidFill>
                    <a:srgbClr val="FFFFFF"/>
                  </a:solidFill>
                  <a:prstDash val="solid"/>
                </a:ln>
                <a:solidFill>
                  <a:schemeClr val="bg1"/>
                </a:solidFill>
                <a:effectLst>
                  <a:glow rad="228600">
                    <a:schemeClr val="accent5">
                      <a:satMod val="175000"/>
                      <a:alpha val="40000"/>
                    </a:schemeClr>
                  </a:glow>
                  <a:outerShdw blurRad="63500" dir="3600000" algn="tl" rotWithShape="0">
                    <a:srgbClr val="000000">
                      <a:alpha val="70000"/>
                    </a:srgbClr>
                  </a:outerShdw>
                </a:effectLst>
              </a:rPr>
              <a:t>Ол ауыл молдасынан оқып жүрген кішкентай кезінен-ақ зеректігімен көзге түседі. Кейін ол Семей қаласында 3 жылдық медресе тәрбиесін алады. </a:t>
            </a:r>
            <a:r>
              <a:rPr lang="kk-KZ" dirty="0" smtClean="0">
                <a:ln w="18415" cmpd="sng">
                  <a:solidFill>
                    <a:srgbClr val="FFFFFF"/>
                  </a:solidFill>
                  <a:prstDash val="solid"/>
                </a:ln>
                <a:solidFill>
                  <a:schemeClr val="bg1"/>
                </a:solidFill>
                <a:effectLst>
                  <a:glow rad="228600">
                    <a:schemeClr val="accent5">
                      <a:satMod val="175000"/>
                      <a:alpha val="40000"/>
                    </a:schemeClr>
                  </a:glow>
                  <a:outerShdw blurRad="63500" dir="3600000" algn="tl" rotWithShape="0">
                    <a:srgbClr val="000000">
                      <a:alpha val="70000"/>
                    </a:srgbClr>
                  </a:outerShdw>
                </a:effectLst>
              </a:rPr>
              <a:t/>
            </a:r>
            <a:br>
              <a:rPr lang="kk-KZ" dirty="0" smtClean="0">
                <a:ln w="18415" cmpd="sng">
                  <a:solidFill>
                    <a:srgbClr val="FFFFFF"/>
                  </a:solidFill>
                  <a:prstDash val="solid"/>
                </a:ln>
                <a:solidFill>
                  <a:schemeClr val="bg1"/>
                </a:solidFill>
                <a:effectLst>
                  <a:glow rad="228600">
                    <a:schemeClr val="accent5">
                      <a:satMod val="175000"/>
                      <a:alpha val="40000"/>
                    </a:schemeClr>
                  </a:glow>
                  <a:outerShdw blurRad="63500" dir="3600000" algn="tl" rotWithShape="0">
                    <a:srgbClr val="000000">
                      <a:alpha val="70000"/>
                    </a:srgbClr>
                  </a:outerShdw>
                </a:effectLst>
              </a:rPr>
            </a:br>
            <a:r>
              <a:rPr lang="kk-KZ" dirty="0" smtClean="0">
                <a:ln w="18415" cmpd="sng">
                  <a:solidFill>
                    <a:srgbClr val="FFFFFF"/>
                  </a:solidFill>
                  <a:prstDash val="solid"/>
                </a:ln>
                <a:solidFill>
                  <a:schemeClr val="bg1"/>
                </a:solidFill>
                <a:effectLst>
                  <a:glow rad="228600">
                    <a:schemeClr val="accent5">
                      <a:satMod val="175000"/>
                      <a:alpha val="40000"/>
                    </a:schemeClr>
                  </a:glow>
                  <a:outerShdw blurRad="63500" dir="3600000" algn="tl" rotWithShape="0">
                    <a:srgbClr val="000000">
                      <a:alpha val="70000"/>
                    </a:srgbClr>
                  </a:outerShdw>
                </a:effectLst>
              </a:rPr>
              <a:t>Абай </a:t>
            </a:r>
            <a:r>
              <a:rPr lang="kk-KZ" dirty="0">
                <a:ln w="18415" cmpd="sng">
                  <a:solidFill>
                    <a:srgbClr val="FFFFFF"/>
                  </a:solidFill>
                  <a:prstDash val="solid"/>
                </a:ln>
                <a:solidFill>
                  <a:schemeClr val="bg1"/>
                </a:solidFill>
                <a:effectLst>
                  <a:glow rad="228600">
                    <a:schemeClr val="accent5">
                      <a:satMod val="175000"/>
                      <a:alpha val="40000"/>
                    </a:schemeClr>
                  </a:glow>
                  <a:outerShdw blurRad="63500" dir="3600000" algn="tl" rotWithShape="0">
                    <a:srgbClr val="000000">
                      <a:alpha val="70000"/>
                    </a:srgbClr>
                  </a:outerShdw>
                </a:effectLst>
              </a:rPr>
              <a:t>көпті көрген әжесі Зеренің тәрбиесінде болды. </a:t>
            </a:r>
            <a:r>
              <a:rPr lang="ru-RU" dirty="0" err="1">
                <a:ln w="18415" cmpd="sng">
                  <a:solidFill>
                    <a:srgbClr val="FFFFFF"/>
                  </a:solidFill>
                  <a:prstDash val="solid"/>
                </a:ln>
                <a:solidFill>
                  <a:schemeClr val="bg1"/>
                </a:solidFill>
                <a:effectLst>
                  <a:glow rad="228600">
                    <a:schemeClr val="accent5">
                      <a:satMod val="175000"/>
                      <a:alpha val="40000"/>
                    </a:schemeClr>
                  </a:glow>
                  <a:outerShdw blurRad="63500" dir="3600000" algn="tl" rotWithShape="0">
                    <a:srgbClr val="000000">
                      <a:alpha val="70000"/>
                    </a:srgbClr>
                  </a:outerShdw>
                </a:effectLst>
              </a:rPr>
              <a:t>Шешесі</a:t>
            </a:r>
            <a:r>
              <a:rPr lang="ru-RU" dirty="0">
                <a:ln w="18415" cmpd="sng">
                  <a:solidFill>
                    <a:srgbClr val="FFFFFF"/>
                  </a:solidFill>
                  <a:prstDash val="solid"/>
                </a:ln>
                <a:solidFill>
                  <a:schemeClr val="bg1"/>
                </a:solidFill>
                <a:effectLst>
                  <a:glow rad="228600">
                    <a:schemeClr val="accent5">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chemeClr val="bg1"/>
                </a:solidFill>
                <a:effectLst>
                  <a:glow rad="228600">
                    <a:schemeClr val="accent5">
                      <a:satMod val="175000"/>
                      <a:alpha val="40000"/>
                    </a:schemeClr>
                  </a:glow>
                  <a:outerShdw blurRad="63500" dir="3600000" algn="tl" rotWithShape="0">
                    <a:srgbClr val="000000">
                      <a:alpha val="70000"/>
                    </a:srgbClr>
                  </a:outerShdw>
                </a:effectLst>
              </a:rPr>
              <a:t>Ұлжан</a:t>
            </a:r>
            <a:r>
              <a:rPr lang="ru-RU" dirty="0">
                <a:ln w="18415" cmpd="sng">
                  <a:solidFill>
                    <a:srgbClr val="FFFFFF"/>
                  </a:solidFill>
                  <a:prstDash val="solid"/>
                </a:ln>
                <a:solidFill>
                  <a:schemeClr val="bg1"/>
                </a:solidFill>
                <a:effectLst>
                  <a:glow rad="228600">
                    <a:schemeClr val="accent5">
                      <a:satMod val="175000"/>
                      <a:alpha val="40000"/>
                    </a:schemeClr>
                  </a:glow>
                  <a:outerShdw blurRad="63500" dir="3600000" algn="tl" rotWithShape="0">
                    <a:srgbClr val="000000">
                      <a:alpha val="70000"/>
                    </a:srgbClr>
                  </a:outerShdw>
                </a:effectLst>
              </a:rPr>
              <a:t> да </a:t>
            </a:r>
            <a:r>
              <a:rPr lang="ru-RU" dirty="0" err="1">
                <a:ln w="18415" cmpd="sng">
                  <a:solidFill>
                    <a:srgbClr val="FFFFFF"/>
                  </a:solidFill>
                  <a:prstDash val="solid"/>
                </a:ln>
                <a:solidFill>
                  <a:schemeClr val="bg1"/>
                </a:solidFill>
                <a:effectLst>
                  <a:glow rad="228600">
                    <a:schemeClr val="accent5">
                      <a:satMod val="175000"/>
                      <a:alpha val="40000"/>
                    </a:schemeClr>
                  </a:glow>
                  <a:outerShdw blurRad="63500" dir="3600000" algn="tl" rotWithShape="0">
                    <a:srgbClr val="000000">
                      <a:alpha val="70000"/>
                    </a:srgbClr>
                  </a:outerShdw>
                </a:effectLst>
              </a:rPr>
              <a:t>ақылды</a:t>
            </a:r>
            <a:r>
              <a:rPr lang="ru-RU" dirty="0">
                <a:ln w="18415" cmpd="sng">
                  <a:solidFill>
                    <a:srgbClr val="FFFFFF"/>
                  </a:solidFill>
                  <a:prstDash val="solid"/>
                </a:ln>
                <a:solidFill>
                  <a:schemeClr val="bg1"/>
                </a:solidFill>
                <a:effectLst>
                  <a:glow rad="228600">
                    <a:schemeClr val="accent5">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chemeClr val="bg1"/>
                </a:solidFill>
                <a:effectLst>
                  <a:glow rad="228600">
                    <a:schemeClr val="accent5">
                      <a:satMod val="175000"/>
                      <a:alpha val="40000"/>
                    </a:schemeClr>
                  </a:glow>
                  <a:outerShdw blurRad="63500" dir="3600000" algn="tl" rotWithShape="0">
                    <a:srgbClr val="000000">
                      <a:alpha val="70000"/>
                    </a:srgbClr>
                  </a:outerShdw>
                </a:effectLst>
              </a:rPr>
              <a:t>ананың</a:t>
            </a:r>
            <a:r>
              <a:rPr lang="ru-RU" dirty="0">
                <a:ln w="18415" cmpd="sng">
                  <a:solidFill>
                    <a:srgbClr val="FFFFFF"/>
                  </a:solidFill>
                  <a:prstDash val="solid"/>
                </a:ln>
                <a:solidFill>
                  <a:schemeClr val="bg1"/>
                </a:solidFill>
                <a:effectLst>
                  <a:glow rad="228600">
                    <a:schemeClr val="accent5">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chemeClr val="bg1"/>
                </a:solidFill>
                <a:effectLst>
                  <a:glow rad="228600">
                    <a:schemeClr val="accent5">
                      <a:satMod val="175000"/>
                      <a:alpha val="40000"/>
                    </a:schemeClr>
                  </a:glow>
                  <a:outerShdw blurRad="63500" dir="3600000" algn="tl" rotWithShape="0">
                    <a:srgbClr val="000000">
                      <a:alpha val="70000"/>
                    </a:srgbClr>
                  </a:outerShdw>
                </a:effectLst>
              </a:rPr>
              <a:t>бірі</a:t>
            </a:r>
            <a:r>
              <a:rPr lang="ru-RU" dirty="0">
                <a:ln w="18415" cmpd="sng">
                  <a:solidFill>
                    <a:srgbClr val="FFFFFF"/>
                  </a:solidFill>
                  <a:prstDash val="solid"/>
                </a:ln>
                <a:solidFill>
                  <a:schemeClr val="bg1"/>
                </a:solidFill>
                <a:effectLst>
                  <a:glow rad="228600">
                    <a:schemeClr val="accent5">
                      <a:satMod val="175000"/>
                      <a:alpha val="40000"/>
                    </a:schemeClr>
                  </a:glow>
                  <a:outerShdw blurRad="63500" dir="3600000" algn="tl" rotWithShape="0">
                    <a:srgbClr val="000000">
                      <a:alpha val="70000"/>
                    </a:srgbClr>
                  </a:outerShdw>
                </a:effectLst>
              </a:rPr>
              <a:t> </a:t>
            </a:r>
            <a:r>
              <a:rPr lang="ru-RU" dirty="0" err="1">
                <a:ln w="18415" cmpd="sng">
                  <a:solidFill>
                    <a:srgbClr val="FFFFFF"/>
                  </a:solidFill>
                  <a:prstDash val="solid"/>
                </a:ln>
                <a:solidFill>
                  <a:schemeClr val="bg1"/>
                </a:solidFill>
                <a:effectLst>
                  <a:glow rad="228600">
                    <a:schemeClr val="accent5">
                      <a:satMod val="175000"/>
                      <a:alpha val="40000"/>
                    </a:schemeClr>
                  </a:glow>
                  <a:outerShdw blurRad="63500" dir="3600000" algn="tl" rotWithShape="0">
                    <a:srgbClr val="000000">
                      <a:alpha val="70000"/>
                    </a:srgbClr>
                  </a:outerShdw>
                </a:effectLst>
              </a:rPr>
              <a:t>болған</a:t>
            </a:r>
            <a:r>
              <a:rPr lang="kk-KZ" dirty="0">
                <a:ln w="18415" cmpd="sng">
                  <a:solidFill>
                    <a:srgbClr val="FFFFFF"/>
                  </a:solidFill>
                  <a:prstDash val="solid"/>
                </a:ln>
                <a:solidFill>
                  <a:schemeClr val="bg1"/>
                </a:solidFill>
                <a:effectLst>
                  <a:glow rad="228600">
                    <a:schemeClr val="accent5">
                      <a:satMod val="175000"/>
                      <a:alpha val="40000"/>
                    </a:schemeClr>
                  </a:glow>
                  <a:outerShdw blurRad="63500" dir="3600000" algn="tl" rotWithShape="0">
                    <a:srgbClr val="000000">
                      <a:alpha val="70000"/>
                    </a:srgbClr>
                  </a:outerShdw>
                </a:effectLst>
              </a:rPr>
              <a:t>. </a:t>
            </a:r>
            <a:r>
              <a:rPr lang="ru-RU" dirty="0"/>
              <a:t/>
            </a:r>
            <a:br>
              <a:rPr lang="ru-RU" dirty="0"/>
            </a:br>
            <a:endParaRPr lang="ru-RU" dirty="0"/>
          </a:p>
        </p:txBody>
      </p:sp>
    </p:spTree>
    <p:extLst>
      <p:ext uri="{BB962C8B-B14F-4D97-AF65-F5344CB8AC3E}">
        <p14:creationId xmlns:p14="http://schemas.microsoft.com/office/powerpoint/2010/main" val="334280612"/>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365104"/>
            <a:ext cx="8229600" cy="2304256"/>
          </a:xfrm>
        </p:spPr>
        <p:txBody>
          <a:bodyPr>
            <a:normAutofit fontScale="90000"/>
          </a:bodyPr>
          <a:lstStyle/>
          <a:p>
            <a:pPr algn="l"/>
            <a:r>
              <a:rPr lang="ru-RU" sz="2400" dirty="0" smtClean="0">
                <a:ln w="18415" cmpd="sng">
                  <a:solidFill>
                    <a:schemeClr val="bg1"/>
                  </a:solidFill>
                  <a:prstDash val="solid"/>
                </a:ln>
                <a:solidFill>
                  <a:schemeClr val="bg1"/>
                </a:solidFill>
                <a:effectLst>
                  <a:glow rad="228600">
                    <a:schemeClr val="accent5">
                      <a:satMod val="175000"/>
                      <a:alpha val="40000"/>
                    </a:schemeClr>
                  </a:glow>
                  <a:outerShdw blurRad="63500" dir="3600000" algn="tl" rotWithShape="0">
                    <a:srgbClr val="000000">
                      <a:alpha val="70000"/>
                    </a:srgbClr>
                  </a:outerShdw>
                </a:effectLst>
              </a:rPr>
              <a:t>           </a:t>
            </a:r>
            <a:r>
              <a:rPr lang="ru-RU" sz="2400" dirty="0" err="1" smtClean="0">
                <a:ln w="18415" cmpd="sng">
                  <a:solidFill>
                    <a:schemeClr val="bg1"/>
                  </a:solidFill>
                  <a:prstDash val="solid"/>
                </a:ln>
                <a:solidFill>
                  <a:schemeClr val="bg1"/>
                </a:solidFill>
                <a:effectLst>
                  <a:glow rad="228600">
                    <a:schemeClr val="accent5">
                      <a:satMod val="175000"/>
                      <a:alpha val="40000"/>
                    </a:schemeClr>
                  </a:glow>
                  <a:outerShdw blurRad="63500" dir="3600000" algn="tl" rotWithShape="0">
                    <a:srgbClr val="000000">
                      <a:alpha val="70000"/>
                    </a:srgbClr>
                  </a:outerShdw>
                </a:effectLst>
              </a:rPr>
              <a:t>Құнанбай</a:t>
            </a:r>
            <a:r>
              <a:rPr lang="ru-RU" sz="2400" dirty="0" smtClean="0">
                <a:ln w="18415" cmpd="sng">
                  <a:solidFill>
                    <a:schemeClr val="bg1"/>
                  </a:solidFill>
                  <a:prstDash val="solid"/>
                </a:ln>
                <a:solidFill>
                  <a:schemeClr val="bg1"/>
                </a:solidFill>
                <a:effectLst>
                  <a:glow rad="228600">
                    <a:schemeClr val="accent5">
                      <a:satMod val="175000"/>
                      <a:alpha val="40000"/>
                    </a:schemeClr>
                  </a:glow>
                  <a:outerShdw blurRad="63500" dir="3600000" algn="tl" rotWithShape="0">
                    <a:srgbClr val="000000">
                      <a:alpha val="70000"/>
                    </a:srgbClr>
                  </a:outerShdw>
                </a:effectLst>
              </a:rPr>
              <a:t> </a:t>
            </a:r>
            <a:r>
              <a:rPr lang="ru-RU" sz="2400" dirty="0" err="1">
                <a:ln w="18415" cmpd="sng">
                  <a:solidFill>
                    <a:schemeClr val="bg1"/>
                  </a:solidFill>
                  <a:prstDash val="solid"/>
                </a:ln>
                <a:solidFill>
                  <a:schemeClr val="bg1"/>
                </a:solidFill>
                <a:effectLst>
                  <a:glow rad="228600">
                    <a:schemeClr val="accent5">
                      <a:satMod val="175000"/>
                      <a:alpha val="40000"/>
                    </a:schemeClr>
                  </a:glow>
                  <a:outerShdw blurRad="63500" dir="3600000" algn="tl" rotWithShape="0">
                    <a:srgbClr val="000000">
                      <a:alpha val="70000"/>
                    </a:srgbClr>
                  </a:outerShdw>
                </a:effectLst>
              </a:rPr>
              <a:t>өз</a:t>
            </a:r>
            <a:r>
              <a:rPr lang="ru-RU" sz="2400" dirty="0">
                <a:ln w="18415" cmpd="sng">
                  <a:solidFill>
                    <a:schemeClr val="bg1"/>
                  </a:solidFill>
                  <a:prstDash val="solid"/>
                </a:ln>
                <a:solidFill>
                  <a:schemeClr val="bg1"/>
                </a:solidFill>
                <a:effectLst>
                  <a:glow rad="228600">
                    <a:schemeClr val="accent5">
                      <a:satMod val="175000"/>
                      <a:alpha val="40000"/>
                    </a:schemeClr>
                  </a:glow>
                  <a:outerShdw blurRad="63500" dir="3600000" algn="tl" rotWithShape="0">
                    <a:srgbClr val="000000">
                      <a:alpha val="70000"/>
                    </a:srgbClr>
                  </a:outerShdw>
                </a:effectLst>
              </a:rPr>
              <a:t> </a:t>
            </a:r>
            <a:r>
              <a:rPr lang="ru-RU" sz="2400" dirty="0" err="1">
                <a:ln w="18415" cmpd="sng">
                  <a:solidFill>
                    <a:schemeClr val="bg1"/>
                  </a:solidFill>
                  <a:prstDash val="solid"/>
                </a:ln>
                <a:solidFill>
                  <a:schemeClr val="bg1"/>
                </a:solidFill>
                <a:effectLst>
                  <a:glow rad="228600">
                    <a:schemeClr val="accent5">
                      <a:satMod val="175000"/>
                      <a:alpha val="40000"/>
                    </a:schemeClr>
                  </a:glow>
                  <a:outerShdw blurRad="63500" dir="3600000" algn="tl" rotWithShape="0">
                    <a:srgbClr val="000000">
                      <a:alpha val="70000"/>
                    </a:srgbClr>
                  </a:outerShdw>
                </a:effectLst>
              </a:rPr>
              <a:t>заманында</a:t>
            </a:r>
            <a:r>
              <a:rPr lang="ru-RU" sz="2400" dirty="0">
                <a:ln w="18415" cmpd="sng">
                  <a:solidFill>
                    <a:schemeClr val="bg1"/>
                  </a:solidFill>
                  <a:prstDash val="solid"/>
                </a:ln>
                <a:solidFill>
                  <a:schemeClr val="bg1"/>
                </a:solidFill>
                <a:effectLst>
                  <a:glow rad="228600">
                    <a:schemeClr val="accent5">
                      <a:satMod val="175000"/>
                      <a:alpha val="40000"/>
                    </a:schemeClr>
                  </a:glow>
                  <a:outerShdw blurRad="63500" dir="3600000" algn="tl" rotWithShape="0">
                    <a:srgbClr val="000000">
                      <a:alpha val="70000"/>
                    </a:srgbClr>
                  </a:outerShdw>
                </a:effectLst>
              </a:rPr>
              <a:t> ел </a:t>
            </a:r>
            <a:r>
              <a:rPr lang="ru-RU" sz="2400" dirty="0" err="1">
                <a:ln w="18415" cmpd="sng">
                  <a:solidFill>
                    <a:schemeClr val="bg1"/>
                  </a:solidFill>
                  <a:prstDash val="solid"/>
                </a:ln>
                <a:solidFill>
                  <a:schemeClr val="bg1"/>
                </a:solidFill>
                <a:effectLst>
                  <a:glow rad="228600">
                    <a:schemeClr val="accent5">
                      <a:satMod val="175000"/>
                      <a:alpha val="40000"/>
                    </a:schemeClr>
                  </a:glow>
                  <a:outerShdw blurRad="63500" dir="3600000" algn="tl" rotWithShape="0">
                    <a:srgbClr val="000000">
                      <a:alpha val="70000"/>
                    </a:srgbClr>
                  </a:outerShdw>
                </a:effectLst>
              </a:rPr>
              <a:t>басқарған</a:t>
            </a:r>
            <a:r>
              <a:rPr lang="ru-RU" sz="2400" dirty="0">
                <a:ln w="18415" cmpd="sng">
                  <a:solidFill>
                    <a:schemeClr val="bg1"/>
                  </a:solidFill>
                  <a:prstDash val="solid"/>
                </a:ln>
                <a:solidFill>
                  <a:schemeClr val="bg1"/>
                </a:solidFill>
                <a:effectLst>
                  <a:glow rad="228600">
                    <a:schemeClr val="accent5">
                      <a:satMod val="175000"/>
                      <a:alpha val="40000"/>
                    </a:schemeClr>
                  </a:glow>
                  <a:outerShdw blurRad="63500" dir="3600000" algn="tl" rotWithShape="0">
                    <a:srgbClr val="000000">
                      <a:alpha val="70000"/>
                    </a:srgbClr>
                  </a:outerShdw>
                </a:effectLst>
              </a:rPr>
              <a:t> </a:t>
            </a:r>
            <a:r>
              <a:rPr lang="ru-RU" sz="2400" dirty="0" err="1">
                <a:ln w="18415" cmpd="sng">
                  <a:solidFill>
                    <a:schemeClr val="bg1"/>
                  </a:solidFill>
                  <a:prstDash val="solid"/>
                </a:ln>
                <a:solidFill>
                  <a:schemeClr val="bg1"/>
                </a:solidFill>
                <a:effectLst>
                  <a:glow rad="228600">
                    <a:schemeClr val="accent5">
                      <a:satMod val="175000"/>
                      <a:alpha val="40000"/>
                    </a:schemeClr>
                  </a:glow>
                  <a:outerShdw blurRad="63500" dir="3600000" algn="tl" rotWithShape="0">
                    <a:srgbClr val="000000">
                      <a:alpha val="70000"/>
                    </a:srgbClr>
                  </a:outerShdw>
                </a:effectLst>
              </a:rPr>
              <a:t>адам</a:t>
            </a:r>
            <a:r>
              <a:rPr lang="ru-RU" sz="2400" dirty="0">
                <a:ln w="18415" cmpd="sng">
                  <a:solidFill>
                    <a:schemeClr val="bg1"/>
                  </a:solidFill>
                  <a:prstDash val="solid"/>
                </a:ln>
                <a:solidFill>
                  <a:schemeClr val="bg1"/>
                </a:solidFill>
                <a:effectLst>
                  <a:glow rad="228600">
                    <a:schemeClr val="accent5">
                      <a:satMod val="175000"/>
                      <a:alpha val="40000"/>
                    </a:schemeClr>
                  </a:glow>
                  <a:outerShdw blurRad="63500" dir="3600000" algn="tl" rotWithShape="0">
                    <a:srgbClr val="000000">
                      <a:alpha val="70000"/>
                    </a:srgbClr>
                  </a:outerShdw>
                </a:effectLst>
              </a:rPr>
              <a:t> </a:t>
            </a:r>
            <a:r>
              <a:rPr lang="ru-RU" sz="2400" dirty="0" err="1">
                <a:ln w="18415" cmpd="sng">
                  <a:solidFill>
                    <a:schemeClr val="bg1"/>
                  </a:solidFill>
                  <a:prstDash val="solid"/>
                </a:ln>
                <a:solidFill>
                  <a:schemeClr val="bg1"/>
                </a:solidFill>
                <a:effectLst>
                  <a:glow rad="228600">
                    <a:schemeClr val="accent5">
                      <a:satMod val="175000"/>
                      <a:alpha val="40000"/>
                    </a:schemeClr>
                  </a:glow>
                  <a:outerShdw blurRad="63500" dir="3600000" algn="tl" rotWithShape="0">
                    <a:srgbClr val="000000">
                      <a:alpha val="70000"/>
                    </a:srgbClr>
                  </a:outerShdw>
                </a:effectLst>
              </a:rPr>
              <a:t>болды</a:t>
            </a:r>
            <a:r>
              <a:rPr lang="ru-RU" sz="2400" dirty="0">
                <a:ln w="18415" cmpd="sng">
                  <a:solidFill>
                    <a:schemeClr val="bg1"/>
                  </a:solidFill>
                  <a:prstDash val="solid"/>
                </a:ln>
                <a:solidFill>
                  <a:schemeClr val="bg1"/>
                </a:solidFill>
                <a:effectLst>
                  <a:glow rad="228600">
                    <a:schemeClr val="accent5">
                      <a:satMod val="175000"/>
                      <a:alpha val="40000"/>
                    </a:schemeClr>
                  </a:glow>
                  <a:outerShdw blurRad="63500" dir="3600000" algn="tl" rotWithShape="0">
                    <a:srgbClr val="000000">
                      <a:alpha val="70000"/>
                    </a:srgbClr>
                  </a:outerShdw>
                </a:effectLst>
              </a:rPr>
              <a:t>.</a:t>
            </a:r>
            <a:br>
              <a:rPr lang="ru-RU" sz="2400" dirty="0">
                <a:ln w="18415" cmpd="sng">
                  <a:solidFill>
                    <a:schemeClr val="bg1"/>
                  </a:solidFill>
                  <a:prstDash val="solid"/>
                </a:ln>
                <a:solidFill>
                  <a:schemeClr val="bg1"/>
                </a:solidFill>
                <a:effectLst>
                  <a:glow rad="228600">
                    <a:schemeClr val="accent5">
                      <a:satMod val="175000"/>
                      <a:alpha val="40000"/>
                    </a:schemeClr>
                  </a:glow>
                  <a:outerShdw blurRad="63500" dir="3600000" algn="tl" rotWithShape="0">
                    <a:srgbClr val="000000">
                      <a:alpha val="70000"/>
                    </a:srgbClr>
                  </a:outerShdw>
                </a:effectLst>
              </a:rPr>
            </a:br>
            <a:r>
              <a:rPr lang="kk-KZ" sz="2400" dirty="0">
                <a:ln w="18415" cmpd="sng">
                  <a:solidFill>
                    <a:schemeClr val="bg1"/>
                  </a:solidFill>
                  <a:prstDash val="solid"/>
                </a:ln>
                <a:solidFill>
                  <a:schemeClr val="bg1"/>
                </a:solidFill>
                <a:effectLst>
                  <a:glow rad="228600">
                    <a:schemeClr val="accent5">
                      <a:satMod val="175000"/>
                      <a:alpha val="40000"/>
                    </a:schemeClr>
                  </a:glow>
                  <a:outerShdw blurRad="63500" dir="3600000" algn="tl" rotWithShape="0">
                    <a:srgbClr val="000000">
                      <a:alpha val="70000"/>
                    </a:srgbClr>
                  </a:outerShdw>
                </a:effectLst>
              </a:rPr>
              <a:t>Әке еркімен ел ісіне жастай араласқан Абай тез есейіп, жастайынан ел ішіндегі әңгіме, сөз өнерін, билердің шешендік өнеріне құлақ салып, өзінің ерекше талантымен бойына сіңіре білді.</a:t>
            </a:r>
            <a:r>
              <a:rPr lang="ru-RU" dirty="0"/>
              <a:t/>
            </a:r>
            <a:br>
              <a:rPr lang="ru-RU" dirty="0"/>
            </a:br>
            <a:endParaRPr lang="ru-RU" dirty="0"/>
          </a:p>
        </p:txBody>
      </p:sp>
    </p:spTree>
    <p:extLst>
      <p:ext uri="{BB962C8B-B14F-4D97-AF65-F5344CB8AC3E}">
        <p14:creationId xmlns:p14="http://schemas.microsoft.com/office/powerpoint/2010/main" val="4028246692"/>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4186808" cy="5674642"/>
          </a:xfrm>
        </p:spPr>
        <p:txBody>
          <a:bodyPr>
            <a:noAutofit/>
          </a:bodyPr>
          <a:lstStyle/>
          <a:p>
            <a:pPr algn="l"/>
            <a:r>
              <a:rPr lang="kk-KZ" sz="3200" dirty="0" smtClean="0">
                <a:ln w="18415" cmpd="sng">
                  <a:solidFill>
                    <a:schemeClr val="bg1"/>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      </a:t>
            </a:r>
            <a:br>
              <a:rPr lang="kk-KZ" sz="3200" dirty="0" smtClean="0">
                <a:ln w="18415" cmpd="sng">
                  <a:solidFill>
                    <a:schemeClr val="bg1"/>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br>
            <a:r>
              <a:rPr lang="kk-KZ" sz="3200" dirty="0">
                <a:ln w="18415" cmpd="sng">
                  <a:solidFill>
                    <a:schemeClr val="bg1"/>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 </a:t>
            </a:r>
            <a:r>
              <a:rPr lang="kk-KZ" sz="3200" dirty="0" smtClean="0">
                <a:ln w="18415" cmpd="sng">
                  <a:solidFill>
                    <a:schemeClr val="bg1"/>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       Абай </a:t>
            </a:r>
            <a:r>
              <a:rPr lang="kk-KZ" sz="3200" dirty="0">
                <a:ln w="18415" cmpd="sng">
                  <a:solidFill>
                    <a:schemeClr val="bg1"/>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оқудан қол үзбейді, бос уақытында қазақтың мәдениетін, араб, парсы тілдерін үйренеді. Шығыс әдебиетінің алыптары Низами, Хожа Хафиз, Науаи т. б. ақындарының өлеңін жаттап өседі.</a:t>
            </a:r>
            <a:r>
              <a:rPr lang="ru-RU" sz="3200" dirty="0">
                <a:ln w="18415" cmpd="sng">
                  <a:solidFill>
                    <a:schemeClr val="bg1"/>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t/>
            </a:r>
            <a:br>
              <a:rPr lang="ru-RU" sz="3200" dirty="0">
                <a:ln w="18415" cmpd="sng">
                  <a:solidFill>
                    <a:schemeClr val="bg1"/>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rPr>
            </a:br>
            <a:endParaRPr lang="ru-RU" sz="3200" dirty="0">
              <a:ln w="18415" cmpd="sng">
                <a:solidFill>
                  <a:schemeClr val="bg1"/>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188640"/>
            <a:ext cx="3528392" cy="5930108"/>
          </a:xfrm>
          <a:prstGeom prst="rect">
            <a:avLst/>
          </a:prstGeom>
        </p:spPr>
      </p:pic>
    </p:spTree>
    <p:extLst>
      <p:ext uri="{BB962C8B-B14F-4D97-AF65-F5344CB8AC3E}">
        <p14:creationId xmlns:p14="http://schemas.microsoft.com/office/powerpoint/2010/main" val="1316107859"/>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60000"/>
                <a:lumOff val="4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149080"/>
            <a:ext cx="8229600" cy="2583160"/>
          </a:xfrm>
        </p:spPr>
        <p:txBody>
          <a:bodyPr>
            <a:normAutofit fontScale="90000"/>
          </a:bodyPr>
          <a:lstStyle/>
          <a:p>
            <a:r>
              <a:rPr lang="en-US" sz="3100" u="sng" dirty="0">
                <a:ln w="18415" cmpd="sng">
                  <a:solidFill>
                    <a:schemeClr val="tx1"/>
                  </a:solidFill>
                  <a:prstDash val="solid"/>
                </a:ln>
                <a:effectLst>
                  <a:outerShdw blurRad="63500" dir="3600000" algn="tl" rotWithShape="0">
                    <a:srgbClr val="000000">
                      <a:alpha val="70000"/>
                    </a:srgbClr>
                  </a:outerShdw>
                </a:effectLst>
              </a:rPr>
              <a:t>Contributions</a:t>
            </a:r>
            <a:r>
              <a:rPr lang="ru-RU" sz="3100" u="sng" dirty="0">
                <a:ln w="18415" cmpd="sng">
                  <a:solidFill>
                    <a:schemeClr val="tx1"/>
                  </a:solidFill>
                  <a:prstDash val="solid"/>
                </a:ln>
                <a:effectLst>
                  <a:outerShdw blurRad="63500" dir="3600000" algn="tl" rotWithShape="0">
                    <a:srgbClr val="000000">
                      <a:alpha val="70000"/>
                    </a:srgbClr>
                  </a:outerShdw>
                </a:effectLst>
              </a:rPr>
              <a:t/>
            </a:r>
            <a:br>
              <a:rPr lang="ru-RU" sz="3100" u="sng" dirty="0">
                <a:ln w="18415" cmpd="sng">
                  <a:solidFill>
                    <a:schemeClr val="tx1"/>
                  </a:solidFill>
                  <a:prstDash val="solid"/>
                </a:ln>
                <a:effectLst>
                  <a:outerShdw blurRad="63500" dir="3600000" algn="tl" rotWithShape="0">
                    <a:srgbClr val="000000">
                      <a:alpha val="70000"/>
                    </a:srgbClr>
                  </a:outerShdw>
                </a:effectLst>
              </a:rPr>
            </a:br>
            <a:r>
              <a:rPr lang="en-US" sz="3100" u="sng" dirty="0" err="1">
                <a:ln w="18415" cmpd="sng">
                  <a:solidFill>
                    <a:schemeClr val="tx1"/>
                  </a:solidFill>
                  <a:prstDash val="solid"/>
                </a:ln>
                <a:effectLst>
                  <a:outerShdw blurRad="63500" dir="3600000" algn="tl" rotWithShape="0">
                    <a:srgbClr val="000000">
                      <a:alpha val="70000"/>
                    </a:srgbClr>
                  </a:outerShdw>
                </a:effectLst>
              </a:rPr>
              <a:t>Abai’s</a:t>
            </a:r>
            <a:r>
              <a:rPr lang="en-US" sz="3100" u="sng" dirty="0">
                <a:ln w="18415" cmpd="sng">
                  <a:solidFill>
                    <a:schemeClr val="tx1"/>
                  </a:solidFill>
                  <a:prstDash val="solid"/>
                </a:ln>
                <a:effectLst>
                  <a:outerShdw blurRad="63500" dir="3600000" algn="tl" rotWithShape="0">
                    <a:srgbClr val="000000">
                      <a:alpha val="70000"/>
                    </a:srgbClr>
                  </a:outerShdw>
                </a:effectLst>
              </a:rPr>
              <a:t> main contribution to Kazakh culture and folklore lies in his poetry, which expresses great </a:t>
            </a:r>
            <a:r>
              <a:rPr lang="en-US" sz="3100" u="sng" dirty="0">
                <a:ln w="18415" cmpd="sng">
                  <a:solidFill>
                    <a:schemeClr val="tx1"/>
                  </a:solidFill>
                  <a:prstDash val="solid"/>
                </a:ln>
                <a:effectLst>
                  <a:outerShdw blurRad="63500" dir="3600000" algn="tl" rotWithShape="0">
                    <a:srgbClr val="000000">
                      <a:alpha val="70000"/>
                    </a:srgbClr>
                  </a:outerShdw>
                </a:effectLst>
                <a:hlinkClick r:id="rId2" tooltip="Nationalism"/>
              </a:rPr>
              <a:t>nationalism</a:t>
            </a:r>
            <a:r>
              <a:rPr lang="en-US" sz="3100" u="sng" dirty="0">
                <a:ln w="18415" cmpd="sng">
                  <a:solidFill>
                    <a:schemeClr val="tx1"/>
                  </a:solidFill>
                  <a:prstDash val="solid"/>
                </a:ln>
                <a:effectLst>
                  <a:outerShdw blurRad="63500" dir="3600000" algn="tl" rotWithShape="0">
                    <a:srgbClr val="000000">
                      <a:alpha val="70000"/>
                    </a:srgbClr>
                  </a:outerShdw>
                </a:effectLst>
              </a:rPr>
              <a:t> and grew out of Kazakh folk culture</a:t>
            </a:r>
            <a:r>
              <a:rPr lang="ru-RU" dirty="0"/>
              <a:t/>
            </a:r>
            <a:br>
              <a:rPr lang="ru-RU" dirty="0"/>
            </a:br>
            <a:endParaRPr lang="ru-RU"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228058"/>
            <a:ext cx="8136904" cy="3829050"/>
          </a:xfrm>
          <a:prstGeom prst="rect">
            <a:avLst/>
          </a:prstGeom>
        </p:spPr>
      </p:pic>
    </p:spTree>
    <p:extLst>
      <p:ext uri="{BB962C8B-B14F-4D97-AF65-F5344CB8AC3E}">
        <p14:creationId xmlns:p14="http://schemas.microsoft.com/office/powerpoint/2010/main" val="366887489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76672"/>
            <a:ext cx="4139952" cy="6120680"/>
          </a:xfrm>
        </p:spPr>
        <p:txBody>
          <a:bodyPr>
            <a:noAutofit/>
          </a:bodyPr>
          <a:lstStyle/>
          <a:p>
            <a:r>
              <a:rPr lang="en-US" sz="2800" dirty="0" smtClean="0">
                <a:ln w="18415" cmpd="sng">
                  <a:solidFill>
                    <a:schemeClr val="bg1"/>
                  </a:solidFill>
                  <a:prstDash val="solid"/>
                </a:ln>
                <a:solidFill>
                  <a:srgbClr val="FFFFFF"/>
                </a:solidFill>
                <a:effectLst>
                  <a:glow rad="139700">
                    <a:schemeClr val="accent5">
                      <a:satMod val="175000"/>
                      <a:alpha val="40000"/>
                    </a:schemeClr>
                  </a:glow>
                  <a:outerShdw blurRad="63500" dir="3600000" algn="tl" rotWithShape="0">
                    <a:srgbClr val="000000">
                      <a:alpha val="70000"/>
                    </a:srgbClr>
                  </a:outerShdw>
                </a:effectLst>
              </a:rPr>
              <a:t>The heritage he left his nation is rich in songs and poems, translations and prose. His translations of the poetry written by Russian writers and poets such as Pushkin, Lermontov, and </a:t>
            </a:r>
            <a:r>
              <a:rPr lang="en-US" sz="2800" dirty="0" err="1" smtClean="0">
                <a:ln w="18415" cmpd="sng">
                  <a:solidFill>
                    <a:schemeClr val="bg1"/>
                  </a:solidFill>
                  <a:prstDash val="solid"/>
                </a:ln>
                <a:solidFill>
                  <a:srgbClr val="FFFFFF"/>
                </a:solidFill>
                <a:effectLst>
                  <a:glow rad="139700">
                    <a:schemeClr val="accent5">
                      <a:satMod val="175000"/>
                      <a:alpha val="40000"/>
                    </a:schemeClr>
                  </a:glow>
                  <a:outerShdw blurRad="63500" dir="3600000" algn="tl" rotWithShape="0">
                    <a:srgbClr val="000000">
                      <a:alpha val="70000"/>
                    </a:srgbClr>
                  </a:outerShdw>
                </a:effectLst>
              </a:rPr>
              <a:t>Krylov</a:t>
            </a:r>
            <a:r>
              <a:rPr lang="en-US" sz="2800" dirty="0" smtClean="0">
                <a:ln w="18415" cmpd="sng">
                  <a:solidFill>
                    <a:schemeClr val="bg1"/>
                  </a:solidFill>
                  <a:prstDash val="solid"/>
                </a:ln>
                <a:solidFill>
                  <a:srgbClr val="FFFFFF"/>
                </a:solidFill>
                <a:effectLst>
                  <a:glow rad="139700">
                    <a:schemeClr val="accent5">
                      <a:satMod val="175000"/>
                      <a:alpha val="40000"/>
                    </a:schemeClr>
                  </a:glow>
                  <a:outerShdw blurRad="63500" dir="3600000" algn="tl" rotWithShape="0">
                    <a:srgbClr val="000000">
                      <a:alpha val="70000"/>
                    </a:srgbClr>
                  </a:outerShdw>
                </a:effectLst>
              </a:rPr>
              <a:t> became the national patrimony of Kazakhstan. He translated the works of Schiller, Goethe, and Byron into Kazakh language.</a:t>
            </a:r>
            <a:br>
              <a:rPr lang="en-US" sz="2800" dirty="0" smtClean="0">
                <a:ln w="18415" cmpd="sng">
                  <a:solidFill>
                    <a:schemeClr val="bg1"/>
                  </a:solidFill>
                  <a:prstDash val="solid"/>
                </a:ln>
                <a:solidFill>
                  <a:srgbClr val="FFFFFF"/>
                </a:solidFill>
                <a:effectLst>
                  <a:glow rad="139700">
                    <a:schemeClr val="accent5">
                      <a:satMod val="175000"/>
                      <a:alpha val="40000"/>
                    </a:schemeClr>
                  </a:glow>
                  <a:outerShdw blurRad="63500" dir="3600000" algn="tl" rotWithShape="0">
                    <a:srgbClr val="000000">
                      <a:alpha val="70000"/>
                    </a:srgbClr>
                  </a:outerShdw>
                </a:effectLst>
              </a:rPr>
            </a:br>
            <a:r>
              <a:rPr lang="en-US" sz="2800" dirty="0" smtClean="0">
                <a:ln w="18415" cmpd="sng">
                  <a:solidFill>
                    <a:schemeClr val="bg1"/>
                  </a:solidFill>
                  <a:prstDash val="solid"/>
                </a:ln>
                <a:solidFill>
                  <a:srgbClr val="FFFFFF"/>
                </a:solidFill>
                <a:effectLst>
                  <a:glow rad="139700">
                    <a:schemeClr val="accent5">
                      <a:satMod val="175000"/>
                      <a:alpha val="40000"/>
                    </a:schemeClr>
                  </a:glow>
                  <a:outerShdw blurRad="63500" dir="3600000" algn="tl" rotWithShape="0">
                    <a:srgbClr val="000000">
                      <a:alpha val="70000"/>
                    </a:srgbClr>
                  </a:outerShdw>
                </a:effectLst>
              </a:rPr>
              <a:t/>
            </a:r>
            <a:br>
              <a:rPr lang="en-US" sz="2800" dirty="0" smtClean="0">
                <a:ln w="18415" cmpd="sng">
                  <a:solidFill>
                    <a:schemeClr val="bg1"/>
                  </a:solidFill>
                  <a:prstDash val="solid"/>
                </a:ln>
                <a:solidFill>
                  <a:srgbClr val="FFFFFF"/>
                </a:solidFill>
                <a:effectLst>
                  <a:glow rad="139700">
                    <a:schemeClr val="accent5">
                      <a:satMod val="175000"/>
                      <a:alpha val="40000"/>
                    </a:schemeClr>
                  </a:glow>
                  <a:outerShdw blurRad="63500" dir="3600000" algn="tl" rotWithShape="0">
                    <a:srgbClr val="000000">
                      <a:alpha val="70000"/>
                    </a:srgbClr>
                  </a:outerShdw>
                </a:effectLst>
              </a:rPr>
            </a:br>
            <a:endParaRPr lang="ru-RU" sz="2800" dirty="0">
              <a:ln w="18415" cmpd="sng">
                <a:solidFill>
                  <a:schemeClr val="bg1"/>
                </a:solidFill>
                <a:prstDash val="solid"/>
              </a:ln>
              <a:solidFill>
                <a:srgbClr val="FFFFFF"/>
              </a:solidFill>
              <a:effectLst>
                <a:glow rad="139700">
                  <a:schemeClr val="accent5">
                    <a:satMod val="175000"/>
                    <a:alpha val="40000"/>
                  </a:scheme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648387414"/>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60648"/>
            <a:ext cx="3970784" cy="6322714"/>
          </a:xfrm>
        </p:spPr>
        <p:txBody>
          <a:bodyPr>
            <a:noAutofit/>
          </a:bodyPr>
          <a:lstStyle/>
          <a:p>
            <a:r>
              <a:rPr lang="en-US" sz="3200" b="1" i="1" dirty="0"/>
              <a:t>«Kara </a:t>
            </a:r>
            <a:r>
              <a:rPr lang="en-US" sz="3200" b="1" i="1" dirty="0" err="1"/>
              <a:t>Sozder</a:t>
            </a:r>
            <a:r>
              <a:rPr lang="en-US" sz="3200" b="1" i="1" dirty="0"/>
              <a:t>» [Book of Words] (prose) created by the great thinker constitute an ethnic philosophical work. This creation of his is an exploration of Kazakh national life in the second half of the 19th century</a:t>
            </a:r>
            <a:r>
              <a:rPr lang="en-US" sz="3200" b="1" i="1"/>
              <a:t>. </a:t>
            </a:r>
            <a:endParaRPr lang="ru-RU" sz="2400" dirty="0"/>
          </a:p>
        </p:txBody>
      </p:sp>
    </p:spTree>
    <p:extLst>
      <p:ext uri="{BB962C8B-B14F-4D97-AF65-F5344CB8AC3E}">
        <p14:creationId xmlns:p14="http://schemas.microsoft.com/office/powerpoint/2010/main" val="2994899342"/>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25649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151</Words>
  <Application>Microsoft Office PowerPoint</Application>
  <PresentationFormat>Экран (4:3)</PresentationFormat>
  <Paragraphs>10</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Абай (Ибраһим) Құнанбайұлы (1845-1904) — ақын, ағартушы, жазба қазақ әдебиетінің, қазақ әдеби тілінің негізін қалаушы, философ,  композитор, аудармашы, саяси қайраткер, орыс және еуропа мәдениетімен жақындасу арқылы қазақ мәдениетін жаңартуды көздеген реформатор.  Ағылшын тілі пәні мұғалімі:  Бегжанова Ирода   </vt:lpstr>
      <vt:lpstr>Құнанбаев 1845 жылы 10 (23) тамызда Семей облысы Шыңғыстаудағы   Тобықты руында (қазіргі Шығыс Қазақстан облысы Абай ауданы)  дүниеге келген.  </vt:lpstr>
      <vt:lpstr>Ол ауыл молдасынан оқып жүрген кішкентай кезінен-ақ зеректігімен көзге түседі. Кейін ол Семей қаласында 3 жылдық медресе тәрбиесін алады.  Абай көпті көрген әжесі Зеренің тәрбиесінде болды. Шешесі Ұлжан да ақылды ананың бірі болған.  </vt:lpstr>
      <vt:lpstr>           Құнанбай өз заманында ел басқарған адам болды. Әке еркімен ел ісіне жастай араласқан Абай тез есейіп, жастайынан ел ішіндегі әңгіме, сөз өнерін, билердің шешендік өнеріне құлақ салып, өзінің ерекше талантымен бойына сіңіре білді. </vt:lpstr>
      <vt:lpstr>               Абай оқудан қол үзбейді, бос уақытында қазақтың мәдениетін, араб, парсы тілдерін үйренеді. Шығыс әдебиетінің алыптары Низами, Хожа Хафиз, Науаи т. б. ақындарының өлеңін жаттап өседі. </vt:lpstr>
      <vt:lpstr>Contributions Abai’s main contribution to Kazakh culture and folklore lies in his poetry, which expresses great nationalism and grew out of Kazakh folk culture </vt:lpstr>
      <vt:lpstr>The heritage he left his nation is rich in songs and poems, translations and prose. His translations of the poetry written by Russian writers and poets such as Pushkin, Lermontov, and Krylov became the national patrimony of Kazakhstan. He translated the works of Schiller, Goethe, and Byron into Kazakh language.  </vt:lpstr>
      <vt:lpstr>«Kara Sozder» [Book of Words] (prose) created by the great thinker constitute an ethnic philosophical work. This creation of his is an exploration of Kazakh national life in the second half of the 19th century. </vt:lpstr>
      <vt:lpstr>Презентация PowerPoint</vt:lpstr>
      <vt:lpstr>ОСЕНЬ Тучи мрачно окутали весь небосвод —  Это осень в дождях и туманах ползет,  И застывшую землю, от стужи дрожа,  Кобылица напрасно копытом скребет.    Нет уж больше травы на просторе степей,  Смеха больше не слышно и гама детей,  А деревья, иссохшие, как старики,  Тянут к небу безлистые руки ветвей.    Уж дымится с овечьими шкурами чан —  Износилась одежда, весь в дырках чапан,  Чинят женщины юрту, заплаты кладут,  И старухи свой ткацкий наладили стан.  </vt:lpstr>
      <vt:lpstr>КҮЗ Сұр бұлт түсі суық қаптайды аспан,  Күз болып, дымқыл тұман жерді басқан.  Білмеймін тойғаны ма, тоңғаны ма,  Жылқы ойнап, бие қашқан, тай жарысқан.   No grass, no tulips. Silent everywhere Are children’s noisy games and young lads’ mirth. The trees like poor old beggars stand and stare, Bereft of leaves, as naked as the earth.    Уж дымится с овечьими шкурами чан —  Износилась одежда, весь в дырках чапан,  Чинят женщины юрту, заплаты кладут,  И старухи свой ткацкий наладили стан.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Абай (Ибраһим) Құнанбайұлы (1845-1904) — ақын, ағартушы, жазба қазақ әдебиетінің, қазақ әдеби тілінің негізін қалаушы, философ,  композитор, аудармашы, саяси қайраткер, орыс және еуропа мәдениетімен жақындасу арқылы қазақ мәдениетін жаңартуды көздеген реформатор.</dc:title>
  <dc:creator>admin</dc:creator>
  <cp:lastModifiedBy>admin</cp:lastModifiedBy>
  <cp:revision>6</cp:revision>
  <dcterms:created xsi:type="dcterms:W3CDTF">2019-09-27T17:28:35Z</dcterms:created>
  <dcterms:modified xsi:type="dcterms:W3CDTF">2019-09-29T04:26:11Z</dcterms:modified>
</cp:coreProperties>
</file>