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3" r:id="rId4"/>
    <p:sldId id="265" r:id="rId5"/>
    <p:sldId id="266" r:id="rId6"/>
    <p:sldId id="275" r:id="rId7"/>
    <p:sldId id="277" r:id="rId8"/>
    <p:sldId id="267" r:id="rId9"/>
    <p:sldId id="268" r:id="rId10"/>
    <p:sldId id="262" r:id="rId11"/>
    <p:sldId id="270" r:id="rId12"/>
    <p:sldId id="271" r:id="rId13"/>
    <p:sldId id="279" r:id="rId14"/>
    <p:sldId id="278" r:id="rId15"/>
    <p:sldId id="272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C7F8-87CA-464E-BD24-DCB7C86E097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295-ABC2-4601-BFBF-0CDC0FF28C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C7F8-87CA-464E-BD24-DCB7C86E097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295-ABC2-4601-BFBF-0CDC0FF28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C7F8-87CA-464E-BD24-DCB7C86E097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295-ABC2-4601-BFBF-0CDC0FF28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C7F8-87CA-464E-BD24-DCB7C86E097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295-ABC2-4601-BFBF-0CDC0FF28C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C7F8-87CA-464E-BD24-DCB7C86E097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295-ABC2-4601-BFBF-0CDC0FF28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C7F8-87CA-464E-BD24-DCB7C86E097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295-ABC2-4601-BFBF-0CDC0FF28C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C7F8-87CA-464E-BD24-DCB7C86E097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295-ABC2-4601-BFBF-0CDC0FF28C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C7F8-87CA-464E-BD24-DCB7C86E097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295-ABC2-4601-BFBF-0CDC0FF28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C7F8-87CA-464E-BD24-DCB7C86E097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295-ABC2-4601-BFBF-0CDC0FF28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C7F8-87CA-464E-BD24-DCB7C86E097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295-ABC2-4601-BFBF-0CDC0FF28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C7F8-87CA-464E-BD24-DCB7C86E097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295-ABC2-4601-BFBF-0CDC0FF28C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3BC7F8-87CA-464E-BD24-DCB7C86E097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DA4295-ABC2-4601-BFBF-0CDC0FF28C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81000"/>
            <a:ext cx="81343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89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785712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en-US" dirty="0"/>
              <a:t>C.	</a:t>
            </a:r>
            <a:r>
              <a:rPr lang="en-US" sz="3300" dirty="0">
                <a:solidFill>
                  <a:srgbClr val="FF0000"/>
                </a:solidFill>
              </a:rPr>
              <a:t>Complete the sentences according to the listening text</a:t>
            </a:r>
          </a:p>
          <a:p>
            <a:pPr marL="45720" indent="0">
              <a:buNone/>
            </a:pPr>
            <a:endParaRPr lang="en-US" sz="3300" dirty="0"/>
          </a:p>
          <a:p>
            <a:pPr marL="45720" indent="0">
              <a:buNone/>
            </a:pPr>
            <a:r>
              <a:rPr lang="en-US" sz="3300" dirty="0"/>
              <a:t>1.	     Compulsory education in England begins at the age of five when children go to </a:t>
            </a:r>
            <a:r>
              <a:rPr lang="en-US" sz="3300" dirty="0" smtClean="0"/>
              <a:t> ………. school</a:t>
            </a:r>
            <a:r>
              <a:rPr lang="en-US" sz="3300" dirty="0"/>
              <a:t>.</a:t>
            </a:r>
          </a:p>
          <a:p>
            <a:pPr marL="45720" indent="0">
              <a:buNone/>
            </a:pPr>
            <a:r>
              <a:rPr lang="en-US" sz="3300" dirty="0"/>
              <a:t>2.	    </a:t>
            </a:r>
            <a:r>
              <a:rPr lang="en-US" sz="3300" dirty="0" smtClean="0"/>
              <a:t>………..   education </a:t>
            </a:r>
            <a:r>
              <a:rPr lang="en-US" sz="3300" dirty="0"/>
              <a:t>lasts for six years.</a:t>
            </a:r>
          </a:p>
          <a:p>
            <a:pPr marL="45720" indent="0">
              <a:buNone/>
            </a:pPr>
            <a:r>
              <a:rPr lang="en-US" sz="3300" dirty="0"/>
              <a:t>3.	     When children are seven they go </a:t>
            </a:r>
            <a:r>
              <a:rPr lang="en-US" sz="3300" dirty="0" smtClean="0"/>
              <a:t>to ……. school </a:t>
            </a:r>
            <a:r>
              <a:rPr lang="en-US" sz="3300" dirty="0"/>
              <a:t>which they attend until eleven.</a:t>
            </a:r>
          </a:p>
          <a:p>
            <a:pPr marL="45720" indent="0">
              <a:buNone/>
            </a:pPr>
            <a:r>
              <a:rPr lang="en-US" sz="3300" dirty="0"/>
              <a:t>4.	     One can attend </a:t>
            </a:r>
            <a:r>
              <a:rPr lang="en-US" sz="3300" dirty="0" smtClean="0"/>
              <a:t>……..  school </a:t>
            </a:r>
            <a:r>
              <a:rPr lang="en-US" sz="3300" dirty="0" smtClean="0"/>
              <a:t>, </a:t>
            </a:r>
            <a:r>
              <a:rPr lang="en-US" sz="3300" dirty="0" smtClean="0"/>
              <a:t>but </a:t>
            </a:r>
            <a:r>
              <a:rPr lang="en-US" sz="3300" dirty="0"/>
              <a:t>pupils of modern school don’t learn foreign languages.</a:t>
            </a:r>
          </a:p>
          <a:p>
            <a:pPr marL="45720" indent="0">
              <a:buNone/>
            </a:pPr>
            <a:r>
              <a:rPr lang="en-US" sz="3300" dirty="0"/>
              <a:t>5.	     English, </a:t>
            </a:r>
            <a:r>
              <a:rPr lang="en-US" sz="3300" dirty="0" err="1"/>
              <a:t>Maths</a:t>
            </a:r>
            <a:r>
              <a:rPr lang="en-US" sz="3300" dirty="0"/>
              <a:t> and Science are called </a:t>
            </a:r>
            <a:r>
              <a:rPr lang="en-US" sz="3300" dirty="0" smtClean="0"/>
              <a:t>“…… ” </a:t>
            </a:r>
            <a:r>
              <a:rPr lang="en-US" sz="3300" dirty="0"/>
              <a:t>subjects.</a:t>
            </a:r>
          </a:p>
          <a:p>
            <a:pPr marL="45720" indent="0">
              <a:buNone/>
            </a:pPr>
            <a:r>
              <a:rPr lang="en-US" sz="3300" dirty="0"/>
              <a:t>6.	     A boy’s </a:t>
            </a:r>
            <a:r>
              <a:rPr lang="en-US" sz="3300" dirty="0" smtClean="0"/>
              <a:t>……… consists </a:t>
            </a:r>
            <a:r>
              <a:rPr lang="en-US" sz="3300" dirty="0"/>
              <a:t>of a special suit, a school cap, a tie and a blazer.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78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8604448" cy="52177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6000" dirty="0">
                <a:solidFill>
                  <a:srgbClr val="FF0000"/>
                </a:solidFill>
              </a:rPr>
              <a:t>5.Relaxation. </a:t>
            </a:r>
            <a:r>
              <a:rPr lang="en-US" sz="6000" dirty="0"/>
              <a:t>Lets </a:t>
            </a:r>
            <a:r>
              <a:rPr lang="en-US" sz="6000" dirty="0" smtClean="0"/>
              <a:t>Sing </a:t>
            </a:r>
            <a:r>
              <a:rPr lang="en-US" sz="6000" dirty="0"/>
              <a:t>a </a:t>
            </a:r>
            <a:r>
              <a:rPr lang="en-US" sz="6000" dirty="0" smtClean="0"/>
              <a:t>song</a:t>
            </a:r>
            <a:endParaRPr lang="kk-KZ" sz="6000" dirty="0" smtClean="0"/>
          </a:p>
          <a:p>
            <a:pPr marL="45720" indent="0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1.Listen and write down the lost words</a:t>
            </a:r>
          </a:p>
          <a:p>
            <a:pPr marL="45720" indent="0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2. Sing a song together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6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857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solidFill>
                  <a:srgbClr val="FF0000"/>
                </a:solidFill>
              </a:rPr>
              <a:t>4.Translate the following sentences into </a:t>
            </a:r>
            <a:r>
              <a:rPr lang="en-US" dirty="0" smtClean="0">
                <a:solidFill>
                  <a:srgbClr val="FF0000"/>
                </a:solidFill>
              </a:rPr>
              <a:t>English</a:t>
            </a:r>
          </a:p>
          <a:p>
            <a:pPr marL="45720" indent="0">
              <a:buNone/>
            </a:pPr>
            <a:r>
              <a:rPr lang="ru-RU" dirty="0"/>
              <a:t>1.Ол </a:t>
            </a:r>
            <a:r>
              <a:rPr lang="ru-RU" dirty="0" err="1"/>
              <a:t>алты</a:t>
            </a:r>
            <a:r>
              <a:rPr lang="ru-RU" dirty="0"/>
              <a:t> </a:t>
            </a:r>
            <a:r>
              <a:rPr lang="ru-RU" dirty="0" err="1"/>
              <a:t>жылдық</a:t>
            </a:r>
            <a:r>
              <a:rPr lang="ru-RU" dirty="0"/>
              <a:t> </a:t>
            </a:r>
            <a:r>
              <a:rPr lang="ru-RU" dirty="0" err="1"/>
              <a:t>бастауыш</a:t>
            </a:r>
            <a:r>
              <a:rPr lang="ru-RU" dirty="0"/>
              <a:t> </a:t>
            </a:r>
            <a:r>
              <a:rPr lang="ru-RU" dirty="0" err="1"/>
              <a:t>мектепті</a:t>
            </a:r>
            <a:r>
              <a:rPr lang="ru-RU" dirty="0"/>
              <a:t> </a:t>
            </a:r>
            <a:r>
              <a:rPr lang="ru-RU" dirty="0" err="1"/>
              <a:t>бітірген</a:t>
            </a:r>
            <a:r>
              <a:rPr lang="ru-RU" dirty="0"/>
              <a:t> </a:t>
            </a:r>
            <a:r>
              <a:rPr lang="ru-RU" dirty="0" err="1"/>
              <a:t>соң</a:t>
            </a:r>
            <a:r>
              <a:rPr lang="ru-RU" dirty="0"/>
              <a:t> , орта </a:t>
            </a:r>
            <a:r>
              <a:rPr lang="ru-RU" dirty="0" err="1"/>
              <a:t>мектепке</a:t>
            </a:r>
            <a:r>
              <a:rPr lang="ru-RU" dirty="0"/>
              <a:t> </a:t>
            </a:r>
            <a:r>
              <a:rPr lang="ru-RU" dirty="0" err="1"/>
              <a:t>барады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2.Бастауыш </a:t>
            </a:r>
            <a:r>
              <a:rPr lang="ru-RU" dirty="0" err="1"/>
              <a:t>және</a:t>
            </a:r>
            <a:r>
              <a:rPr lang="ru-RU" dirty="0"/>
              <a:t> орта </a:t>
            </a:r>
            <a:r>
              <a:rPr lang="ru-RU" dirty="0" err="1"/>
              <a:t>мектеп</a:t>
            </a:r>
            <a:r>
              <a:rPr lang="ru-RU" dirty="0"/>
              <a:t> </a:t>
            </a:r>
            <a:r>
              <a:rPr lang="ru-RU" dirty="0" err="1"/>
              <a:t>бірігіп</a:t>
            </a:r>
            <a:r>
              <a:rPr lang="ru-RU" dirty="0"/>
              <a:t> он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жылды</a:t>
            </a:r>
            <a:r>
              <a:rPr lang="ru-RU" dirty="0"/>
              <a:t> </a:t>
            </a:r>
            <a:r>
              <a:rPr lang="ru-RU" dirty="0" err="1"/>
              <a:t>құрайды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3.Оқу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тоғыз</a:t>
            </a:r>
            <a:r>
              <a:rPr lang="ru-RU" dirty="0"/>
              <a:t> </a:t>
            </a:r>
            <a:r>
              <a:rPr lang="ru-RU" dirty="0" err="1"/>
              <a:t>айға</a:t>
            </a:r>
            <a:r>
              <a:rPr lang="ru-RU" dirty="0"/>
              <a:t> </a:t>
            </a:r>
            <a:r>
              <a:rPr lang="ru-RU" dirty="0" err="1"/>
              <a:t>созылады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4.Англияда </a:t>
            </a:r>
            <a:r>
              <a:rPr lang="ru-RU" dirty="0" err="1"/>
              <a:t>міндетті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бес </a:t>
            </a:r>
            <a:r>
              <a:rPr lang="ru-RU" dirty="0" err="1"/>
              <a:t>жастан</a:t>
            </a:r>
            <a:r>
              <a:rPr lang="ru-RU" dirty="0"/>
              <a:t> </a:t>
            </a:r>
            <a:r>
              <a:rPr lang="ru-RU" dirty="0" err="1"/>
              <a:t>басталады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5.Тоғыз </a:t>
            </a:r>
            <a:r>
              <a:rPr lang="ru-RU" dirty="0" err="1"/>
              <a:t>жылдық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жалпыға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міндетті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85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80621" cy="651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1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6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455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FEEDBACK                What I have known?</a:t>
            </a:r>
          </a:p>
        </p:txBody>
      </p:sp>
    </p:spTree>
    <p:extLst>
      <p:ext uri="{BB962C8B-B14F-4D97-AF65-F5344CB8AC3E}">
        <p14:creationId xmlns:p14="http://schemas.microsoft.com/office/powerpoint/2010/main" val="207777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7920880" cy="485772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FEEDBACK                What I have known?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en-US" dirty="0" smtClean="0"/>
              <a:t>		</a:t>
            </a:r>
            <a:r>
              <a:rPr lang="en-US" sz="3200" dirty="0" smtClean="0"/>
              <a:t>2-4</a:t>
            </a:r>
            <a:endParaRPr lang="ru-RU" sz="3200" dirty="0"/>
          </a:p>
          <a:p>
            <a:pPr marL="45720" indent="0">
              <a:buNone/>
            </a:pPr>
            <a:r>
              <a:rPr lang="en-US" sz="3200" dirty="0" smtClean="0"/>
              <a:t>		5-7</a:t>
            </a:r>
            <a:endParaRPr lang="ru-RU" sz="3200" dirty="0" smtClean="0"/>
          </a:p>
          <a:p>
            <a:pPr marL="45720" indent="0">
              <a:buNone/>
            </a:pPr>
            <a:r>
              <a:rPr lang="en-US" sz="3200" dirty="0" smtClean="0"/>
              <a:t>		7-11</a:t>
            </a:r>
            <a:endParaRPr lang="ru-RU" sz="3200" dirty="0"/>
          </a:p>
          <a:p>
            <a:pPr marL="45720" indent="0">
              <a:buNone/>
            </a:pPr>
            <a:r>
              <a:rPr lang="en-US" sz="3200" dirty="0" smtClean="0"/>
              <a:t>		11-16</a:t>
            </a:r>
            <a:endParaRPr lang="ru-RU" sz="3200" dirty="0" smtClean="0"/>
          </a:p>
          <a:p>
            <a:pPr marL="45720" indent="0">
              <a:buNone/>
            </a:pPr>
            <a:r>
              <a:rPr lang="en-US" sz="3200" dirty="0" smtClean="0"/>
              <a:t>		17-18</a:t>
            </a:r>
            <a:endParaRPr lang="ru-RU" sz="3200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635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Home task:</a:t>
            </a:r>
          </a:p>
          <a:p>
            <a:pPr marL="45720" indent="0">
              <a:buNone/>
            </a:pPr>
            <a:r>
              <a:rPr lang="en-US" sz="3200" dirty="0" smtClean="0"/>
              <a:t>retell the text “Schools in GB”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528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4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40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sz="40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Check </a:t>
            </a:r>
            <a:r>
              <a:rPr lang="en-US" sz="4000" dirty="0">
                <a:solidFill>
                  <a:srgbClr val="FF0000"/>
                </a:solidFill>
              </a:rPr>
              <a:t>up your homework.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2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1776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4100" b="1" dirty="0" smtClean="0"/>
              <a:t>2.Brainstorming. </a:t>
            </a:r>
          </a:p>
          <a:p>
            <a:pPr marL="45720" indent="0" algn="ctr">
              <a:buNone/>
            </a:pPr>
            <a:r>
              <a:rPr lang="en-US" sz="4100" b="1" dirty="0" smtClean="0"/>
              <a:t>Let’s repeat</a:t>
            </a:r>
          </a:p>
          <a:p>
            <a:r>
              <a:rPr lang="en-US" sz="4100" b="1" dirty="0" smtClean="0"/>
              <a:t>Primary </a:t>
            </a:r>
          </a:p>
          <a:p>
            <a:r>
              <a:rPr lang="en-US" sz="4100" b="1" dirty="0" smtClean="0"/>
              <a:t>Ordinary</a:t>
            </a:r>
          </a:p>
          <a:p>
            <a:r>
              <a:rPr lang="en-US" sz="4100" b="1" dirty="0" smtClean="0"/>
              <a:t> Comprise</a:t>
            </a:r>
          </a:p>
          <a:p>
            <a:r>
              <a:rPr lang="en-US" sz="4100" b="1" dirty="0" smtClean="0"/>
              <a:t> Curriculum </a:t>
            </a:r>
          </a:p>
          <a:p>
            <a:r>
              <a:rPr lang="en-US" sz="4100" b="1" dirty="0" smtClean="0"/>
              <a:t>Secondary </a:t>
            </a:r>
          </a:p>
          <a:p>
            <a:r>
              <a:rPr lang="en-US" sz="4100" b="1" dirty="0" smtClean="0"/>
              <a:t>Compulsory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53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6632"/>
            <a:ext cx="8064896" cy="6480720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en-US" dirty="0"/>
              <a:t>Pre-listening </a:t>
            </a:r>
            <a:r>
              <a:rPr lang="en-US" dirty="0" smtClean="0"/>
              <a:t>stage</a:t>
            </a:r>
          </a:p>
          <a:p>
            <a:pPr marL="45720" indent="0">
              <a:buNone/>
            </a:pPr>
            <a:r>
              <a:rPr lang="en-US" b="1" dirty="0" smtClean="0"/>
              <a:t>compulsory </a:t>
            </a:r>
            <a:r>
              <a:rPr lang="en-US" b="1" dirty="0"/>
              <a:t>- </a:t>
            </a:r>
            <a:r>
              <a:rPr lang="ru-RU" b="1" dirty="0" err="1"/>
              <a:t>міндетті</a:t>
            </a:r>
            <a:endParaRPr lang="ru-RU" b="1" dirty="0"/>
          </a:p>
          <a:p>
            <a:pPr marL="45720" indent="0">
              <a:buNone/>
            </a:pPr>
            <a:r>
              <a:rPr lang="en-US" b="1" dirty="0"/>
              <a:t>nursery school – </a:t>
            </a:r>
            <a:r>
              <a:rPr lang="ru-RU" b="1" dirty="0" err="1"/>
              <a:t>балабақша</a:t>
            </a:r>
            <a:r>
              <a:rPr lang="ru-RU" b="1" dirty="0"/>
              <a:t>  (от 2 до 5 лет)</a:t>
            </a:r>
          </a:p>
          <a:p>
            <a:pPr marL="45720" indent="0">
              <a:buNone/>
            </a:pPr>
            <a:r>
              <a:rPr lang="en-US" b="1" dirty="0"/>
              <a:t>pre-school – </a:t>
            </a:r>
            <a:r>
              <a:rPr lang="ru-RU" b="1" dirty="0" err="1"/>
              <a:t>мектепалды</a:t>
            </a:r>
            <a:r>
              <a:rPr lang="ru-RU" b="1" dirty="0"/>
              <a:t> </a:t>
            </a:r>
          </a:p>
          <a:p>
            <a:pPr marL="45720" indent="0">
              <a:buNone/>
            </a:pPr>
            <a:r>
              <a:rPr lang="en-US" b="1" dirty="0"/>
              <a:t>state school – </a:t>
            </a:r>
            <a:r>
              <a:rPr lang="ru-RU" b="1" dirty="0" err="1"/>
              <a:t>мемлекеттік</a:t>
            </a:r>
            <a:r>
              <a:rPr lang="ru-RU" b="1" dirty="0"/>
              <a:t> </a:t>
            </a:r>
            <a:r>
              <a:rPr lang="ru-RU" b="1" dirty="0" err="1"/>
              <a:t>мектеп</a:t>
            </a:r>
            <a:endParaRPr lang="ru-RU" b="1" dirty="0"/>
          </a:p>
          <a:p>
            <a:pPr marL="45720" indent="0">
              <a:buNone/>
            </a:pPr>
            <a:r>
              <a:rPr lang="en-US" b="1" dirty="0"/>
              <a:t>free - </a:t>
            </a:r>
            <a:r>
              <a:rPr lang="ru-RU" b="1" dirty="0" err="1"/>
              <a:t>тегін</a:t>
            </a:r>
            <a:endParaRPr lang="ru-RU" b="1" dirty="0"/>
          </a:p>
          <a:p>
            <a:pPr marL="45720" indent="0">
              <a:buNone/>
            </a:pPr>
            <a:r>
              <a:rPr lang="en-US" b="1" dirty="0"/>
              <a:t>primary – </a:t>
            </a:r>
            <a:r>
              <a:rPr lang="ru-RU" b="1" dirty="0" err="1"/>
              <a:t>бастауыш</a:t>
            </a:r>
            <a:r>
              <a:rPr lang="ru-RU" b="1" dirty="0"/>
              <a:t> </a:t>
            </a:r>
          </a:p>
          <a:p>
            <a:pPr marL="45720" indent="0">
              <a:buNone/>
            </a:pPr>
            <a:r>
              <a:rPr lang="en-US" b="1" dirty="0"/>
              <a:t>infant school – </a:t>
            </a:r>
            <a:r>
              <a:rPr lang="ru-RU" b="1" dirty="0" err="1"/>
              <a:t>мектепалды</a:t>
            </a:r>
            <a:r>
              <a:rPr lang="ru-RU" b="1" dirty="0"/>
              <a:t> </a:t>
            </a:r>
            <a:r>
              <a:rPr lang="ru-RU" b="1" dirty="0" err="1"/>
              <a:t>даярлық</a:t>
            </a:r>
            <a:r>
              <a:rPr lang="ru-RU" b="1" dirty="0"/>
              <a:t> </a:t>
            </a:r>
            <a:r>
              <a:rPr lang="ru-RU" b="1" dirty="0" err="1"/>
              <a:t>сынып</a:t>
            </a:r>
            <a:r>
              <a:rPr lang="ru-RU" b="1" dirty="0"/>
              <a:t> (младшая начальная школа для детей от 5 до 7 лет)</a:t>
            </a:r>
          </a:p>
          <a:p>
            <a:pPr marL="45720" indent="0">
              <a:buNone/>
            </a:pPr>
            <a:r>
              <a:rPr lang="en-US" b="1" dirty="0"/>
              <a:t>junior school – </a:t>
            </a:r>
            <a:r>
              <a:rPr lang="ru-RU" b="1" dirty="0" err="1"/>
              <a:t>бастауыш</a:t>
            </a:r>
            <a:r>
              <a:rPr lang="ru-RU" b="1" dirty="0"/>
              <a:t> </a:t>
            </a:r>
            <a:r>
              <a:rPr lang="ru-RU" b="1" dirty="0" err="1"/>
              <a:t>сынып</a:t>
            </a:r>
            <a:r>
              <a:rPr lang="ru-RU" b="1" dirty="0"/>
              <a:t> (от 7 до 11 лет)</a:t>
            </a:r>
          </a:p>
          <a:p>
            <a:pPr marL="45720" indent="0">
              <a:buNone/>
            </a:pPr>
            <a:r>
              <a:rPr lang="en-US" b="1" dirty="0"/>
              <a:t>to attend – </a:t>
            </a:r>
            <a:r>
              <a:rPr lang="ru-RU" b="1" dirty="0" err="1"/>
              <a:t>қатысу</a:t>
            </a:r>
            <a:r>
              <a:rPr lang="ru-RU" b="1" dirty="0"/>
              <a:t> </a:t>
            </a:r>
          </a:p>
          <a:p>
            <a:pPr marL="45720" indent="0">
              <a:buNone/>
            </a:pPr>
            <a:r>
              <a:rPr lang="en-US" b="1" dirty="0"/>
              <a:t>secondary – </a:t>
            </a:r>
            <a:r>
              <a:rPr lang="ru-RU" b="1" dirty="0"/>
              <a:t>орта </a:t>
            </a:r>
          </a:p>
          <a:p>
            <a:pPr marL="45720" indent="0">
              <a:buNone/>
            </a:pPr>
            <a:r>
              <a:rPr lang="en-US" b="1" dirty="0"/>
              <a:t>comprehensive school – </a:t>
            </a:r>
            <a:r>
              <a:rPr lang="ru-RU" b="1" dirty="0" err="1"/>
              <a:t>жалпы</a:t>
            </a:r>
            <a:r>
              <a:rPr lang="ru-RU" b="1" dirty="0"/>
              <a:t> </a:t>
            </a:r>
            <a:r>
              <a:rPr lang="ru-RU" b="1" dirty="0" err="1"/>
              <a:t>білім</a:t>
            </a:r>
            <a:r>
              <a:rPr lang="ru-RU" b="1" dirty="0"/>
              <a:t> </a:t>
            </a:r>
            <a:r>
              <a:rPr lang="ru-RU" b="1" dirty="0" err="1"/>
              <a:t>беретін</a:t>
            </a:r>
            <a:r>
              <a:rPr lang="ru-RU" b="1" dirty="0"/>
              <a:t> орта </a:t>
            </a:r>
            <a:r>
              <a:rPr lang="ru-RU" b="1" dirty="0" err="1"/>
              <a:t>мектеп</a:t>
            </a:r>
            <a:r>
              <a:rPr lang="ru-RU" b="1" dirty="0"/>
              <a:t>  (общеобразовательная) школа</a:t>
            </a:r>
          </a:p>
          <a:p>
            <a:pPr marL="45720" indent="0">
              <a:buNone/>
            </a:pPr>
            <a:r>
              <a:rPr lang="en-US" b="1" dirty="0"/>
              <a:t>Prefects – c</a:t>
            </a:r>
            <a:r>
              <a:rPr lang="ru-RU" b="1" dirty="0" err="1"/>
              <a:t>тароста</a:t>
            </a:r>
            <a:endParaRPr lang="ru-RU" b="1" dirty="0"/>
          </a:p>
          <a:p>
            <a:pPr marL="45720" indent="0">
              <a:buNone/>
            </a:pPr>
            <a:r>
              <a:rPr lang="en-US" b="1" dirty="0"/>
              <a:t>boarding schools - </a:t>
            </a:r>
            <a:r>
              <a:rPr lang="ru-RU" b="1" dirty="0"/>
              <a:t>школа-интернат</a:t>
            </a:r>
          </a:p>
          <a:p>
            <a:pPr marL="45720" indent="0">
              <a:buNone/>
            </a:pPr>
            <a:r>
              <a:rPr lang="en-US" b="1" dirty="0"/>
              <a:t>To </a:t>
            </a:r>
            <a:r>
              <a:rPr lang="en-US" b="1" dirty="0" err="1"/>
              <a:t>explane</a:t>
            </a:r>
            <a:r>
              <a:rPr lang="en-US" b="1" dirty="0"/>
              <a:t> - </a:t>
            </a:r>
            <a:r>
              <a:rPr lang="ru-RU" b="1" dirty="0" err="1"/>
              <a:t>тусіндіру</a:t>
            </a:r>
            <a:endParaRPr lang="ru-RU" b="1" dirty="0"/>
          </a:p>
          <a:p>
            <a:pPr marL="45720" indent="0">
              <a:buNone/>
            </a:pPr>
            <a:r>
              <a:rPr lang="en-US" b="1" dirty="0"/>
              <a:t>Ability –</a:t>
            </a:r>
            <a:r>
              <a:rPr lang="ru-RU" b="1" dirty="0"/>
              <a:t>способность, </a:t>
            </a:r>
            <a:r>
              <a:rPr lang="ru-RU" b="1" dirty="0" err="1"/>
              <a:t>қабілет</a:t>
            </a:r>
            <a:endParaRPr lang="ru-RU" b="1" dirty="0"/>
          </a:p>
          <a:p>
            <a:pPr marL="45720" indent="0">
              <a:buNone/>
            </a:pPr>
            <a:r>
              <a:rPr lang="en-US" b="1" dirty="0"/>
              <a:t>Church schools -  </a:t>
            </a:r>
            <a:r>
              <a:rPr lang="ru-RU" b="1" dirty="0" err="1"/>
              <a:t>Діни</a:t>
            </a:r>
            <a:r>
              <a:rPr lang="ru-RU" b="1" dirty="0"/>
              <a:t> </a:t>
            </a:r>
            <a:r>
              <a:rPr lang="ru-RU" b="1" dirty="0" err="1"/>
              <a:t>мектептер</a:t>
            </a:r>
            <a:r>
              <a:rPr lang="ru-RU" b="1" dirty="0"/>
              <a:t>, церковная школа </a:t>
            </a:r>
          </a:p>
          <a:p>
            <a:pPr marL="45720" indent="0">
              <a:buNone/>
            </a:pPr>
            <a:r>
              <a:rPr lang="en-US" b="1" dirty="0"/>
              <a:t>GCSE – General Certificate  of  Secondary Education- </a:t>
            </a:r>
            <a:r>
              <a:rPr lang="ru-RU" b="1" dirty="0"/>
              <a:t>орта </a:t>
            </a:r>
            <a:r>
              <a:rPr lang="ru-RU" b="1" dirty="0" err="1"/>
              <a:t>білім</a:t>
            </a:r>
            <a:r>
              <a:rPr lang="ru-RU" b="1" dirty="0"/>
              <a:t> </a:t>
            </a:r>
            <a:r>
              <a:rPr lang="ru-RU" b="1" dirty="0" err="1"/>
              <a:t>туралы</a:t>
            </a:r>
            <a:r>
              <a:rPr lang="ru-RU" b="1" dirty="0"/>
              <a:t> сертификат </a:t>
            </a:r>
            <a:r>
              <a:rPr lang="ru-RU" b="1" dirty="0" err="1"/>
              <a:t>алуға</a:t>
            </a:r>
            <a:r>
              <a:rPr lang="ru-RU" b="1" dirty="0"/>
              <a:t> </a:t>
            </a:r>
            <a:r>
              <a:rPr lang="ru-RU" b="1" dirty="0" err="1"/>
              <a:t>арналған</a:t>
            </a:r>
            <a:r>
              <a:rPr lang="ru-RU" b="1" dirty="0"/>
              <a:t> </a:t>
            </a:r>
            <a:r>
              <a:rPr lang="ru-RU" b="1" dirty="0" err="1"/>
              <a:t>емтихан</a:t>
            </a:r>
            <a:endParaRPr lang="ru-RU" b="1" dirty="0"/>
          </a:p>
          <a:p>
            <a:pPr marL="45720" indent="0">
              <a:buNone/>
            </a:pPr>
            <a:r>
              <a:rPr lang="ru-RU" b="1" dirty="0"/>
              <a:t>“</a:t>
            </a:r>
            <a:r>
              <a:rPr lang="en-US" b="1" dirty="0"/>
              <a:t>A” !advanced!  level exam “A”</a:t>
            </a:r>
            <a:r>
              <a:rPr lang="ru-RU" b="1" dirty="0" err="1"/>
              <a:t>деңгейіндегі</a:t>
            </a:r>
            <a:r>
              <a:rPr lang="ru-RU" b="1" dirty="0"/>
              <a:t> </a:t>
            </a:r>
            <a:r>
              <a:rPr lang="ru-RU" b="1" dirty="0" err="1"/>
              <a:t>емтихан</a:t>
            </a:r>
            <a:r>
              <a:rPr lang="ru-RU" b="1" dirty="0"/>
              <a:t> продвинутых </a:t>
            </a:r>
            <a:r>
              <a:rPr lang="ru-RU" b="1" dirty="0" err="1"/>
              <a:t>кенейтілген</a:t>
            </a:r>
            <a:r>
              <a:rPr lang="ru-RU" b="1" dirty="0"/>
              <a:t> </a:t>
            </a: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en-US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39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b.	While -  listening Stage</a:t>
            </a:r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963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" b="20847"/>
          <a:stretch/>
        </p:blipFill>
        <p:spPr bwMode="auto">
          <a:xfrm>
            <a:off x="467543" y="123938"/>
            <a:ext cx="8424935" cy="582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25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3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37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352928" cy="56498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c.	</a:t>
            </a:r>
            <a:r>
              <a:rPr lang="en-US" sz="2400" dirty="0">
                <a:solidFill>
                  <a:srgbClr val="FF0000"/>
                </a:solidFill>
              </a:rPr>
              <a:t>Post listening </a:t>
            </a:r>
            <a:r>
              <a:rPr lang="en-US" sz="2400" dirty="0" smtClean="0">
                <a:solidFill>
                  <a:srgbClr val="FF0000"/>
                </a:solidFill>
              </a:rPr>
              <a:t>Stage</a:t>
            </a:r>
            <a:endParaRPr lang="en-US" sz="2400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Is </a:t>
            </a:r>
            <a:r>
              <a:rPr lang="en-US" sz="2400" b="1" dirty="0">
                <a:solidFill>
                  <a:srgbClr val="FF0000"/>
                </a:solidFill>
              </a:rPr>
              <a:t>it TRUE or FALSE?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en-US" sz="2400" b="1" dirty="0" smtClean="0"/>
              <a:t>1. In </a:t>
            </a:r>
            <a:r>
              <a:rPr lang="en-US" sz="2400" b="1" dirty="0"/>
              <a:t>GB children start going to school when they are seven. </a:t>
            </a:r>
          </a:p>
          <a:p>
            <a:pPr marL="45720" indent="0">
              <a:buNone/>
            </a:pPr>
            <a:r>
              <a:rPr lang="en-US" sz="2400" b="1" dirty="0"/>
              <a:t>2</a:t>
            </a:r>
            <a:r>
              <a:rPr lang="en-US" sz="2400" b="1" dirty="0" smtClean="0"/>
              <a:t>. Compulsory </a:t>
            </a:r>
            <a:r>
              <a:rPr lang="en-US" sz="2400" b="1" dirty="0"/>
              <a:t>Education begins at the age of 11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45720" indent="0">
              <a:buNone/>
            </a:pPr>
            <a:r>
              <a:rPr lang="en-US" sz="2400" b="1" dirty="0"/>
              <a:t>3</a:t>
            </a:r>
            <a:r>
              <a:rPr lang="en-US" sz="2400" b="1" dirty="0" smtClean="0"/>
              <a:t>. Primary </a:t>
            </a:r>
            <a:r>
              <a:rPr lang="en-US" sz="2400" b="1" dirty="0"/>
              <a:t>education lasts for four years. </a:t>
            </a:r>
            <a:r>
              <a:rPr lang="en-US" sz="2400" b="1" dirty="0" smtClean="0"/>
              <a:t> </a:t>
            </a:r>
          </a:p>
          <a:p>
            <a:pPr marL="45720" indent="0">
              <a:buNone/>
            </a:pPr>
            <a:r>
              <a:rPr lang="en-US" sz="2400" b="1" dirty="0" smtClean="0"/>
              <a:t>4. Students </a:t>
            </a:r>
            <a:r>
              <a:rPr lang="en-US" sz="2400" b="1" dirty="0"/>
              <a:t>in GB wear uniforms. </a:t>
            </a:r>
          </a:p>
          <a:p>
            <a:pPr marL="45720" indent="0">
              <a:buNone/>
            </a:pPr>
            <a:r>
              <a:rPr lang="en-US" sz="2400" b="1" dirty="0"/>
              <a:t>5</a:t>
            </a:r>
            <a:r>
              <a:rPr lang="en-US" sz="2400" b="1" dirty="0" smtClean="0"/>
              <a:t>. Students </a:t>
            </a:r>
            <a:r>
              <a:rPr lang="en-US" sz="2400" b="1" dirty="0"/>
              <a:t>get acquainted with their teacher on the 25th of </a:t>
            </a:r>
            <a:r>
              <a:rPr lang="en-US" sz="2400" b="1" dirty="0" smtClean="0"/>
              <a:t>May</a:t>
            </a:r>
          </a:p>
          <a:p>
            <a:pPr marL="45720" indent="0">
              <a:buNone/>
            </a:pPr>
            <a:r>
              <a:rPr lang="en-US" sz="2400" b="1" dirty="0" smtClean="0"/>
              <a:t> 6. In primary </a:t>
            </a:r>
            <a:r>
              <a:rPr lang="en-US" sz="2400" b="1" dirty="0"/>
              <a:t>schools children learn how to write and read, and do mathematics.</a:t>
            </a:r>
          </a:p>
          <a:p>
            <a:pPr marL="502920" indent="-4572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3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5505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dirty="0"/>
              <a:t>2.	</a:t>
            </a:r>
            <a:r>
              <a:rPr lang="en-US" sz="2800" b="1" dirty="0">
                <a:solidFill>
                  <a:srgbClr val="FF0000"/>
                </a:solidFill>
              </a:rPr>
              <a:t>You should listen and answer the questions. Students of 10th grade prepare some questions according this text.</a:t>
            </a:r>
          </a:p>
          <a:p>
            <a:pPr marL="45720" indent="0">
              <a:buNone/>
            </a:pPr>
            <a:r>
              <a:rPr lang="en-US" dirty="0" smtClean="0"/>
              <a:t>In </a:t>
            </a:r>
            <a:r>
              <a:rPr lang="en-US" dirty="0"/>
              <a:t>what schools does primary education take place in Britain</a:t>
            </a:r>
            <a:r>
              <a:rPr lang="en-US" dirty="0" smtClean="0"/>
              <a:t>?-</a:t>
            </a:r>
          </a:p>
          <a:p>
            <a:pPr marL="45720" indent="0">
              <a:buNone/>
            </a:pPr>
            <a:r>
              <a:rPr lang="en-US" dirty="0" smtClean="0"/>
              <a:t>How </a:t>
            </a:r>
            <a:r>
              <a:rPr lang="en-US" dirty="0"/>
              <a:t>long does compulsory secondary education last</a:t>
            </a:r>
            <a:r>
              <a:rPr lang="en-US" dirty="0" smtClean="0"/>
              <a:t>?-</a:t>
            </a:r>
          </a:p>
          <a:p>
            <a:pPr marL="45720" indent="0">
              <a:buNone/>
            </a:pPr>
            <a:r>
              <a:rPr lang="en-US" dirty="0" smtClean="0"/>
              <a:t>What </a:t>
            </a:r>
            <a:r>
              <a:rPr lang="en-US" dirty="0"/>
              <a:t>can children do after the 5th form</a:t>
            </a:r>
            <a:r>
              <a:rPr lang="en-US" dirty="0" smtClean="0"/>
              <a:t>?-</a:t>
            </a:r>
          </a:p>
          <a:p>
            <a:pPr marL="45720" indent="0">
              <a:buNone/>
            </a:pPr>
            <a:r>
              <a:rPr lang="en-US" dirty="0" smtClean="0"/>
              <a:t>When </a:t>
            </a:r>
            <a:r>
              <a:rPr lang="en-US" dirty="0"/>
              <a:t>do students take their 1st public exams GCSE</a:t>
            </a:r>
            <a:r>
              <a:rPr lang="en-US" dirty="0" smtClean="0"/>
              <a:t>?-</a:t>
            </a:r>
          </a:p>
          <a:p>
            <a:pPr marL="45720" indent="0">
              <a:buNone/>
            </a:pPr>
            <a:r>
              <a:rPr lang="en-US" dirty="0" smtClean="0"/>
              <a:t>How </a:t>
            </a:r>
            <a:r>
              <a:rPr lang="en-US" dirty="0"/>
              <a:t>long does the 6th form last?- 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What </a:t>
            </a:r>
            <a:r>
              <a:rPr lang="en-US" dirty="0"/>
              <a:t>schools are called boarding </a:t>
            </a:r>
            <a:r>
              <a:rPr lang="en-US" dirty="0" smtClean="0"/>
              <a:t>schools?-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76556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</TotalTime>
  <Words>247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2017-11-27T13:21:32Z</dcterms:created>
  <dcterms:modified xsi:type="dcterms:W3CDTF">2017-12-03T04:44:06Z</dcterms:modified>
</cp:coreProperties>
</file>