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5" r:id="rId3"/>
    <p:sldId id="258" r:id="rId4"/>
    <p:sldId id="257" r:id="rId5"/>
    <p:sldId id="266" r:id="rId6"/>
    <p:sldId id="260" r:id="rId7"/>
    <p:sldId id="259" r:id="rId8"/>
    <p:sldId id="261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9006B8-3ACA-44F2-A2D9-9835B41C53DD}" type="slidenum"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31460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5F1DD80-3CD2-4D6C-A35E-16D6F02DB1F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7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C92559-7700-44B8-A1BD-49654EA5B84E}" type="slidenum">
              <a:t>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495533-EFB2-4417-8102-D5EF6331E264}" type="slidenum">
              <a:t>3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69524D-7757-4CC1-B712-845CFBCA9DD5}" type="slidenum">
              <a:t>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C26655D-EE1F-4889-85EC-3882CCAE6729}" type="slidenum">
              <a:t>7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C775A6-C4E1-4915-940B-F46042296ABA}" type="slidenum">
              <a:t>10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3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FCF1CA-4E1B-4BE2-AA53-81AB0C0C5457}" type="slidenum">
              <a:t>11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3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 lIns="91430" tIns="45710" rIns="91430" bIns="45710"/>
          <a:lstStyle/>
          <a:p>
            <a:pPr lvl="0" hangingPunct="1"/>
            <a:r>
              <a:rPr lang="ru-RU">
                <a:latin typeface="Arial" pitchFamily="34"/>
              </a:rPr>
              <a:t>Митя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D2EBEBE-2199-4B6A-9AC7-E8A057654F17}" type="slidenum">
              <a:t>12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3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</p:spPr>
      </p:sp>
      <p:sp>
        <p:nvSpPr>
          <p:cNvPr id="4" name="Rectangle 3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448535-0F13-4CFA-B8A6-AF2081B2763D}" type="slidenum">
              <a:t>22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4591" y="695328"/>
            <a:ext cx="4568827" cy="342740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043" cy="4114443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9336" y="-9336"/>
            <a:ext cx="10110748" cy="7578346"/>
            <a:chOff x="-9336" y="-9336"/>
            <a:chExt cx="10110748" cy="7578346"/>
          </a:xfrm>
        </p:grpSpPr>
        <p:cxnSp>
          <p:nvCxnSpPr>
            <p:cNvPr id="3" name="Straight Connector 27"/>
            <p:cNvCxnSpPr/>
            <p:nvPr/>
          </p:nvCxnSpPr>
          <p:spPr>
            <a:xfrm flipV="1">
              <a:off x="5656386" y="4602833"/>
              <a:ext cx="4434493" cy="2956840"/>
            </a:xfrm>
            <a:prstGeom prst="straightConnector1">
              <a:avLst/>
            </a:prstGeom>
            <a:noFill/>
            <a:ln w="9528" cap="rnd">
              <a:solidFill>
                <a:srgbClr val="F496CB">
                  <a:alpha val="70000"/>
                </a:srgbClr>
              </a:solidFill>
              <a:prstDash val="solid"/>
              <a:miter/>
            </a:ln>
          </p:spPr>
        </p:cxnSp>
        <p:cxnSp>
          <p:nvCxnSpPr>
            <p:cNvPr id="4" name="Straight Connector 28"/>
            <p:cNvCxnSpPr/>
            <p:nvPr/>
          </p:nvCxnSpPr>
          <p:spPr>
            <a:xfrm>
              <a:off x="7764097" y="0"/>
              <a:ext cx="1344085" cy="7559673"/>
            </a:xfrm>
            <a:prstGeom prst="straightConnector1">
              <a:avLst/>
            </a:prstGeom>
            <a:noFill/>
            <a:ln w="9528" cap="rnd">
              <a:solidFill>
                <a:srgbClr val="F496CB">
                  <a:alpha val="70000"/>
                </a:srgbClr>
              </a:solidFill>
              <a:prstDash val="solid"/>
              <a:miter/>
            </a:ln>
          </p:spPr>
        </p:cxnSp>
        <p:sp>
          <p:nvSpPr>
            <p:cNvPr id="5" name="Freeform 29"/>
            <p:cNvSpPr/>
            <p:nvPr/>
          </p:nvSpPr>
          <p:spPr>
            <a:xfrm>
              <a:off x="7597841" y="0"/>
              <a:ext cx="2501898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9442"/>
                <a:gd name="f4" fmla="val 6866466"/>
                <a:gd name="f5" fmla="val 2023534"/>
                <a:gd name="f6" fmla="val 6858000"/>
                <a:gd name="f7" fmla="val 2269067"/>
                <a:gd name="f8" fmla="val 2271889"/>
                <a:gd name="f9" fmla="val 4580466"/>
                <a:gd name="f10" fmla="val 2257778"/>
                <a:gd name="f11" fmla="val 2294466"/>
                <a:gd name="f12" fmla="val 2260600"/>
                <a:gd name="f13" fmla="val 8466"/>
                <a:gd name="f14" fmla="*/ f0 1 2269442"/>
                <a:gd name="f15" fmla="*/ f1 1 686646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269442"/>
                <a:gd name="f22" fmla="*/ f19 1 686646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269442" h="6866466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496CB">
                <a:alpha val="36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6" name="Freeform 30"/>
            <p:cNvSpPr/>
            <p:nvPr/>
          </p:nvSpPr>
          <p:spPr>
            <a:xfrm>
              <a:off x="7943182" y="-9336"/>
              <a:ext cx="2147697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8147"/>
                <a:gd name="f4" fmla="val 6866467"/>
                <a:gd name="f5" fmla="val 1202267"/>
                <a:gd name="f6" fmla="val 1947333"/>
                <a:gd name="f7" fmla="val 1944511"/>
                <a:gd name="f8" fmla="val 4577645"/>
                <a:gd name="f9" fmla="val 1950155"/>
                <a:gd name="f10" fmla="val 2288822"/>
                <a:gd name="f11" fmla="*/ f0 1 1948147"/>
                <a:gd name="f12" fmla="*/ f1 1 686646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948147"/>
                <a:gd name="f19" fmla="*/ f16 1 686646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948147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6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F496CB">
                <a:alpha val="2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" name="Freeform 31"/>
            <p:cNvSpPr/>
            <p:nvPr/>
          </p:nvSpPr>
          <p:spPr>
            <a:xfrm>
              <a:off x="7317824" y="4321143"/>
              <a:ext cx="2771034" cy="3238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59667"/>
                <a:gd name="f4" fmla="val 3810000"/>
                <a:gd name="f5" fmla="val 3251200"/>
                <a:gd name="f6" fmla="val 3254022"/>
                <a:gd name="f7" fmla="val 1270000"/>
                <a:gd name="f8" fmla="val 3256845"/>
                <a:gd name="f9" fmla="val 2540000"/>
                <a:gd name="f10" fmla="*/ f0 1 3259667"/>
                <a:gd name="f11" fmla="*/ f1 1 381000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259667"/>
                <a:gd name="f18" fmla="*/ f15 1 381000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259667" h="3810000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4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F496CB">
                <a:alpha val="72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" name="Freeform 32"/>
            <p:cNvSpPr/>
            <p:nvPr/>
          </p:nvSpPr>
          <p:spPr>
            <a:xfrm>
              <a:off x="7728508" y="-9336"/>
              <a:ext cx="2362370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267"/>
                <a:gd name="f4" fmla="val 6866467"/>
                <a:gd name="f5" fmla="val 2472267"/>
                <a:gd name="f6" fmla="val 6858000"/>
                <a:gd name="f7" fmla="*/ f0 1 2853267"/>
                <a:gd name="f8" fmla="*/ f1 1 6866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53267"/>
                <a:gd name="f15" fmla="*/ f12 1 6866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53267" h="6866467">
                  <a:moveTo>
                    <a:pt x="f2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B3D9F">
                <a:alpha val="5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" name="Freeform 33"/>
            <p:cNvSpPr/>
            <p:nvPr/>
          </p:nvSpPr>
          <p:spPr>
            <a:xfrm>
              <a:off x="9145517" y="-9336"/>
              <a:ext cx="945370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6933"/>
                <a:gd name="f4" fmla="val 6866467"/>
                <a:gd name="f5" fmla="val 1016000"/>
                <a:gd name="f6" fmla="val 1284111"/>
                <a:gd name="f7" fmla="val 4577645"/>
                <a:gd name="f8" fmla="val 1281288"/>
                <a:gd name="f9" fmla="val 2288822"/>
                <a:gd name="f10" fmla="val 1278466"/>
                <a:gd name="f11" fmla="*/ f0 1 1286933"/>
                <a:gd name="f12" fmla="*/ f1 1 686646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286933"/>
                <a:gd name="f19" fmla="*/ f16 1 686646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286933" h="6866467">
                  <a:moveTo>
                    <a:pt x="f5" y="f2"/>
                  </a:moveTo>
                  <a:lnTo>
                    <a:pt x="f2" y="f4"/>
                  </a:lnTo>
                  <a:lnTo>
                    <a:pt x="f3" y="f4"/>
                  </a:lnTo>
                  <a:cubicBezTo>
                    <a:pt x="f6" y="f7"/>
                    <a:pt x="f8" y="f9"/>
                    <a:pt x="f10" y="f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EB3D9F">
                <a:alpha val="66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" name="Freeform 34"/>
            <p:cNvSpPr/>
            <p:nvPr/>
          </p:nvSpPr>
          <p:spPr>
            <a:xfrm>
              <a:off x="8923254" y="-9336"/>
              <a:ext cx="1176037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244"/>
                <a:gd name="f4" fmla="val 6866467"/>
                <a:gd name="f5" fmla="val 1117600"/>
                <a:gd name="f6" fmla="val 1270000"/>
                <a:gd name="f7" fmla="val 1272822"/>
                <a:gd name="f8" fmla="val 4574822"/>
                <a:gd name="f9" fmla="val 1250245"/>
                <a:gd name="f10" fmla="val 2291645"/>
                <a:gd name="f11" fmla="val 1253067"/>
                <a:gd name="f12" fmla="*/ f0 1 1270244"/>
                <a:gd name="f13" fmla="*/ f1 1 686646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270244"/>
                <a:gd name="f20" fmla="*/ f17 1 686646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70244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B2136D">
                <a:alpha val="8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" name="Freeform 35"/>
            <p:cNvSpPr/>
            <p:nvPr/>
          </p:nvSpPr>
          <p:spPr>
            <a:xfrm>
              <a:off x="8895255" y="5394438"/>
              <a:ext cx="1206157" cy="2165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333"/>
                <a:gd name="f4" fmla="val 3268133"/>
                <a:gd name="f5" fmla="val 1811866"/>
                <a:gd name="f6" fmla="val 1814688"/>
                <a:gd name="f7" fmla="val 1086555"/>
                <a:gd name="f8" fmla="val 1817511"/>
                <a:gd name="f9" fmla="val 2173111"/>
                <a:gd name="f10" fmla="val 3259666"/>
                <a:gd name="f11" fmla="*/ f0 1 1820333"/>
                <a:gd name="f12" fmla="*/ f1 1 32681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820333"/>
                <a:gd name="f19" fmla="*/ f16 1 32681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820333" h="3268133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10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B2136D">
                <a:alpha val="76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" name="Freeform 17"/>
            <p:cNvSpPr/>
            <p:nvPr/>
          </p:nvSpPr>
          <p:spPr>
            <a:xfrm>
              <a:off x="-9336" y="-9336"/>
              <a:ext cx="952054" cy="628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600"/>
                <a:gd name="f4" fmla="val 5698067"/>
                <a:gd name="f5" fmla="val 8467"/>
                <a:gd name="f6" fmla="val 16934"/>
                <a:gd name="f7" fmla="*/ f0 1 863600"/>
                <a:gd name="f8" fmla="*/ f1 1 56980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63600"/>
                <a:gd name="f15" fmla="*/ f12 1 56980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63600" h="5698067">
                  <a:moveTo>
                    <a:pt x="f2" y="f5"/>
                  </a:moveTo>
                  <a:lnTo>
                    <a:pt x="f3" y="f2"/>
                  </a:lnTo>
                  <a:lnTo>
                    <a:pt x="f3" y="f6"/>
                  </a:lnTo>
                  <a:lnTo>
                    <a:pt x="f2" y="f4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EB3D9F">
                <a:alpha val="85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ctrTitle"/>
          </p:nvPr>
        </p:nvSpPr>
        <p:spPr>
          <a:xfrm>
            <a:off x="1246400" y="2650552"/>
            <a:ext cx="6423550" cy="1814745"/>
          </a:xfrm>
        </p:spPr>
        <p:txBody>
          <a:bodyPr anchor="b">
            <a:noAutofit/>
          </a:bodyPr>
          <a:lstStyle>
            <a:lvl1pPr algn="r">
              <a:defRPr sz="5952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Subtitle 2"/>
          <p:cNvSpPr txBox="1">
            <a:spLocks noGrp="1"/>
          </p:cNvSpPr>
          <p:nvPr>
            <p:ph type="subTitle" idx="1"/>
          </p:nvPr>
        </p:nvSpPr>
        <p:spPr>
          <a:xfrm>
            <a:off x="1246400" y="4465298"/>
            <a:ext cx="6423550" cy="1209129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03E08F-C883-4D98-9344-231DBF22E9F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61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2038" y="671974"/>
            <a:ext cx="6997912" cy="3751838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2038" y="4927783"/>
            <a:ext cx="6997912" cy="173169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4F2F86-78D8-478A-942D-591030179E9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3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54259" y="671974"/>
            <a:ext cx="6694157" cy="3331854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213856" y="4003828"/>
            <a:ext cx="5974954" cy="419983"/>
          </a:xfrm>
        </p:spPr>
        <p:txBody>
          <a:bodyPr anchor="ctr">
            <a:noAutofit/>
          </a:bodyPr>
          <a:lstStyle>
            <a:lvl1pPr marL="0" indent="0">
              <a:buNone/>
              <a:defRPr sz="1764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2038" y="4927783"/>
            <a:ext cx="6997912" cy="173169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FB9412-6393-443B-9108-230AB80DA844}" type="slidenum">
              <a:t>‹#›</a:t>
            </a:fld>
            <a:endParaRPr lang="ru-RU"/>
          </a:p>
        </p:txBody>
      </p:sp>
      <p:sp>
        <p:nvSpPr>
          <p:cNvPr id="8" name="TextBox 23"/>
          <p:cNvSpPr txBox="1"/>
          <p:nvPr/>
        </p:nvSpPr>
        <p:spPr>
          <a:xfrm>
            <a:off x="532153" y="871249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F496CB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7438872" y="3181892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F496CB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136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2038" y="2129655"/>
            <a:ext cx="6997912" cy="2861011"/>
          </a:xfrm>
        </p:spPr>
        <p:txBody>
          <a:bodyPr anchor="b"/>
          <a:lstStyle>
            <a:lvl1pPr>
              <a:defRPr sz="485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2038" y="4990676"/>
            <a:ext cx="6997912" cy="1668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7335AB-6EF2-4FC8-BD09-E3C3C56630C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4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54259" y="671974"/>
            <a:ext cx="6694157" cy="3331854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2038" y="4423812"/>
            <a:ext cx="6997912" cy="566863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2038" y="4990676"/>
            <a:ext cx="6997912" cy="166880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2F2F51-6032-4B64-9E68-D8E7B65A1D4E}" type="slidenum">
              <a:t>‹#›</a:t>
            </a:fld>
            <a:endParaRPr lang="ru-RU"/>
          </a:p>
        </p:txBody>
      </p:sp>
      <p:sp>
        <p:nvSpPr>
          <p:cNvPr id="8" name="TextBox 23"/>
          <p:cNvSpPr txBox="1"/>
          <p:nvPr/>
        </p:nvSpPr>
        <p:spPr>
          <a:xfrm>
            <a:off x="532153" y="871249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F496CB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7438872" y="3181892"/>
            <a:ext cx="504163" cy="6446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00794" tIns="50401" rIns="100794" bIns="50401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18" b="0" i="0" u="none" strike="noStrike" kern="1200" cap="none" spc="0" baseline="0">
                <a:solidFill>
                  <a:srgbClr val="F496CB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714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8932" y="671974"/>
            <a:ext cx="6991026" cy="3331854"/>
          </a:xfrm>
        </p:spPr>
        <p:txBody>
          <a:bodyPr anchor="ctr"/>
          <a:lstStyle>
            <a:lvl1pPr>
              <a:defRPr sz="485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2038" y="4423812"/>
            <a:ext cx="6997912" cy="566863"/>
          </a:xfrm>
        </p:spPr>
        <p:txBody>
          <a:bodyPr anchor="b">
            <a:noAutofit/>
          </a:bodyPr>
          <a:lstStyle>
            <a:lvl1pPr marL="0" indent="0">
              <a:buNone/>
              <a:defRPr sz="2646">
                <a:solidFill>
                  <a:srgbClr val="F496CB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2038" y="4990676"/>
            <a:ext cx="6997912" cy="166880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3EF167-6E13-40FC-AF59-EE1B6E39945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5875F6-02B1-4EC6-AC11-DD142696919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16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589568" y="671974"/>
            <a:ext cx="1079074" cy="5788755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038" y="671974"/>
            <a:ext cx="5727152" cy="578875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47CF55-423A-4E3F-8891-9D176B3509A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6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4035" y="302739"/>
            <a:ext cx="9072567" cy="12599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4035" y="1763923"/>
            <a:ext cx="4452277" cy="498903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124315" y="1763923"/>
            <a:ext cx="4452277" cy="240964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 txBox="1">
            <a:spLocks noGrp="1"/>
          </p:cNvSpPr>
          <p:nvPr>
            <p:ph idx="3"/>
          </p:nvPr>
        </p:nvSpPr>
        <p:spPr>
          <a:xfrm>
            <a:off x="5124315" y="4341562"/>
            <a:ext cx="4452277" cy="24113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80BB53-DBF4-482C-A4DD-7DBF043F1ED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6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07529F-5DFC-45B6-B715-B86699FDA05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4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2038" y="2977204"/>
            <a:ext cx="6997912" cy="2013463"/>
          </a:xfrm>
        </p:spPr>
        <p:txBody>
          <a:bodyPr anchor="b"/>
          <a:lstStyle>
            <a:lvl1pPr>
              <a:defRPr sz="4409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4990676"/>
            <a:ext cx="6997912" cy="948433"/>
          </a:xfrm>
        </p:spPr>
        <p:txBody>
          <a:bodyPr/>
          <a:lstStyle>
            <a:lvl1pPr marL="0" indent="0">
              <a:buNone/>
              <a:defRPr sz="2205">
                <a:solidFill>
                  <a:srgbClr val="7F7F7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E3A49F-E210-4863-A1B8-60A3B290073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92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038" y="2381646"/>
            <a:ext cx="3404430" cy="42778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265529" y="2381655"/>
            <a:ext cx="3404430" cy="42778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CDE123-DF2A-4BA2-8692-BE3E9C92571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40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2382085"/>
            <a:ext cx="3407255" cy="635224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72038" y="3017309"/>
            <a:ext cx="3407255" cy="36421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262704" y="2382085"/>
            <a:ext cx="3407255" cy="635224"/>
          </a:xfrm>
        </p:spPr>
        <p:txBody>
          <a:bodyPr anchor="b">
            <a:noAutofit/>
          </a:bodyPr>
          <a:lstStyle>
            <a:lvl1pPr marL="0" indent="0">
              <a:buNone/>
              <a:defRPr sz="2646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262704" y="3017309"/>
            <a:ext cx="3407255" cy="36421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48E1DD-BB6F-4A4C-88F5-86FC75CF0B5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07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FB7C84-5297-4AB6-84AB-02E0E161731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DC8799-E32B-4981-A936-7FB27B9E48F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19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2038" y="1651936"/>
            <a:ext cx="3075977" cy="1409273"/>
          </a:xfrm>
        </p:spPr>
        <p:txBody>
          <a:bodyPr anchor="b"/>
          <a:lstStyle>
            <a:lvl1pPr>
              <a:defRPr sz="2205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937086" y="567613"/>
            <a:ext cx="3732873" cy="60918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2038" y="3061200"/>
            <a:ext cx="3075977" cy="2848877"/>
          </a:xfrm>
        </p:spPr>
        <p:txBody>
          <a:bodyPr/>
          <a:lstStyle>
            <a:lvl1pPr marL="0" indent="0">
              <a:buNone/>
              <a:defRPr sz="1543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40D463-9531-44C0-81FE-5142617C07F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52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2038" y="5291769"/>
            <a:ext cx="6997912" cy="624727"/>
          </a:xfrm>
        </p:spPr>
        <p:txBody>
          <a:bodyPr anchor="b"/>
          <a:lstStyle>
            <a:lvl1pPr>
              <a:defRPr sz="2646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672038" y="671974"/>
            <a:ext cx="6997912" cy="4239194"/>
          </a:xfrm>
        </p:spPr>
        <p:txBody>
          <a:bodyPr anchorCtr="1"/>
          <a:lstStyle>
            <a:lvl1pPr marL="0" indent="0" algn="ctr">
              <a:buNone/>
              <a:defRPr sz="1764"/>
            </a:lvl1pPr>
          </a:lstStyle>
          <a:p>
            <a:pPr lvl="0"/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2038" y="5916497"/>
            <a:ext cx="6997912" cy="742986"/>
          </a:xfrm>
        </p:spPr>
        <p:txBody>
          <a:bodyPr/>
          <a:lstStyle>
            <a:lvl1pPr marL="0" indent="0">
              <a:buNone/>
              <a:defRPr sz="1323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19359A-916A-4039-A7C2-1534A6E7724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6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-9336" y="-9336"/>
            <a:ext cx="10110748" cy="7578346"/>
            <a:chOff x="-9336" y="-9336"/>
            <a:chExt cx="10110748" cy="7578346"/>
          </a:xfrm>
        </p:grpSpPr>
        <p:cxnSp>
          <p:nvCxnSpPr>
            <p:cNvPr id="3" name="Straight Connector 6"/>
            <p:cNvCxnSpPr/>
            <p:nvPr/>
          </p:nvCxnSpPr>
          <p:spPr>
            <a:xfrm flipV="1">
              <a:off x="5656386" y="4602833"/>
              <a:ext cx="4434493" cy="2956840"/>
            </a:xfrm>
            <a:prstGeom prst="straightConnector1">
              <a:avLst/>
            </a:prstGeom>
            <a:noFill/>
            <a:ln w="9528" cap="rnd">
              <a:solidFill>
                <a:srgbClr val="F496CB">
                  <a:alpha val="70000"/>
                </a:srgbClr>
              </a:solidFill>
              <a:prstDash val="solid"/>
              <a:miter/>
            </a:ln>
          </p:spPr>
        </p:cxnSp>
        <p:cxnSp>
          <p:nvCxnSpPr>
            <p:cNvPr id="4" name="Straight Connector 7"/>
            <p:cNvCxnSpPr/>
            <p:nvPr/>
          </p:nvCxnSpPr>
          <p:spPr>
            <a:xfrm>
              <a:off x="7764097" y="0"/>
              <a:ext cx="1344085" cy="7559673"/>
            </a:xfrm>
            <a:prstGeom prst="straightConnector1">
              <a:avLst/>
            </a:prstGeom>
            <a:noFill/>
            <a:ln w="9528" cap="rnd">
              <a:solidFill>
                <a:srgbClr val="F496CB">
                  <a:alpha val="70000"/>
                </a:srgbClr>
              </a:solidFill>
              <a:prstDash val="solid"/>
              <a:miter/>
            </a:ln>
          </p:spPr>
        </p:cxnSp>
        <p:sp>
          <p:nvSpPr>
            <p:cNvPr id="5" name="Freeform 8"/>
            <p:cNvSpPr/>
            <p:nvPr/>
          </p:nvSpPr>
          <p:spPr>
            <a:xfrm>
              <a:off x="7597841" y="0"/>
              <a:ext cx="2501898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9442"/>
                <a:gd name="f4" fmla="val 6866466"/>
                <a:gd name="f5" fmla="val 2023534"/>
                <a:gd name="f6" fmla="val 6858000"/>
                <a:gd name="f7" fmla="val 2269067"/>
                <a:gd name="f8" fmla="val 2271889"/>
                <a:gd name="f9" fmla="val 4580466"/>
                <a:gd name="f10" fmla="val 2257778"/>
                <a:gd name="f11" fmla="val 2294466"/>
                <a:gd name="f12" fmla="val 2260600"/>
                <a:gd name="f13" fmla="val 8466"/>
                <a:gd name="f14" fmla="*/ f0 1 2269442"/>
                <a:gd name="f15" fmla="*/ f1 1 686646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269442"/>
                <a:gd name="f22" fmla="*/ f19 1 686646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269442" h="6866466">
                  <a:moveTo>
                    <a:pt x="f5" y="f2"/>
                  </a:moveTo>
                  <a:lnTo>
                    <a:pt x="f2" y="f6"/>
                  </a:lnTo>
                  <a:lnTo>
                    <a:pt x="f7" y="f4"/>
                  </a:lnTo>
                  <a:cubicBezTo>
                    <a:pt x="f8" y="f9"/>
                    <a:pt x="f10" y="f11"/>
                    <a:pt x="f12" y="f13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496CB">
                <a:alpha val="36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6" name="Freeform 9"/>
            <p:cNvSpPr/>
            <p:nvPr/>
          </p:nvSpPr>
          <p:spPr>
            <a:xfrm>
              <a:off x="7943182" y="-9336"/>
              <a:ext cx="2147697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48147"/>
                <a:gd name="f4" fmla="val 6866467"/>
                <a:gd name="f5" fmla="val 1202267"/>
                <a:gd name="f6" fmla="val 1947333"/>
                <a:gd name="f7" fmla="val 1944511"/>
                <a:gd name="f8" fmla="val 4577645"/>
                <a:gd name="f9" fmla="val 1950155"/>
                <a:gd name="f10" fmla="val 2288822"/>
                <a:gd name="f11" fmla="*/ f0 1 1948147"/>
                <a:gd name="f12" fmla="*/ f1 1 686646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948147"/>
                <a:gd name="f19" fmla="*/ f16 1 686646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948147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6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F496CB">
                <a:alpha val="2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" name="Freeform 10"/>
            <p:cNvSpPr/>
            <p:nvPr/>
          </p:nvSpPr>
          <p:spPr>
            <a:xfrm>
              <a:off x="7317824" y="4321143"/>
              <a:ext cx="2771034" cy="3238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59667"/>
                <a:gd name="f4" fmla="val 3810000"/>
                <a:gd name="f5" fmla="val 3251200"/>
                <a:gd name="f6" fmla="val 3254022"/>
                <a:gd name="f7" fmla="val 1270000"/>
                <a:gd name="f8" fmla="val 3256845"/>
                <a:gd name="f9" fmla="val 2540000"/>
                <a:gd name="f10" fmla="*/ f0 1 3259667"/>
                <a:gd name="f11" fmla="*/ f1 1 381000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259667"/>
                <a:gd name="f18" fmla="*/ f15 1 381000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259667" h="3810000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4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F496CB">
                <a:alpha val="72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8" name="Freeform 11"/>
            <p:cNvSpPr/>
            <p:nvPr/>
          </p:nvSpPr>
          <p:spPr>
            <a:xfrm>
              <a:off x="7728508" y="-9336"/>
              <a:ext cx="2362370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3267"/>
                <a:gd name="f4" fmla="val 6866467"/>
                <a:gd name="f5" fmla="val 2472267"/>
                <a:gd name="f6" fmla="val 6858000"/>
                <a:gd name="f7" fmla="*/ f0 1 2853267"/>
                <a:gd name="f8" fmla="*/ f1 1 6866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53267"/>
                <a:gd name="f15" fmla="*/ f12 1 6866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53267" h="6866467">
                  <a:moveTo>
                    <a:pt x="f2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EB3D9F">
                <a:alpha val="5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" name="Freeform 12"/>
            <p:cNvSpPr/>
            <p:nvPr/>
          </p:nvSpPr>
          <p:spPr>
            <a:xfrm>
              <a:off x="9145517" y="-9336"/>
              <a:ext cx="945370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86933"/>
                <a:gd name="f4" fmla="val 6866467"/>
                <a:gd name="f5" fmla="val 1016000"/>
                <a:gd name="f6" fmla="val 1284111"/>
                <a:gd name="f7" fmla="val 4577645"/>
                <a:gd name="f8" fmla="val 1281288"/>
                <a:gd name="f9" fmla="val 2288822"/>
                <a:gd name="f10" fmla="val 1278466"/>
                <a:gd name="f11" fmla="*/ f0 1 1286933"/>
                <a:gd name="f12" fmla="*/ f1 1 686646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286933"/>
                <a:gd name="f19" fmla="*/ f16 1 686646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286933" h="6866467">
                  <a:moveTo>
                    <a:pt x="f5" y="f2"/>
                  </a:moveTo>
                  <a:lnTo>
                    <a:pt x="f2" y="f4"/>
                  </a:lnTo>
                  <a:lnTo>
                    <a:pt x="f3" y="f4"/>
                  </a:lnTo>
                  <a:cubicBezTo>
                    <a:pt x="f6" y="f7"/>
                    <a:pt x="f8" y="f9"/>
                    <a:pt x="f10" y="f2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EB3D9F">
                <a:alpha val="66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" name="Freeform 13"/>
            <p:cNvSpPr/>
            <p:nvPr/>
          </p:nvSpPr>
          <p:spPr>
            <a:xfrm>
              <a:off x="8923254" y="-9336"/>
              <a:ext cx="1176037" cy="7569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0244"/>
                <a:gd name="f4" fmla="val 6866467"/>
                <a:gd name="f5" fmla="val 1117600"/>
                <a:gd name="f6" fmla="val 1270000"/>
                <a:gd name="f7" fmla="val 1272822"/>
                <a:gd name="f8" fmla="val 4574822"/>
                <a:gd name="f9" fmla="val 1250245"/>
                <a:gd name="f10" fmla="val 2291645"/>
                <a:gd name="f11" fmla="val 1253067"/>
                <a:gd name="f12" fmla="*/ f0 1 1270244"/>
                <a:gd name="f13" fmla="*/ f1 1 686646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270244"/>
                <a:gd name="f20" fmla="*/ f17 1 686646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70244" h="6866467">
                  <a:moveTo>
                    <a:pt x="f2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2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B2136D">
                <a:alpha val="8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1" name="Freeform 14"/>
            <p:cNvSpPr/>
            <p:nvPr/>
          </p:nvSpPr>
          <p:spPr>
            <a:xfrm>
              <a:off x="8895255" y="5394438"/>
              <a:ext cx="1206157" cy="2165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20333"/>
                <a:gd name="f4" fmla="val 3268133"/>
                <a:gd name="f5" fmla="val 1811866"/>
                <a:gd name="f6" fmla="val 1814688"/>
                <a:gd name="f7" fmla="val 1086555"/>
                <a:gd name="f8" fmla="val 1817511"/>
                <a:gd name="f9" fmla="val 2173111"/>
                <a:gd name="f10" fmla="val 3259666"/>
                <a:gd name="f11" fmla="*/ f0 1 1820333"/>
                <a:gd name="f12" fmla="*/ f1 1 32681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820333"/>
                <a:gd name="f19" fmla="*/ f16 1 32681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820333" h="3268133">
                  <a:moveTo>
                    <a:pt x="f2" y="f4"/>
                  </a:moveTo>
                  <a:lnTo>
                    <a:pt x="f5" y="f2"/>
                  </a:lnTo>
                  <a:cubicBezTo>
                    <a:pt x="f6" y="f7"/>
                    <a:pt x="f8" y="f9"/>
                    <a:pt x="f3" y="f10"/>
                  </a:cubicBezTo>
                  <a:lnTo>
                    <a:pt x="f2" y="f4"/>
                  </a:lnTo>
                  <a:close/>
                </a:path>
              </a:pathLst>
            </a:custGeom>
            <a:solidFill>
              <a:srgbClr val="B2136D">
                <a:alpha val="76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" name="Freeform 15"/>
            <p:cNvSpPr/>
            <p:nvPr/>
          </p:nvSpPr>
          <p:spPr>
            <a:xfrm>
              <a:off x="-9336" y="4423812"/>
              <a:ext cx="504035" cy="3145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7200"/>
                <a:gd name="f4" fmla="val 2853267"/>
                <a:gd name="f5" fmla="val 2844800"/>
                <a:gd name="f6" fmla="val 2822"/>
                <a:gd name="f7" fmla="val 1905000"/>
                <a:gd name="f8" fmla="val 5645"/>
                <a:gd name="f9" fmla="val 965200"/>
                <a:gd name="f10" fmla="*/ f0 1 457200"/>
                <a:gd name="f11" fmla="*/ f1 1 28532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457200"/>
                <a:gd name="f18" fmla="*/ f15 1 28532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57200" h="2853267">
                  <a:moveTo>
                    <a:pt x="f2" y="f2"/>
                  </a:moveTo>
                  <a:lnTo>
                    <a:pt x="f3" y="f4"/>
                  </a:lnTo>
                  <a:lnTo>
                    <a:pt x="f2" y="f5"/>
                  </a:lnTo>
                  <a:cubicBezTo>
                    <a:pt x="f6" y="f7"/>
                    <a:pt x="f8" y="f9"/>
                    <a:pt x="f2" y="f2"/>
                  </a:cubicBezTo>
                  <a:close/>
                </a:path>
              </a:pathLst>
            </a:custGeom>
            <a:solidFill>
              <a:srgbClr val="EB3D9F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3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671974"/>
            <a:ext cx="6997912" cy="14559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2381655"/>
            <a:ext cx="6997912" cy="427783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958925" y="6659483"/>
            <a:ext cx="754206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92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ru-RU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72038" y="6659483"/>
            <a:ext cx="5096508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92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ru-RU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104805" y="6659483"/>
            <a:ext cx="565144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992" b="0" i="0" u="none" strike="noStrike" kern="1200" cap="none" spc="0" baseline="0">
                <a:solidFill>
                  <a:srgbClr val="EB3D9F"/>
                </a:solidFill>
                <a:uFillTx/>
                <a:latin typeface="Trebuchet MS"/>
              </a:defRPr>
            </a:lvl1pPr>
          </a:lstStyle>
          <a:p>
            <a:pPr lvl="0"/>
            <a:fld id="{AE4F8AC6-3C65-4CFA-A888-32CCB3A3179A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503971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3968" b="0" i="0" u="none" strike="noStrike" kern="1200" cap="none" spc="0" baseline="0">
          <a:solidFill>
            <a:srgbClr val="EB3D9F"/>
          </a:solidFill>
          <a:uFillTx/>
          <a:latin typeface="Trebuchet MS"/>
        </a:defRPr>
      </a:lvl1pPr>
    </p:titleStyle>
    <p:bodyStyle>
      <a:lvl1pPr marL="377976" marR="0" lvl="0" indent="-377976" algn="l" defTabSz="503971" rtl="0" eaLnBrk="1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EB3D9F"/>
        </a:buClr>
        <a:buSzPct val="80000"/>
        <a:buFont typeface="Wingdings 3"/>
        <a:buChar char=""/>
        <a:tabLst/>
        <a:defRPr lang="ru-RU" sz="1984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818954" marR="0" lvl="1" indent="-314983" algn="l" defTabSz="503971" rtl="0" eaLnBrk="1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EB3D9F"/>
        </a:buClr>
        <a:buSzPct val="80000"/>
        <a:buFont typeface="Wingdings 3"/>
        <a:buChar char=""/>
        <a:tabLst/>
        <a:defRPr lang="ru-RU" sz="1764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259933" marR="0" lvl="2" indent="-251990" algn="l" defTabSz="503971" rtl="0" eaLnBrk="1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EB3D9F"/>
        </a:buClr>
        <a:buSzPct val="80000"/>
        <a:buFont typeface="Wingdings 3"/>
        <a:buChar char=""/>
        <a:tabLst/>
        <a:defRPr lang="ru-RU" sz="1543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763895" marR="0" lvl="3" indent="-251990" algn="l" defTabSz="503971" rtl="0" eaLnBrk="1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EB3D9F"/>
        </a:buClr>
        <a:buSzPct val="80000"/>
        <a:buFont typeface="Wingdings 3"/>
        <a:buChar char=""/>
        <a:tabLst/>
        <a:defRPr lang="ru-RU" sz="1323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267867" marR="0" lvl="4" indent="-251990" algn="l" defTabSz="503971" rtl="0" eaLnBrk="1" fontAlgn="auto" hangingPunct="1">
        <a:lnSpc>
          <a:spcPct val="100000"/>
        </a:lnSpc>
        <a:spcBef>
          <a:spcPts val="1100"/>
        </a:spcBef>
        <a:spcAft>
          <a:spcPts val="0"/>
        </a:spcAft>
        <a:buClr>
          <a:srgbClr val="EB3D9F"/>
        </a:buClr>
        <a:buSzPct val="80000"/>
        <a:buFont typeface="Wingdings 3"/>
        <a:buChar char=""/>
        <a:tabLst/>
        <a:defRPr lang="ru-RU" sz="1323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8.jpeg"/><Relationship Id="rId7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9.wmf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632581"/>
            <a:ext cx="9072567" cy="2123657"/>
          </a:xfrm>
        </p:spPr>
        <p:txBody>
          <a:bodyPr anchorCtr="1">
            <a:spAutoFit/>
          </a:bodyPr>
          <a:lstStyle/>
          <a:p>
            <a:pPr lvl="0" algn="ctr"/>
            <a:r>
              <a:rPr lang="ru-RU" sz="4400" b="1">
                <a:solidFill>
                  <a:srgbClr val="B2136D"/>
                </a:solidFill>
              </a:rPr>
              <a:t>Преемственность обучения</a:t>
            </a:r>
            <a:br>
              <a:rPr lang="ru-RU" sz="4400" b="1">
                <a:solidFill>
                  <a:srgbClr val="B2136D"/>
                </a:solidFill>
              </a:rPr>
            </a:br>
            <a:r>
              <a:rPr lang="ru-RU" sz="4400" b="1">
                <a:solidFill>
                  <a:srgbClr val="B2136D"/>
                </a:solidFill>
              </a:rPr>
              <a:t> между</a:t>
            </a:r>
            <a:br>
              <a:rPr lang="ru-RU" sz="4400" b="1">
                <a:solidFill>
                  <a:srgbClr val="B2136D"/>
                </a:solidFill>
              </a:rPr>
            </a:br>
            <a:r>
              <a:rPr lang="ru-RU" sz="4400" b="1">
                <a:solidFill>
                  <a:srgbClr val="B2136D"/>
                </a:solidFill>
              </a:rPr>
              <a:t>основной и начальной  школой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0" y="1768477"/>
            <a:ext cx="9072567" cy="4989515"/>
          </a:xfrm>
        </p:spPr>
        <p:txBody>
          <a:bodyPr anchor="ctr">
            <a:spAutoFit/>
          </a:bodyPr>
          <a:lstStyle/>
          <a:p>
            <a:pPr lvl="0" algn="r"/>
            <a:endParaRPr lang="ru-RU" sz="1600">
              <a:effectLst>
                <a:outerShdw dist="17962" dir="2700000">
                  <a:srgbClr val="000000"/>
                </a:outerShdw>
              </a:effectLst>
            </a:endParaRPr>
          </a:p>
          <a:p>
            <a:pPr lvl="0" algn="r"/>
            <a:endParaRPr lang="ru-RU" sz="1600">
              <a:effectLst>
                <a:outerShdw dist="17962" dir="2700000">
                  <a:srgbClr val="000000"/>
                </a:outerShdw>
              </a:effectLst>
            </a:endParaRPr>
          </a:p>
          <a:p>
            <a:pPr lvl="0" algn="r"/>
            <a:endParaRPr lang="ru-RU" sz="1600">
              <a:effectLst>
                <a:outerShdw dist="17962" dir="2700000">
                  <a:srgbClr val="000000"/>
                </a:outerShdw>
              </a:effectLst>
            </a:endParaRPr>
          </a:p>
          <a:p>
            <a:pPr lvl="0" algn="r"/>
            <a:endParaRPr lang="ru-RU" sz="1600">
              <a:effectLst>
                <a:outerShdw dist="17962" dir="2700000">
                  <a:srgbClr val="000000"/>
                </a:outerShdw>
              </a:effectLst>
            </a:endParaRPr>
          </a:p>
          <a:p>
            <a:pPr lvl="0" algn="r"/>
            <a:endParaRPr lang="ru-RU" sz="1600">
              <a:effectLst>
                <a:outerShdw dist="17962" dir="2700000">
                  <a:srgbClr val="000000"/>
                </a:outerShdw>
              </a:effectLst>
            </a:endParaRPr>
          </a:p>
          <a:p>
            <a:pPr lvl="0" algn="r"/>
            <a:endParaRPr lang="ru-RU" sz="1600">
              <a:effectLst>
                <a:outerShdw dist="17962" dir="2700000">
                  <a:srgbClr val="000000"/>
                </a:outerShdw>
              </a:effectLst>
            </a:endParaRPr>
          </a:p>
          <a:p>
            <a:pPr lvl="0" algn="r"/>
            <a:endParaRPr lang="ru-RU" sz="1600">
              <a:effectLst>
                <a:outerShdw dist="17962" dir="2700000">
                  <a:srgbClr val="000000"/>
                </a:outerShdw>
              </a:effectLst>
            </a:endParaRPr>
          </a:p>
          <a:p>
            <a:pPr lvl="0" algn="r"/>
            <a:endParaRPr lang="ru-RU" sz="1600">
              <a:effectLst>
                <a:outerShdw dist="17962" dir="2700000">
                  <a:srgbClr val="000000"/>
                </a:outerShdw>
              </a:effectLst>
            </a:endParaRPr>
          </a:p>
          <a:p>
            <a:pPr lvl="0" algn="r"/>
            <a:endParaRPr lang="ru-RU" sz="1600">
              <a:effectLst>
                <a:outerShdw dist="17962" dir="2700000">
                  <a:srgbClr val="000000"/>
                </a:outerShdw>
              </a:effectLst>
            </a:endParaRPr>
          </a:p>
          <a:p>
            <a:pPr lvl="0" algn="r"/>
            <a:endParaRPr lang="ru-RU" sz="1600">
              <a:effectLst>
                <a:outerShdw dist="17962" dir="2700000">
                  <a:srgbClr val="000000"/>
                </a:outerShdw>
              </a:effectLst>
            </a:endParaRPr>
          </a:p>
          <a:p>
            <a:pPr lvl="0" algn="r"/>
            <a:r>
              <a:rPr lang="ru-RU" sz="1600">
                <a:effectLst>
                  <a:outerShdw dist="17962" dir="2700000">
                    <a:srgbClr val="000000"/>
                  </a:outerShdw>
                </a:effectLst>
              </a:rPr>
              <a:t>Учитель начальных классов</a:t>
            </a:r>
          </a:p>
          <a:p>
            <a:pPr lvl="0" algn="r"/>
            <a:r>
              <a:rPr lang="ru-RU" sz="1600">
                <a:effectLst>
                  <a:outerShdw dist="17962" dir="2700000">
                    <a:srgbClr val="000000"/>
                  </a:outerShdw>
                </a:effectLst>
              </a:rPr>
              <a:t>МБОУ Красноколоссовской ООШ</a:t>
            </a:r>
          </a:p>
          <a:p>
            <a:pPr lvl="0" algn="r"/>
            <a:r>
              <a:rPr lang="ru-RU" sz="1600">
                <a:effectLst>
                  <a:outerShdw dist="17962" dir="2700000">
                    <a:srgbClr val="000000"/>
                  </a:outerShdw>
                </a:effectLst>
              </a:rPr>
              <a:t> Кравченко О.С.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3127" y="3596947"/>
            <a:ext cx="5238268" cy="34048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0914" y="5169276"/>
            <a:ext cx="1699174" cy="29258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62961" y="3009363"/>
            <a:ext cx="2917128" cy="21751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39193" y="216996"/>
            <a:ext cx="2301151" cy="23816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5"/>
          <p:cNvSpPr txBox="1">
            <a:spLocks noGrp="1"/>
          </p:cNvSpPr>
          <p:nvPr>
            <p:ph type="title"/>
          </p:nvPr>
        </p:nvSpPr>
        <p:spPr>
          <a:xfrm>
            <a:off x="584612" y="70994"/>
            <a:ext cx="9089501" cy="757717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/>
              <a:t>Необходим</a:t>
            </a:r>
            <a:r>
              <a:rPr lang="ru-RU" sz="2600" b="1">
                <a:solidFill>
                  <a:srgbClr val="0000FF"/>
                </a:solidFill>
              </a:rPr>
              <a:t/>
            </a:r>
            <a:br>
              <a:rPr lang="ru-RU" sz="2600" b="1">
                <a:solidFill>
                  <a:srgbClr val="0000FF"/>
                </a:solidFill>
              </a:rPr>
            </a:br>
            <a:r>
              <a:rPr lang="ru-RU" sz="2400" b="1">
                <a:solidFill>
                  <a:srgbClr val="0000FF"/>
                </a:solidFill>
              </a:rPr>
              <a:t>ЕДИНЫЙ КОМПЛЕКС ТЕХНОЛОГИЙ</a:t>
            </a:r>
            <a:r>
              <a:rPr lang="ru-RU" sz="2600" b="1">
                <a:solidFill>
                  <a:srgbClr val="0000FF"/>
                </a:solidFill>
              </a:rPr>
              <a:t> </a:t>
            </a:r>
            <a:endParaRPr lang="ru-RU" sz="2400" b="1">
              <a:solidFill>
                <a:srgbClr val="0000FF"/>
              </a:solidFill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530" y="3050118"/>
            <a:ext cx="10079568" cy="238164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307" b="1" i="0" u="none" strike="noStrike" kern="1200" cap="none" spc="0" baseline="0">
                <a:solidFill>
                  <a:srgbClr val="009900"/>
                </a:solidFill>
                <a:uFillTx/>
                <a:latin typeface="Arial" pitchFamily="34"/>
              </a:rPr>
              <a:t>Продуктивное чтение</a:t>
            </a:r>
            <a:r>
              <a:rPr lang="ru-RU" sz="3307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: </a:t>
            </a:r>
            <a:r>
              <a:rPr lang="ru-RU" sz="3307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вместо скорости прочтения и воспроизведения фактуальной информации…</a:t>
            </a:r>
            <a:r>
              <a:rPr lang="ru-RU" sz="3307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</a:t>
            </a:r>
          </a:p>
          <a:p>
            <a:pPr marL="342900" marR="0" lvl="0" indent="-342900" algn="l" defTabSz="914400" rtl="0" fontAlgn="auto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307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- вычитывание подтекста и концептуальных смыслов – глубокое понимание текста</a:t>
            </a:r>
          </a:p>
        </p:txBody>
      </p:sp>
      <p:sp>
        <p:nvSpPr>
          <p:cNvPr id="7" name="Rectangle 7"/>
          <p:cNvSpPr/>
          <p:nvPr/>
        </p:nvSpPr>
        <p:spPr>
          <a:xfrm>
            <a:off x="530" y="1065705"/>
            <a:ext cx="9446090" cy="198441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307" b="1" i="0" u="none" strike="noStrike" kern="1200" cap="none" spc="0" baseline="0">
                <a:solidFill>
                  <a:srgbClr val="009900"/>
                </a:solidFill>
                <a:uFillTx/>
                <a:latin typeface="Arial" pitchFamily="34"/>
              </a:rPr>
              <a:t>Проблемный диалог</a:t>
            </a:r>
            <a:r>
              <a:rPr lang="ru-RU" sz="3307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- </a:t>
            </a:r>
            <a:r>
              <a:rPr lang="ru-RU" sz="3307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вместо объяснения темы … </a:t>
            </a:r>
          </a:p>
          <a:p>
            <a:pPr marL="342900" marR="0" lvl="0" indent="-342900" algn="l" defTabSz="914400" rtl="0" fontAlgn="auto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307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– постановка проблем и самостоятельное открытие новых знаний учениками</a:t>
            </a:r>
          </a:p>
        </p:txBody>
      </p:sp>
      <p:sp>
        <p:nvSpPr>
          <p:cNvPr id="8" name="Rectangle 8"/>
          <p:cNvSpPr/>
          <p:nvPr/>
        </p:nvSpPr>
        <p:spPr>
          <a:xfrm>
            <a:off x="530" y="5381015"/>
            <a:ext cx="9673583" cy="226265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342900" marR="0" lvl="0" indent="-342900" algn="l" defTabSz="914400" rtl="0" fontAlgn="auto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307" b="1" i="0" u="none" strike="noStrike" kern="1200" cap="none" spc="0" baseline="0">
                <a:solidFill>
                  <a:srgbClr val="009900"/>
                </a:solidFill>
                <a:uFillTx/>
                <a:latin typeface="Arial" pitchFamily="34"/>
              </a:rPr>
              <a:t>Оценивание учебных успехов</a:t>
            </a:r>
            <a:r>
              <a:rPr lang="ru-RU" sz="3307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:</a:t>
            </a:r>
            <a:r>
              <a:rPr lang="ru-RU" sz="3307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вместо внешнего контроля за учениками с помощью отметок… </a:t>
            </a:r>
          </a:p>
          <a:p>
            <a:pPr marL="342900" marR="0" lvl="0" indent="-342900" algn="l" defTabSz="914400" rtl="0" fontAlgn="auto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307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- обучение их комфортному и адекватному самооцениванию своих достижений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0" y="84133"/>
            <a:ext cx="10080629" cy="1008061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>
                <a:effectLst>
                  <a:outerShdw dist="38096" dir="2700000">
                    <a:srgbClr val="C0C0C0"/>
                  </a:outerShdw>
                </a:effectLst>
              </a:rPr>
              <a:t>Необходимо </a:t>
            </a:r>
            <a:r>
              <a:rPr lang="ru-RU" sz="2800" b="1">
                <a:effectLst>
                  <a:outerShdw dist="38096" dir="2700000">
                    <a:srgbClr val="C0C0C0"/>
                  </a:outerShdw>
                </a:effectLst>
              </a:rPr>
              <a:t>построение единой </a:t>
            </a:r>
            <a:r>
              <a:rPr lang="ru-RU" sz="2800" b="1">
                <a:solidFill>
                  <a:srgbClr val="0000FF"/>
                </a:solidFill>
                <a:effectLst>
                  <a:outerShdw dist="38096" dir="2700000">
                    <a:srgbClr val="C0C0C0"/>
                  </a:outerShdw>
                </a:effectLst>
              </a:rPr>
              <a:t>образовательной среды</a:t>
            </a:r>
            <a:r>
              <a:rPr lang="ru-RU" sz="3600" b="1">
                <a:effectLst>
                  <a:outerShdw dist="38096" dir="2700000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3" name="Picture 3" descr="p00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33882" y="3107862"/>
            <a:ext cx="2698385" cy="20964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44201" y="2519894"/>
            <a:ext cx="2323901" cy="19494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 descr="_42083954_220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52520" y="5223528"/>
            <a:ext cx="1847920" cy="15959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2023" y="2283649"/>
            <a:ext cx="2084164" cy="21576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644201" y="5139531"/>
            <a:ext cx="2351900" cy="192666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 Box 8"/>
          <p:cNvSpPr txBox="1"/>
          <p:nvPr/>
        </p:nvSpPr>
        <p:spPr>
          <a:xfrm>
            <a:off x="537758" y="4467557"/>
            <a:ext cx="1383587" cy="70300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Процесс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обучения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530" y="6819458"/>
            <a:ext cx="3168944" cy="39767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Что и как оценивается?</a:t>
            </a:r>
          </a:p>
        </p:txBody>
      </p:sp>
      <p:sp>
        <p:nvSpPr>
          <p:cNvPr id="10" name="Text Box 10"/>
          <p:cNvSpPr txBox="1"/>
          <p:nvPr/>
        </p:nvSpPr>
        <p:spPr>
          <a:xfrm>
            <a:off x="7336212" y="7071448"/>
            <a:ext cx="2669188" cy="39767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Внеклассная жизнь</a:t>
            </a:r>
          </a:p>
        </p:txBody>
      </p:sp>
      <p:sp>
        <p:nvSpPr>
          <p:cNvPr id="11" name="Text Box 11"/>
          <p:cNvSpPr txBox="1"/>
          <p:nvPr/>
        </p:nvSpPr>
        <p:spPr>
          <a:xfrm>
            <a:off x="6468255" y="4451811"/>
            <a:ext cx="3947830" cy="7030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Отношения: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Учителя –дети -родители</a:t>
            </a:r>
          </a:p>
        </p:txBody>
      </p:sp>
      <p:sp>
        <p:nvSpPr>
          <p:cNvPr id="12" name="Line 12"/>
          <p:cNvSpPr/>
          <p:nvPr/>
        </p:nvSpPr>
        <p:spPr>
          <a:xfrm flipV="1">
            <a:off x="2436427" y="5207773"/>
            <a:ext cx="801462" cy="5879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52403" cap="flat">
            <a:solidFill>
              <a:srgbClr val="FF33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Line 13"/>
          <p:cNvSpPr/>
          <p:nvPr/>
        </p:nvSpPr>
        <p:spPr>
          <a:xfrm>
            <a:off x="2436427" y="2855881"/>
            <a:ext cx="794467" cy="5039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52403" cap="flat">
            <a:solidFill>
              <a:srgbClr val="FF33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Line 14"/>
          <p:cNvSpPr/>
          <p:nvPr/>
        </p:nvSpPr>
        <p:spPr>
          <a:xfrm flipH="1">
            <a:off x="6216264" y="2931127"/>
            <a:ext cx="923955" cy="4287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52403" cap="flat">
            <a:solidFill>
              <a:srgbClr val="FF33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Line 15"/>
          <p:cNvSpPr/>
          <p:nvPr/>
        </p:nvSpPr>
        <p:spPr>
          <a:xfrm flipH="1" flipV="1">
            <a:off x="6256507" y="5171023"/>
            <a:ext cx="715719" cy="79271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52403" cap="flat">
            <a:solidFill>
              <a:srgbClr val="FF33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Text Box 9"/>
          <p:cNvSpPr txBox="1"/>
          <p:nvPr/>
        </p:nvSpPr>
        <p:spPr>
          <a:xfrm>
            <a:off x="3444380" y="7155445"/>
            <a:ext cx="2782683" cy="39767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Оформление школы</a:t>
            </a:r>
          </a:p>
        </p:txBody>
      </p:sp>
      <p:sp>
        <p:nvSpPr>
          <p:cNvPr id="17" name="Line 12"/>
          <p:cNvSpPr/>
          <p:nvPr/>
        </p:nvSpPr>
        <p:spPr>
          <a:xfrm flipV="1">
            <a:off x="4620326" y="5207773"/>
            <a:ext cx="0" cy="92395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52403" cap="flat">
            <a:solidFill>
              <a:srgbClr val="FF33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Line 12"/>
          <p:cNvSpPr/>
          <p:nvPr/>
        </p:nvSpPr>
        <p:spPr>
          <a:xfrm>
            <a:off x="4620326" y="2519894"/>
            <a:ext cx="0" cy="8399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52403" cap="flat">
            <a:solidFill>
              <a:srgbClr val="FF33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9" name="Picture 2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444380" y="1175945"/>
            <a:ext cx="2687887" cy="15959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2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696370" y="5813252"/>
            <a:ext cx="1763923" cy="141043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Text Box 24"/>
          <p:cNvSpPr txBox="1"/>
          <p:nvPr/>
        </p:nvSpPr>
        <p:spPr>
          <a:xfrm>
            <a:off x="530" y="1175945"/>
            <a:ext cx="2771884" cy="906783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764" b="1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Определение единых </a:t>
            </a:r>
            <a:r>
              <a:rPr lang="ru-RU" sz="1764" b="1" i="0" u="sng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ЦЕЛЕЙ</a:t>
            </a:r>
            <a:r>
              <a:rPr lang="ru-RU" sz="1764" b="1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 и задач всего коллектива педагогов</a:t>
            </a:r>
          </a:p>
        </p:txBody>
      </p:sp>
      <p:sp>
        <p:nvSpPr>
          <p:cNvPr id="22" name="Text Box 25"/>
          <p:cNvSpPr txBox="1"/>
          <p:nvPr/>
        </p:nvSpPr>
        <p:spPr>
          <a:xfrm>
            <a:off x="6804233" y="1175945"/>
            <a:ext cx="3275856" cy="1178268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764" b="1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Подбор единого комплекса </a:t>
            </a:r>
            <a:r>
              <a:rPr lang="ru-RU" sz="1764" b="1" i="0" u="sng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СРЕДСТВ</a:t>
            </a:r>
            <a:r>
              <a:rPr lang="ru-RU" sz="1764" b="1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 (технологии, УМК и т.д.) для достижения этих целей и задач</a:t>
            </a:r>
            <a:endParaRPr lang="ru-RU" sz="2646" b="1" i="0" u="none" strike="noStrike" kern="1200" cap="none" spc="0" baseline="0">
              <a:solidFill>
                <a:srgbClr val="0000FF"/>
              </a:solidFill>
              <a:uFillTx/>
              <a:latin typeface="Arial" pitchFamily="34"/>
            </a:endParaRPr>
          </a:p>
        </p:txBody>
      </p:sp>
      <p:sp>
        <p:nvSpPr>
          <p:cNvPr id="23" name="Text Box 26"/>
          <p:cNvSpPr txBox="1"/>
          <p:nvPr/>
        </p:nvSpPr>
        <p:spPr>
          <a:xfrm>
            <a:off x="2268434" y="4567299"/>
            <a:ext cx="4535808" cy="635297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764" b="1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Совместно полученный НОВЫЙ ОБРА</a:t>
            </a:r>
            <a:r>
              <a:rPr lang="ru-RU" sz="1764" b="1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</a:rPr>
              <a:t>ЗОВА</a:t>
            </a:r>
            <a:r>
              <a:rPr lang="ru-RU" sz="1764" b="1" i="0" u="none" strike="noStrike" kern="1200" cap="none" spc="0" baseline="0">
                <a:solidFill>
                  <a:srgbClr val="008000"/>
                </a:solidFill>
                <a:uFillTx/>
                <a:latin typeface="Arial" pitchFamily="34"/>
              </a:rPr>
              <a:t>ТЕЛЬ</a:t>
            </a:r>
            <a:r>
              <a:rPr lang="ru-RU" sz="1764" b="1" i="0" u="none" strike="noStrike" kern="1200" cap="none" spc="0" baseline="0">
                <a:solidFill>
                  <a:srgbClr val="FF9900"/>
                </a:solidFill>
                <a:uFillTx/>
                <a:latin typeface="Arial" pitchFamily="34"/>
              </a:rPr>
              <a:t>НЫЙ</a:t>
            </a:r>
            <a:r>
              <a:rPr lang="ru-RU" sz="1764" b="1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 </a:t>
            </a:r>
            <a:r>
              <a:rPr lang="ru-RU" sz="1764" b="1" i="0" u="sng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РЕЗУЛЬТАТ</a:t>
            </a:r>
            <a:r>
              <a:rPr lang="ru-RU" sz="1764" b="1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 </a:t>
            </a:r>
          </a:p>
        </p:txBody>
      </p:sp>
      <p:sp>
        <p:nvSpPr>
          <p:cNvPr id="24" name="Text Box 9"/>
          <p:cNvSpPr txBox="1"/>
          <p:nvPr/>
        </p:nvSpPr>
        <p:spPr>
          <a:xfrm>
            <a:off x="2688409" y="2367646"/>
            <a:ext cx="4367814" cy="397672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Требования к педагогам и детям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1" descr="STR 67-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6517" y="2099910"/>
            <a:ext cx="1823423" cy="22679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3444380" y="1259942"/>
            <a:ext cx="706968" cy="15784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Box 4"/>
          <p:cNvSpPr txBox="1"/>
          <p:nvPr/>
        </p:nvSpPr>
        <p:spPr>
          <a:xfrm>
            <a:off x="168523" y="4283817"/>
            <a:ext cx="1679926" cy="7030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Начальная ступень</a:t>
            </a:r>
          </a:p>
        </p:txBody>
      </p:sp>
      <p:sp>
        <p:nvSpPr>
          <p:cNvPr id="5" name="Oval 26"/>
          <p:cNvSpPr/>
          <p:nvPr/>
        </p:nvSpPr>
        <p:spPr>
          <a:xfrm>
            <a:off x="4788319" y="4031827"/>
            <a:ext cx="316739" cy="31848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3300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6" name="Line 27"/>
          <p:cNvSpPr/>
          <p:nvPr/>
        </p:nvSpPr>
        <p:spPr>
          <a:xfrm flipV="1">
            <a:off x="2016444" y="4367814"/>
            <a:ext cx="2687887" cy="19319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 cap="flat">
            <a:solidFill>
              <a:srgbClr val="FF33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Line 28"/>
          <p:cNvSpPr/>
          <p:nvPr/>
        </p:nvSpPr>
        <p:spPr>
          <a:xfrm flipV="1">
            <a:off x="5124306" y="2771875"/>
            <a:ext cx="1679926" cy="12599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 cap="flat">
            <a:solidFill>
              <a:srgbClr val="FF330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Oval 29"/>
          <p:cNvSpPr/>
          <p:nvPr/>
        </p:nvSpPr>
        <p:spPr>
          <a:xfrm>
            <a:off x="5880277" y="5039779"/>
            <a:ext cx="316739" cy="31848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2B03F5"/>
          </a:solidFill>
          <a:ln w="9528" cap="flat">
            <a:solidFill>
              <a:srgbClr val="2B03F5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9" name="Line 30"/>
          <p:cNvSpPr/>
          <p:nvPr/>
        </p:nvSpPr>
        <p:spPr>
          <a:xfrm flipV="1">
            <a:off x="3528376" y="5375766"/>
            <a:ext cx="2267904" cy="167992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 cap="flat">
            <a:solidFill>
              <a:srgbClr val="2B03F5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Line 31"/>
          <p:cNvSpPr/>
          <p:nvPr/>
        </p:nvSpPr>
        <p:spPr>
          <a:xfrm flipV="1">
            <a:off x="6216264" y="3107862"/>
            <a:ext cx="2435897" cy="1847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 cap="flat">
            <a:solidFill>
              <a:srgbClr val="2B03F5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Oval 32"/>
          <p:cNvSpPr/>
          <p:nvPr/>
        </p:nvSpPr>
        <p:spPr>
          <a:xfrm>
            <a:off x="6720236" y="6065242"/>
            <a:ext cx="316739" cy="31848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299410"/>
          </a:solidFill>
          <a:ln w="9528" cap="flat">
            <a:solidFill>
              <a:srgbClr val="29941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12" name="Line 33"/>
          <p:cNvSpPr/>
          <p:nvPr/>
        </p:nvSpPr>
        <p:spPr>
          <a:xfrm flipV="1">
            <a:off x="5208303" y="6383728"/>
            <a:ext cx="1511932" cy="117594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 cap="flat">
            <a:solidFill>
              <a:srgbClr val="29941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Line 34"/>
          <p:cNvSpPr/>
          <p:nvPr/>
        </p:nvSpPr>
        <p:spPr>
          <a:xfrm flipV="1">
            <a:off x="7056223" y="4115824"/>
            <a:ext cx="2351900" cy="19319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 cap="flat">
            <a:solidFill>
              <a:srgbClr val="299410"/>
            </a:solidFill>
            <a:prstDash val="solid"/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Text Box 42"/>
          <p:cNvSpPr txBox="1"/>
          <p:nvPr/>
        </p:nvSpPr>
        <p:spPr>
          <a:xfrm>
            <a:off x="6804233" y="2099910"/>
            <a:ext cx="1511932" cy="70300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Основная ступень</a:t>
            </a:r>
          </a:p>
        </p:txBody>
      </p:sp>
      <p:sp>
        <p:nvSpPr>
          <p:cNvPr id="15" name="Line 45"/>
          <p:cNvSpPr/>
          <p:nvPr/>
        </p:nvSpPr>
        <p:spPr>
          <a:xfrm>
            <a:off x="252520" y="4619804"/>
            <a:ext cx="310786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Line 46"/>
          <p:cNvSpPr/>
          <p:nvPr/>
        </p:nvSpPr>
        <p:spPr>
          <a:xfrm flipV="1">
            <a:off x="3360383" y="2519894"/>
            <a:ext cx="2687887" cy="20999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Line 47"/>
          <p:cNvSpPr/>
          <p:nvPr/>
        </p:nvSpPr>
        <p:spPr>
          <a:xfrm>
            <a:off x="6048271" y="2519894"/>
            <a:ext cx="4031827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Text Box 55"/>
          <p:cNvSpPr txBox="1"/>
          <p:nvPr/>
        </p:nvSpPr>
        <p:spPr>
          <a:xfrm>
            <a:off x="530" y="6131737"/>
            <a:ext cx="2855881" cy="10083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</a:rPr>
              <a:t>Единая система универсальных учебных действий: </a:t>
            </a: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19" name="Text Box 56"/>
          <p:cNvSpPr txBox="1"/>
          <p:nvPr/>
        </p:nvSpPr>
        <p:spPr>
          <a:xfrm rot="19529496">
            <a:off x="3864365" y="3783116"/>
            <a:ext cx="1511932" cy="3976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1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</a:rPr>
              <a:t>Цели</a:t>
            </a:r>
          </a:p>
        </p:txBody>
      </p:sp>
      <p:sp>
        <p:nvSpPr>
          <p:cNvPr id="20" name="Text Box 57"/>
          <p:cNvSpPr txBox="1"/>
          <p:nvPr/>
        </p:nvSpPr>
        <p:spPr>
          <a:xfrm rot="19310855">
            <a:off x="5040318" y="4455082"/>
            <a:ext cx="2015913" cy="3976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1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Содержание</a:t>
            </a:r>
          </a:p>
        </p:txBody>
      </p:sp>
      <p:sp>
        <p:nvSpPr>
          <p:cNvPr id="21" name="Text Box 58"/>
          <p:cNvSpPr txBox="1"/>
          <p:nvPr/>
        </p:nvSpPr>
        <p:spPr>
          <a:xfrm rot="19275824">
            <a:off x="5880277" y="5631036"/>
            <a:ext cx="1847920" cy="3976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1" i="0" u="none" strike="noStrike" kern="1200" cap="none" spc="0" baseline="0">
                <a:solidFill>
                  <a:srgbClr val="009900"/>
                </a:solidFill>
                <a:uFillTx/>
                <a:latin typeface="Arial" pitchFamily="34"/>
              </a:rPr>
              <a:t>Технологии</a:t>
            </a:r>
          </a:p>
        </p:txBody>
      </p:sp>
      <p:sp>
        <p:nvSpPr>
          <p:cNvPr id="22" name="Text Box 60"/>
          <p:cNvSpPr txBox="1"/>
          <p:nvPr/>
        </p:nvSpPr>
        <p:spPr>
          <a:xfrm>
            <a:off x="7224217" y="5795750"/>
            <a:ext cx="3023865" cy="17717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0" i="0" u="none" strike="noStrike" kern="1200" cap="none" spc="0" baseline="0">
                <a:solidFill>
                  <a:srgbClr val="009900"/>
                </a:solidFill>
                <a:uFillTx/>
                <a:latin typeface="Arial" pitchFamily="34"/>
              </a:rPr>
              <a:t>Единый комплекс: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0" i="0" u="none" strike="noStrike" kern="1200" cap="none" spc="0" baseline="0">
                <a:solidFill>
                  <a:srgbClr val="009900"/>
                </a:solidFill>
                <a:uFillTx/>
                <a:latin typeface="Arial" pitchFamily="34"/>
              </a:rPr>
              <a:t>-проблемный диалог,    -продуктивное чтение,  -оценивание учебных успехов</a:t>
            </a:r>
          </a:p>
        </p:txBody>
      </p:sp>
      <p:pic>
        <p:nvPicPr>
          <p:cNvPr id="23" name="Picture 6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8568156" y="0"/>
            <a:ext cx="736722" cy="24358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Picture 64" descr="chtenie_4_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32357" y="5291769"/>
            <a:ext cx="1126952" cy="14279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Picture 65" descr="literat_5k_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888230" y="3359853"/>
            <a:ext cx="1193447" cy="15119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Text Box 66"/>
          <p:cNvSpPr txBox="1"/>
          <p:nvPr/>
        </p:nvSpPr>
        <p:spPr>
          <a:xfrm>
            <a:off x="2856402" y="6987451"/>
            <a:ext cx="2855881" cy="3976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Единый УМК</a:t>
            </a:r>
          </a:p>
        </p:txBody>
      </p:sp>
      <p:sp>
        <p:nvSpPr>
          <p:cNvPr id="27" name="Text Box 69"/>
          <p:cNvSpPr txBox="1"/>
          <p:nvPr/>
        </p:nvSpPr>
        <p:spPr>
          <a:xfrm>
            <a:off x="2688409" y="4787798"/>
            <a:ext cx="1259942" cy="70300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</a:rPr>
              <a:t>Уровень 3-4 кл. </a:t>
            </a: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28" name="Text Box 70"/>
          <p:cNvSpPr txBox="1"/>
          <p:nvPr/>
        </p:nvSpPr>
        <p:spPr>
          <a:xfrm>
            <a:off x="5376297" y="3023865"/>
            <a:ext cx="1259942" cy="70300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</a:rPr>
              <a:t>Уровень 5-6 кл. </a:t>
            </a: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grpSp>
        <p:nvGrpSpPr>
          <p:cNvPr id="29" name="Group 77"/>
          <p:cNvGrpSpPr/>
          <p:nvPr/>
        </p:nvGrpSpPr>
        <p:grpSpPr>
          <a:xfrm>
            <a:off x="2267026" y="847894"/>
            <a:ext cx="4115824" cy="3931959"/>
            <a:chOff x="2267026" y="847894"/>
            <a:chExt cx="4115824" cy="3931959"/>
          </a:xfrm>
        </p:grpSpPr>
        <p:sp>
          <p:nvSpPr>
            <p:cNvPr id="30" name="Text Box 74"/>
            <p:cNvSpPr txBox="1"/>
            <p:nvPr/>
          </p:nvSpPr>
          <p:spPr>
            <a:xfrm rot="19449534">
              <a:off x="2267026" y="2488356"/>
              <a:ext cx="4115824" cy="703466"/>
            </a:xfrm>
            <a:prstGeom prst="rect">
              <a:avLst/>
            </a:prstGeom>
            <a:solidFill>
              <a:srgbClr val="99FF33"/>
            </a:solidFill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984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</a:rPr>
                <a:t>АЛГОРИТМ ОРГАНИЗАЦИИ ПРЕЕМСТВЕННОСТИ</a:t>
              </a:r>
            </a:p>
          </p:txBody>
        </p:sp>
        <p:sp>
          <p:nvSpPr>
            <p:cNvPr id="31" name="AutoShape 75"/>
            <p:cNvSpPr/>
            <p:nvPr/>
          </p:nvSpPr>
          <p:spPr>
            <a:xfrm rot="2891351">
              <a:off x="5406095" y="1225875"/>
              <a:ext cx="1343939" cy="587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99FF33"/>
            </a:solidFill>
            <a:ln cap="flat">
              <a:noFill/>
              <a:prstDash val="solid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984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  <p:sp>
          <p:nvSpPr>
            <p:cNvPr id="32" name="AutoShape 76"/>
            <p:cNvSpPr/>
            <p:nvPr/>
          </p:nvSpPr>
          <p:spPr>
            <a:xfrm rot="13916102">
              <a:off x="1902649" y="3813895"/>
              <a:ext cx="1343939" cy="5879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99FF33"/>
            </a:solidFill>
            <a:ln cap="flat">
              <a:noFill/>
              <a:prstDash val="solid"/>
            </a:ln>
          </p:spPr>
          <p:txBody>
            <a:bodyPr vert="horz" wrap="non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984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</p:grpSp>
      <p:sp>
        <p:nvSpPr>
          <p:cNvPr id="33" name="Rectangle 78"/>
          <p:cNvSpPr txBox="1">
            <a:spLocks noGrp="1"/>
          </p:cNvSpPr>
          <p:nvPr>
            <p:ph type="title"/>
          </p:nvPr>
        </p:nvSpPr>
        <p:spPr>
          <a:xfrm>
            <a:off x="530" y="8750"/>
            <a:ext cx="10079568" cy="663223"/>
          </a:xfrm>
        </p:spPr>
        <p:txBody>
          <a:bodyPr/>
          <a:lstStyle/>
          <a:p>
            <a:pPr lvl="0"/>
            <a:r>
              <a:rPr lang="ru-RU" sz="3200" b="1"/>
              <a:t>Необходима преемственность</a:t>
            </a:r>
            <a:r>
              <a:rPr lang="ru-RU" sz="3600"/>
              <a:t> </a:t>
            </a:r>
          </a:p>
        </p:txBody>
      </p:sp>
      <p:sp>
        <p:nvSpPr>
          <p:cNvPr id="34" name="Rectangle 79"/>
          <p:cNvSpPr txBox="1">
            <a:spLocks noGrp="1"/>
          </p:cNvSpPr>
          <p:nvPr>
            <p:ph idx="1"/>
          </p:nvPr>
        </p:nvSpPr>
        <p:spPr>
          <a:xfrm>
            <a:off x="530" y="3940826"/>
            <a:ext cx="10079568" cy="3618847"/>
          </a:xfrm>
          <a:solidFill>
            <a:srgbClr val="FFFFCC"/>
          </a:solidFill>
          <a:ln w="9528">
            <a:solidFill>
              <a:srgbClr val="009900"/>
            </a:solidFill>
            <a:prstDash val="solid"/>
            <a:miter/>
          </a:ln>
        </p:spPr>
        <p:txBody>
          <a:bodyPr/>
          <a:lstStyle/>
          <a:p>
            <a:pPr lvl="0">
              <a:lnSpc>
                <a:spcPct val="70000"/>
              </a:lnSpc>
            </a:pPr>
            <a:r>
              <a:rPr lang="ru-RU" sz="2646" b="1">
                <a:solidFill>
                  <a:srgbClr val="0000FF"/>
                </a:solidFill>
              </a:rPr>
              <a:t>1</a:t>
            </a:r>
            <a:r>
              <a:rPr lang="ru-RU" sz="2646" b="1"/>
              <a:t>.</a:t>
            </a:r>
            <a:r>
              <a:rPr lang="ru-RU" sz="2646"/>
              <a:t>Образование временного метод.объединения учителей 4-х и будущих 5-х классов (на календарный год)</a:t>
            </a:r>
          </a:p>
          <a:p>
            <a:pPr lvl="0">
              <a:lnSpc>
                <a:spcPct val="70000"/>
              </a:lnSpc>
            </a:pPr>
            <a:r>
              <a:rPr lang="ru-RU" sz="2646" b="1">
                <a:solidFill>
                  <a:srgbClr val="0000FF"/>
                </a:solidFill>
              </a:rPr>
              <a:t>2</a:t>
            </a:r>
            <a:r>
              <a:rPr lang="ru-RU" sz="2646" b="1"/>
              <a:t>.</a:t>
            </a:r>
            <a:r>
              <a:rPr lang="ru-RU" sz="2646"/>
              <a:t>Договоренность об общих целях (портрет выпускника). </a:t>
            </a:r>
          </a:p>
          <a:p>
            <a:pPr lvl="0">
              <a:lnSpc>
                <a:spcPct val="70000"/>
              </a:lnSpc>
            </a:pPr>
            <a:r>
              <a:rPr lang="ru-RU" sz="2646" b="1">
                <a:solidFill>
                  <a:srgbClr val="0000FF"/>
                </a:solidFill>
              </a:rPr>
              <a:t>3</a:t>
            </a:r>
            <a:r>
              <a:rPr lang="ru-RU" sz="2646" b="1"/>
              <a:t>.</a:t>
            </a:r>
            <a:r>
              <a:rPr lang="ru-RU" sz="2646"/>
              <a:t>Открытые уроки в 4-м кл. для учителей осн. школы. </a:t>
            </a:r>
          </a:p>
          <a:p>
            <a:pPr lvl="0">
              <a:lnSpc>
                <a:spcPct val="70000"/>
              </a:lnSpc>
            </a:pPr>
            <a:r>
              <a:rPr lang="ru-RU" sz="2646" b="1">
                <a:solidFill>
                  <a:srgbClr val="0000FF"/>
                </a:solidFill>
              </a:rPr>
              <a:t>4</a:t>
            </a:r>
            <a:r>
              <a:rPr lang="ru-RU" sz="2646" b="1"/>
              <a:t>.</a:t>
            </a:r>
            <a:r>
              <a:rPr lang="ru-RU" sz="2646"/>
              <a:t>Совместные уроки в 4-м кл. учителей осн. и нач. школы. </a:t>
            </a:r>
          </a:p>
          <a:p>
            <a:pPr lvl="0">
              <a:lnSpc>
                <a:spcPct val="70000"/>
              </a:lnSpc>
            </a:pPr>
            <a:r>
              <a:rPr lang="ru-RU" sz="2646" b="1">
                <a:solidFill>
                  <a:srgbClr val="0000FF"/>
                </a:solidFill>
              </a:rPr>
              <a:t>5</a:t>
            </a:r>
            <a:r>
              <a:rPr lang="ru-RU" sz="2646" b="1"/>
              <a:t>.</a:t>
            </a:r>
            <a:r>
              <a:rPr lang="ru-RU" sz="2646"/>
              <a:t>Диагностика результатов учеников на выходе из 4-го кл. </a:t>
            </a:r>
          </a:p>
          <a:p>
            <a:pPr lvl="0">
              <a:lnSpc>
                <a:spcPct val="70000"/>
              </a:lnSpc>
            </a:pPr>
            <a:r>
              <a:rPr lang="ru-RU" sz="2646" b="1">
                <a:solidFill>
                  <a:srgbClr val="0000FF"/>
                </a:solidFill>
              </a:rPr>
              <a:t>6</a:t>
            </a:r>
            <a:r>
              <a:rPr lang="ru-RU" sz="2646" b="1"/>
              <a:t>.</a:t>
            </a:r>
            <a:r>
              <a:rPr lang="ru-RU" sz="2646"/>
              <a:t>Открытые уроки в 5-м кл. для метод.объединения</a:t>
            </a:r>
          </a:p>
          <a:p>
            <a:pPr lvl="0">
              <a:lnSpc>
                <a:spcPct val="70000"/>
              </a:lnSpc>
            </a:pPr>
            <a:r>
              <a:rPr lang="ru-RU" sz="2646" b="1">
                <a:solidFill>
                  <a:srgbClr val="0000FF"/>
                </a:solidFill>
              </a:rPr>
              <a:t>7</a:t>
            </a:r>
            <a:r>
              <a:rPr lang="ru-RU" sz="2646" b="1"/>
              <a:t>.</a:t>
            </a:r>
            <a:r>
              <a:rPr lang="ru-RU" sz="2646"/>
              <a:t>Обсуждение и решение проблем адаптации 5-х классов</a:t>
            </a:r>
          </a:p>
          <a:p>
            <a:pPr lvl="0">
              <a:lnSpc>
                <a:spcPct val="70000"/>
              </a:lnSpc>
            </a:pPr>
            <a:r>
              <a:rPr lang="ru-RU" sz="2646" b="1">
                <a:solidFill>
                  <a:srgbClr val="0000FF"/>
                </a:solidFill>
              </a:rPr>
              <a:t>8</a:t>
            </a:r>
            <a:r>
              <a:rPr lang="ru-RU" sz="2646" b="1"/>
              <a:t>.</a:t>
            </a:r>
            <a:r>
              <a:rPr lang="ru-RU" sz="2646"/>
              <a:t>Определение эффективности – диагностика, анализ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Effect">
                      <p:stCondLst>
                        <p:cond delay="indefinite"/>
                      </p:stCondLst>
                      <p:childTnLst>
                        <p:par>
                          <p:cTn id="4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923" y="1036316"/>
            <a:ext cx="5319393" cy="280077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400" b="1" i="0" u="none" strike="noStrike" kern="1200" cap="none" spc="0" baseline="0">
                <a:solidFill>
                  <a:srgbClr val="B2136D"/>
                </a:solidFill>
                <a:uFillTx/>
                <a:latin typeface="Times New Roman" pitchFamily="18"/>
                <a:cs typeface="Times New Roman" pitchFamily="18"/>
              </a:rPr>
              <a:t>Осуществление алгоритма </a:t>
            </a:r>
            <a:br>
              <a:rPr lang="ru-RU" sz="4400" b="1" i="0" u="none" strike="noStrike" kern="1200" cap="none" spc="0" baseline="0">
                <a:solidFill>
                  <a:srgbClr val="B2136D"/>
                </a:solidFill>
                <a:uFillTx/>
                <a:latin typeface="Times New Roman" pitchFamily="18"/>
                <a:cs typeface="Times New Roman" pitchFamily="18"/>
              </a:rPr>
            </a:br>
            <a:r>
              <a:rPr lang="ru-RU" sz="4400" b="1" i="0" u="none" strike="noStrike" kern="1200" cap="none" spc="0" baseline="0">
                <a:solidFill>
                  <a:srgbClr val="B2136D"/>
                </a:solidFill>
                <a:uFillTx/>
                <a:latin typeface="Times New Roman" pitchFamily="18"/>
                <a:cs typeface="Times New Roman" pitchFamily="18"/>
              </a:rPr>
              <a:t>«8 шагов преемственности»</a:t>
            </a:r>
            <a:endParaRPr lang="ru-RU" sz="4400" b="0" i="0" u="none" strike="noStrike" kern="1200" cap="none" spc="0" baseline="0">
              <a:solidFill>
                <a:srgbClr val="B2136D"/>
              </a:solidFill>
              <a:uFillTx/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504511" y="167993"/>
            <a:ext cx="8819616" cy="51818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1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1шаг</a:t>
            </a:r>
            <a:r>
              <a:rPr lang="ru-RU" sz="2646" b="1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.</a:t>
            </a: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</a:t>
            </a: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Январь – дети в 4-м кл.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Метод.объединение начальной и основной школы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23" b="0" i="0" u="none" strike="noStrike" kern="1200" cap="none" spc="0" baseline="0">
              <a:solidFill>
                <a:srgbClr val="FF0000"/>
              </a:solidFill>
              <a:uFillTx/>
              <a:latin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Создание  </a:t>
            </a:r>
            <a:r>
              <a:rPr lang="ru-RU" sz="2646" b="0" i="1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временного </a:t>
            </a: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метод.объединения учителей начальной и основной школы</a:t>
            </a: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Объединение создается на один календарный год – с января (начало второго полугодия одного учебного года) по декабрь (окончание первого полугодия следующего учебного года). Оно включает учителей, которые в момент образования метод.объединения ведут 4-е классы в начальной школе и педагогов-предметников, которые на следующий год будут принимать этих детей в 5-м классе. 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4368344" y="5785253"/>
            <a:ext cx="3863833" cy="10420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086" b="1" i="1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«Давайте знакомиться!»</a:t>
            </a:r>
          </a:p>
        </p:txBody>
      </p:sp>
      <p:pic>
        <p:nvPicPr>
          <p:cNvPr id="4" name="Picture 4" descr="STR 67-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44700" y="5232279"/>
            <a:ext cx="1870670" cy="23274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8484159" y="5039779"/>
            <a:ext cx="761219" cy="25198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252520" y="297490"/>
            <a:ext cx="9491590" cy="46728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1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2 шаг</a:t>
            </a: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. </a:t>
            </a: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Январь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Согласование целей, содержания и технологий </a:t>
            </a:r>
            <a:endParaRPr lang="ru-RU" sz="1323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23" b="0" i="0" u="none" strike="noStrike" kern="1200" cap="none" spc="0" baseline="0">
              <a:solidFill>
                <a:srgbClr val="FF0000"/>
              </a:solidFill>
              <a:uFillTx/>
              <a:latin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Внутри метод.объединения нужно достичь компромисса: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1. О едином понимании </a:t>
            </a: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целей</a:t>
            </a: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, то есть – об уровне универсальных учебных действий, который необходимо получить на выходе из начальной школы и далее развивать в 5-6 классах.</a:t>
            </a: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«Портрет выпускника начальной школы»</a:t>
            </a: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2. О соблюдении единых </a:t>
            </a: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технологий </a:t>
            </a: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и принципов.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646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984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. </a:t>
            </a:r>
          </a:p>
        </p:txBody>
      </p:sp>
      <p:pic>
        <p:nvPicPr>
          <p:cNvPr id="3" name="Picture 4" descr="STR 67-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0" y="4703792"/>
            <a:ext cx="2295902" cy="28558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4620326" y="4471059"/>
            <a:ext cx="972958" cy="21734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8820146" y="4703792"/>
            <a:ext cx="862708" cy="28558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Line 7"/>
          <p:cNvSpPr/>
          <p:nvPr/>
        </p:nvSpPr>
        <p:spPr>
          <a:xfrm flipV="1">
            <a:off x="2016444" y="4955782"/>
            <a:ext cx="2183907" cy="3359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 cap="flat">
            <a:solidFill>
              <a:srgbClr val="0000FF"/>
            </a:solidFill>
            <a:custDash>
              <a:ds d="299976" sp="299976"/>
            </a:custDash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Line 8"/>
          <p:cNvSpPr/>
          <p:nvPr/>
        </p:nvSpPr>
        <p:spPr>
          <a:xfrm flipH="1" flipV="1">
            <a:off x="5964274" y="4955782"/>
            <a:ext cx="2603891" cy="41998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 cap="flat">
            <a:solidFill>
              <a:srgbClr val="0000FF"/>
            </a:solidFill>
            <a:custDash>
              <a:ds d="299976" sp="299976"/>
            </a:custDash>
            <a:round/>
            <a:tailEnd type="arrow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AutoShape 9"/>
          <p:cNvSpPr/>
          <p:nvPr/>
        </p:nvSpPr>
        <p:spPr>
          <a:xfrm>
            <a:off x="4452332" y="4451811"/>
            <a:ext cx="1259942" cy="1511932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noFill/>
          <a:ln w="57150" cap="flat">
            <a:solidFill>
              <a:srgbClr val="0000FF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984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2296433" y="6551721"/>
            <a:ext cx="6523722" cy="10420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086" b="1" i="1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«Прежде чем ругаться, договоримся о терминах!»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530" y="228600"/>
            <a:ext cx="8030946" cy="5657191"/>
          </a:xfrm>
          <a:prstGeom prst="rect">
            <a:avLst/>
          </a:prstGeom>
          <a:solidFill>
            <a:srgbClr val="FFFFFF"/>
          </a:solidFill>
          <a:ln w="19046" cap="rnd">
            <a:solidFill>
              <a:srgbClr val="F496CB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1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3 шаг</a:t>
            </a: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. </a:t>
            </a: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Февраль-март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Посещение и анализ уроков в 4-м классе</a:t>
            </a:r>
            <a:r>
              <a:rPr lang="ru-RU" sz="1323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5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Учителя основной школы посещают уроки в начальной школе. Обсуждение уроков организуется с позиции соблюдения принципов и технологий развивающего образования.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5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Это позволяет учителям-предметникам заранее познакомиться со своими будущими учениками – увидеть их возможности в привычной и комфортной для них обстановке. В ходе обсуждения педагоги начального и основного звена уточняют свои позиции и требования, предъявляемые к ученикам. Многие из умений, которые желали бы видеть учителя основной школы у своих учеников в начале 5-го класса (процедура устного ответа, правила ведения тетрадей и т.п.), необходимо скорректировать за оставшиеся полгода начальной школы.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1928" y="5786368"/>
            <a:ext cx="1712625" cy="17733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7"/>
          <p:cNvSpPr txBox="1"/>
          <p:nvPr/>
        </p:nvSpPr>
        <p:spPr>
          <a:xfrm>
            <a:off x="2940399" y="5883249"/>
            <a:ext cx="3863833" cy="10420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086" b="1" i="1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«Заходите к нам на огонёк!»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8275923" y="5039779"/>
            <a:ext cx="839967" cy="23519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213887" y="57780"/>
            <a:ext cx="7025106" cy="5996516"/>
          </a:xfrm>
          <a:prstGeom prst="rect">
            <a:avLst/>
          </a:prstGeom>
          <a:solidFill>
            <a:srgbClr val="FFFFFF"/>
          </a:solidFill>
          <a:ln w="19046" cap="rnd">
            <a:solidFill>
              <a:srgbClr val="F496CB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1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4шаг </a:t>
            </a: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. </a:t>
            </a: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Март-апрель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Совместные уроки в 4-м классе </a:t>
            </a:r>
            <a:r>
              <a:rPr lang="ru-RU" sz="1323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5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Разработка и проведение учителями основной и  начальной школы совместных уроков в 4-х классах. Учителя начальной школы могут выступать в качестве специалистов в процессе освоения технологий педагогами основной школы, а педагоги основной – консультантами в нюансах своего предмета.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205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На этом шаге, педагоги разных ступеней образования, делая общее дело, как раз и смогут почувствовать себя командой единомышленников, скорректировать свои позиции в плане обучения. А ученики 4-го класса познакомятся со своим будущим учителем-предметником, что сделает их переход на новую ступень более подготовленным и психологически комфортным</a:t>
            </a:r>
            <a:r>
              <a:rPr lang="ru-RU" sz="1984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.</a:t>
            </a:r>
            <a:r>
              <a:rPr lang="ru-RU" sz="1764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28625" y="5140263"/>
            <a:ext cx="2222403" cy="23011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9240661" y="5024545"/>
            <a:ext cx="839967" cy="23519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252520" y="251990"/>
            <a:ext cx="8464756" cy="53854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1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5 шаг</a:t>
            </a:r>
            <a:r>
              <a:rPr lang="ru-RU" sz="2646" b="1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 </a:t>
            </a: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Март-апрель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Диагностика нового результата в начальной школе, подведение первых итогов, родительские собрания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646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Диагностика личностных, метапредметных и предметных результатов, а так же психологического состояния учеников на выходе из начальной школы и на входе в основную школу.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В рамках эксперимента задача-минимум – замерить уровень развития универсальных учебных действий (общеучебных умений) на выходе из начальной школы  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4595829" y="5207773"/>
            <a:ext cx="972958" cy="217340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168523" y="0"/>
            <a:ext cx="9071606" cy="57926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1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6 шаг</a:t>
            </a: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</a:t>
            </a: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Сентябрь-октябрь (дети в 5-м классе)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Анализ уроков в 5-м классе</a:t>
            </a:r>
            <a:r>
              <a:rPr lang="ru-RU" sz="1323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На данном этапе необходимы посещения уроков в 5-м классе руководителем метод.объединения и учителями начальной школы.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Педагоги должны своими глазами увидеть, как адаптируются ученики к новым условиям и требованиям. Одновременно необходимо советами помогать учителям-предметникам реализовывать на практике современные технологии в организации изучения нового знания (проблемный диалог), в работе с текстами (продуктивное чтение), в правилах оценивания и самооценивания образовательных достижений (технология оценивания учебных успехов). </a:t>
            </a:r>
          </a:p>
        </p:txBody>
      </p:sp>
      <p:sp>
        <p:nvSpPr>
          <p:cNvPr id="3" name="TextBox 7"/>
          <p:cNvSpPr txBox="1"/>
          <p:nvPr/>
        </p:nvSpPr>
        <p:spPr>
          <a:xfrm>
            <a:off x="3528376" y="6234982"/>
            <a:ext cx="3527846" cy="10420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086" b="1" i="1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«И снова здравствуйте!»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9031894" y="29745"/>
            <a:ext cx="972958" cy="21734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9198132" y="5207773"/>
            <a:ext cx="839967" cy="23519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12712" cy="75596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91440" y="1935483"/>
            <a:ext cx="5029830" cy="267765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Школьное обучение никогда не начинается с пустого места, а всегда опирается на определённую стадию развития, проделанную ребёнком.</a:t>
            </a:r>
            <a:br>
              <a:rPr lang="ru-RU" sz="2400" b="1" i="1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</a:br>
            <a:r>
              <a:rPr lang="ru-RU" sz="2400" b="1" i="1" u="none" strike="noStrike" kern="1200" cap="none" spc="0" baseline="0">
                <a:solidFill>
                  <a:srgbClr val="002060"/>
                </a:solidFill>
                <a:uFillTx/>
                <a:latin typeface="Times New Roman" pitchFamily="18"/>
                <a:cs typeface="Times New Roman" pitchFamily="18"/>
              </a:rPr>
              <a:t>                                                                                                                                	Л. С. Выготский</a:t>
            </a:r>
            <a:endParaRPr lang="ru-RU" sz="2400" b="1" i="0" u="none" strike="noStrike" kern="1200" cap="none" spc="0" baseline="0">
              <a:solidFill>
                <a:srgbClr val="002060"/>
              </a:solidFill>
              <a:uFillTx/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530" y="0"/>
            <a:ext cx="9911574" cy="53854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1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7шаг </a:t>
            </a: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</a:t>
            </a: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Октябрь-декабрь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Решение проблем адаптации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Главное на этапе седьмого шага - регулярное проведение методобъединений в 5-м классе, на которых обсуждаются уроки, координируется работа и решаются возникающие по ходу проблемы.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Принципиально важно в первые же две недели и далее учителям-предметникам регулярно встречаться с учителями бывших 4-х классов, чтобы обсуждать, как проявляют себя ученики в новых условиях, какие возникают трудности учебного или психологического плана. По любой проблеме можно выработать коллективное решение в интересах развития личности каждого ученика. </a:t>
            </a:r>
          </a:p>
        </p:txBody>
      </p:sp>
      <p:pic>
        <p:nvPicPr>
          <p:cNvPr id="3" name="Picture 4" descr="STR 67-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0" y="5260278"/>
            <a:ext cx="1847920" cy="22994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5208303" y="5872743"/>
            <a:ext cx="755971" cy="168693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9320625" y="5214777"/>
            <a:ext cx="694724" cy="229940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252520" y="0"/>
            <a:ext cx="9575587" cy="39603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1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8 шаг</a:t>
            </a: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 </a:t>
            </a: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Январь – май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Определение эффективности организации преемственности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23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Диагностика нового результата в 5  классе -  анализ результатов, корректировка деятельности педагогического коллектива.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Сравнение результатов диагностики в 5-м и 4-м классах показывает нам, как чувствуют себя ученики в новых условиях. 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100440" y="5447519"/>
            <a:ext cx="3779836" cy="1991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086" b="1" i="1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</a:rPr>
              <a:t>«Мы строили, строили и, наконец, построили!»</a:t>
            </a:r>
          </a:p>
        </p:txBody>
      </p:sp>
      <p:pic>
        <p:nvPicPr>
          <p:cNvPr id="4" name="Picture 4" descr="STR 67-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0" y="5459763"/>
            <a:ext cx="1597685" cy="19896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6132268" y="5692505"/>
            <a:ext cx="677222" cy="15136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8484159" y="5500015"/>
            <a:ext cx="600221" cy="198791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94829" y="1794080"/>
            <a:ext cx="8413266" cy="1507571"/>
          </a:xfrm>
          <a:custGeom>
            <a:avLst>
              <a:gd name="f0" fmla="val 5400"/>
              <a:gd name="f1" fmla="val 5400"/>
              <a:gd name="f2" fmla="val 18900"/>
            </a:avLst>
            <a:gdLst>
              <a:gd name="f3" fmla="val 21600000"/>
              <a:gd name="f4" fmla="val 10800000"/>
              <a:gd name="f5" fmla="val 5400000"/>
              <a:gd name="f6" fmla="val w"/>
              <a:gd name="f7" fmla="val h"/>
              <a:gd name="f8" fmla="val 0"/>
              <a:gd name="f9" fmla="val 21600"/>
              <a:gd name="f10" fmla="*/ 5419351 1 1725033"/>
              <a:gd name="f11" fmla="val -2147483647"/>
              <a:gd name="f12" fmla="val 2147483647"/>
              <a:gd name="f13" fmla="*/ f6 1 21600"/>
              <a:gd name="f14" fmla="*/ f7 1 21600"/>
              <a:gd name="f15" fmla="val f8"/>
              <a:gd name="f16" fmla="val f9"/>
              <a:gd name="f17" fmla="*/ f9 1 8"/>
              <a:gd name="f18" fmla="*/ f9 1 2"/>
              <a:gd name="f19" fmla="*/ f9 7 1"/>
              <a:gd name="f20" fmla="*/ f9 3 1"/>
              <a:gd name="f21" fmla="+- f9 0 f8"/>
              <a:gd name="f22" fmla="pin 0 f2 21600"/>
              <a:gd name="f23" fmla="+- f16 0 f15"/>
              <a:gd name="f24" fmla="val f22"/>
              <a:gd name="f25" fmla="*/ f19 1 8"/>
              <a:gd name="f26" fmla="*/ f20 1 2"/>
              <a:gd name="f27" fmla="+- 0 0 f18"/>
              <a:gd name="f28" fmla="*/ f20 1 8"/>
              <a:gd name="f29" fmla="*/ f21 1 21600"/>
              <a:gd name="f30" fmla="*/ f22 f14 1"/>
              <a:gd name="f31" fmla="*/ f23 1 21600"/>
              <a:gd name="f32" fmla="+- f9 0 f24"/>
              <a:gd name="f33" fmla="+- f28 0 4"/>
              <a:gd name="f34" fmla="min f27 f26"/>
              <a:gd name="f35" fmla="max f27 f26"/>
              <a:gd name="f36" fmla="*/ 21600 f29 1"/>
              <a:gd name="f37" fmla="*/ 10800 f29 1"/>
              <a:gd name="f38" fmla="*/ 0 f31 1"/>
              <a:gd name="f39" fmla="*/ f32 30573 1"/>
              <a:gd name="f40" fmla="+- f35 0 f34"/>
              <a:gd name="f41" fmla="*/ f36 1 f29"/>
              <a:gd name="f42" fmla="*/ f37 1 f29"/>
              <a:gd name="f43" fmla="pin f17 f0 f33"/>
              <a:gd name="f44" fmla="pin f32 f1 21600"/>
              <a:gd name="f45" fmla="val f43"/>
              <a:gd name="f46" fmla="val f44"/>
              <a:gd name="f47" fmla="*/ f39 1 4096"/>
              <a:gd name="f48" fmla="*/ f40 1 2"/>
              <a:gd name="f49" fmla="*/ f38 1 f31"/>
              <a:gd name="f50" fmla="*/ f43 f13 1"/>
              <a:gd name="f51" fmla="*/ f41 f14 1"/>
              <a:gd name="f52" fmla="*/ f42 f13 1"/>
              <a:gd name="f53" fmla="*/ f44 f14 1"/>
              <a:gd name="f54" fmla="+- f9 0 f46"/>
              <a:gd name="f55" fmla="*/ f47 2 1"/>
              <a:gd name="f56" fmla="+- f47 f24 0"/>
              <a:gd name="f57" fmla="+- f47 f9 0"/>
              <a:gd name="f58" fmla="+- f45 f17 0"/>
              <a:gd name="f59" fmla="+- f9 0 f45"/>
              <a:gd name="f60" fmla="+- f18 0 f45"/>
              <a:gd name="f61" fmla="+- f24 f47 0"/>
              <a:gd name="f62" fmla="*/ f47 2391 1"/>
              <a:gd name="f63" fmla="+- f34 f48 0"/>
              <a:gd name="f64" fmla="*/ f49 f13 1"/>
              <a:gd name="f65" fmla="*/ f45 f13 1"/>
              <a:gd name="f66" fmla="*/ f46 f14 1"/>
              <a:gd name="f67" fmla="*/ f54 1 2"/>
              <a:gd name="f68" fmla="+- f9 0 f55"/>
              <a:gd name="f69" fmla="+- f57 0 f46"/>
              <a:gd name="f70" fmla="+- f56 f46 0"/>
              <a:gd name="f71" fmla="+- f9 0 f58"/>
              <a:gd name="f72" fmla="*/ f60 1 f9"/>
              <a:gd name="f73" fmla="*/ f62 1 32768"/>
              <a:gd name="f74" fmla="+- f18 0 f58"/>
              <a:gd name="f75" fmla="+- f47 f56 0"/>
              <a:gd name="f76" fmla="+- 0 0 f63"/>
              <a:gd name="f77" fmla="+- f45 0 f63"/>
              <a:gd name="f78" fmla="+- f59 0 f63"/>
              <a:gd name="f79" fmla="+- f9 0 f63"/>
              <a:gd name="f80" fmla="+- f58 0 f63"/>
              <a:gd name="f81" fmla="*/ f59 f13 1"/>
              <a:gd name="f82" fmla="+- f47 f67 0"/>
              <a:gd name="f83" fmla="+- f70 0 f9"/>
              <a:gd name="f84" fmla="*/ f72 f72 1"/>
              <a:gd name="f85" fmla="*/ f74 1 f9"/>
              <a:gd name="f86" fmla="+- f9 0 f75"/>
              <a:gd name="f87" fmla="+- f32 f69 0"/>
              <a:gd name="f88" fmla="+- f73 f56 0"/>
              <a:gd name="f89" fmla="min f68 f9"/>
              <a:gd name="f90" fmla="max f68 f9"/>
              <a:gd name="f91" fmla="+- f71 0 f63"/>
              <a:gd name="f92" fmla="+- 0 0 f79"/>
              <a:gd name="f93" fmla="+- 0 0 f77"/>
              <a:gd name="f94" fmla="+- 0 0 f78"/>
              <a:gd name="f95" fmla="+- 0 0 f80"/>
              <a:gd name="f96" fmla="+- 0 0 f76"/>
              <a:gd name="f97" fmla="+- 1 0 f84"/>
              <a:gd name="f98" fmla="+- f61 0 f83"/>
              <a:gd name="f99" fmla="*/ f85 f85 1"/>
              <a:gd name="f100" fmla="+- f86 f83 0"/>
              <a:gd name="f101" fmla="+- f87 0 f47"/>
              <a:gd name="f102" fmla="+- f86 f69 0"/>
              <a:gd name="f103" fmla="+- f88 0 f82"/>
              <a:gd name="f104" fmla="+- f90 0 f89"/>
              <a:gd name="f105" fmla="min f86 f32"/>
              <a:gd name="f106" fmla="max f86 f32"/>
              <a:gd name="f107" fmla="+- 0 0 f91"/>
              <a:gd name="f108" fmla="+- 0 0 f92"/>
              <a:gd name="f109" fmla="+- 0 0 f96"/>
              <a:gd name="f110" fmla="+- 0 0 f93"/>
              <a:gd name="f111" fmla="+- 0 0 f94"/>
              <a:gd name="f112" fmla="+- 0 0 f95"/>
              <a:gd name="f113" fmla="sqrt f97"/>
              <a:gd name="f114" fmla="+- 1 0 f99"/>
              <a:gd name="f115" fmla="+- f100 0 f47"/>
              <a:gd name="f116" fmla="+- f102 0 f47"/>
              <a:gd name="f117" fmla="+- f9 0 f103"/>
              <a:gd name="f118" fmla="*/ f104 1 2"/>
              <a:gd name="f119" fmla="+- f106 0 f105"/>
              <a:gd name="f120" fmla="+- 0 0 f107"/>
              <a:gd name="f121" fmla="*/ f47 f113 1"/>
              <a:gd name="f122" fmla="sqrt f114"/>
              <a:gd name="f123" fmla="min f116 f101"/>
              <a:gd name="f124" fmla="max f116 f101"/>
              <a:gd name="f125" fmla="+- f89 f118 0"/>
              <a:gd name="f126" fmla="*/ f48 f118 1"/>
              <a:gd name="f127" fmla="*/ f119 1 2"/>
              <a:gd name="f128" fmla="min f115 f46"/>
              <a:gd name="f129" fmla="max f115 f46"/>
              <a:gd name="f130" fmla="+- f121 f9 0"/>
              <a:gd name="f131" fmla="*/ f47 f122 1"/>
              <a:gd name="f132" fmla="+- f124 0 f123"/>
              <a:gd name="f133" fmla="+- f105 f127 0"/>
              <a:gd name="f134" fmla="*/ f48 f127 1"/>
              <a:gd name="f135" fmla="+- f129 0 f128"/>
              <a:gd name="f136" fmla="+- f130 0 f47"/>
              <a:gd name="f137" fmla="+- f46 f131 0"/>
              <a:gd name="f138" fmla="+- f9 f131 0"/>
              <a:gd name="f139" fmla="*/ f132 1 2"/>
              <a:gd name="f140" fmla="+- 0 0 f133"/>
              <a:gd name="f141" fmla="*/ f135 1 2"/>
              <a:gd name="f142" fmla="+- f130 0 f83"/>
              <a:gd name="f143" fmla="+- f137 0 f47"/>
              <a:gd name="f144" fmla="+- f136 f46 0"/>
              <a:gd name="f145" fmla="+- f138 0 f56"/>
              <a:gd name="f146" fmla="+- f123 f139 0"/>
              <a:gd name="f147" fmla="*/ f48 f139 1"/>
              <a:gd name="f148" fmla="+- f136 0 f125"/>
              <a:gd name="f149" fmla="+- f128 f141 0"/>
              <a:gd name="f150" fmla="*/ f48 f141 1"/>
              <a:gd name="f151" fmla="+- 0 0 f140"/>
              <a:gd name="f152" fmla="*/ f136 f14 1"/>
              <a:gd name="f153" fmla="+- f144 0 f9"/>
              <a:gd name="f154" fmla="+- f98 0 f146"/>
              <a:gd name="f155" fmla="+- 0 0 f148"/>
              <a:gd name="f156" fmla="+- f145 0 f133"/>
              <a:gd name="f157" fmla="+- f143 0 f149"/>
              <a:gd name="f158" fmla="+- f142 0 f146"/>
              <a:gd name="f159" fmla="+- 0 0 f151"/>
              <a:gd name="f160" fmla="at2 f108 f159"/>
              <a:gd name="f161" fmla="at2 f109 f159"/>
              <a:gd name="f162" fmla="+- 0 0 f154"/>
              <a:gd name="f163" fmla="+- 0 0 f156"/>
              <a:gd name="f164" fmla="+- 0 0 f157"/>
              <a:gd name="f165" fmla="+- f153 0 f149"/>
              <a:gd name="f166" fmla="+- 0 0 f158"/>
              <a:gd name="f167" fmla="+- 0 0 f155"/>
              <a:gd name="f168" fmla="+- f160 f5 0"/>
              <a:gd name="f169" fmla="+- f161 f5 0"/>
              <a:gd name="f170" fmla="at2 f110 f167"/>
              <a:gd name="f171" fmla="at2 f111 f167"/>
              <a:gd name="f172" fmla="+- 0 0 f165"/>
              <a:gd name="f173" fmla="+- 0 0 f162"/>
              <a:gd name="f174" fmla="+- 0 0 f163"/>
              <a:gd name="f175" fmla="+- 0 0 f164"/>
              <a:gd name="f176" fmla="+- 0 0 f166"/>
              <a:gd name="f177" fmla="*/ f168 f10 1"/>
              <a:gd name="f178" fmla="*/ f169 f10 1"/>
              <a:gd name="f179" fmla="+- f170 f5 0"/>
              <a:gd name="f180" fmla="+- f171 f5 0"/>
              <a:gd name="f181" fmla="at2 f109 f173"/>
              <a:gd name="f182" fmla="at2 f108 f173"/>
              <a:gd name="f183" fmla="at2 f120 f174"/>
              <a:gd name="f184" fmla="at2 f120 f175"/>
              <a:gd name="f185" fmla="at2 f112 f175"/>
              <a:gd name="f186" fmla="at2 f112 f174"/>
              <a:gd name="f187" fmla="at2 f110 f176"/>
              <a:gd name="f188" fmla="at2 f111 f176"/>
              <a:gd name="f189" fmla="+- 0 0 f172"/>
              <a:gd name="f190" fmla="*/ f177 1 f4"/>
              <a:gd name="f191" fmla="*/ f178 1 f4"/>
              <a:gd name="f192" fmla="*/ f179 f10 1"/>
              <a:gd name="f193" fmla="*/ f180 f10 1"/>
              <a:gd name="f194" fmla="+- f181 f5 0"/>
              <a:gd name="f195" fmla="+- f182 f5 0"/>
              <a:gd name="f196" fmla="+- f183 f5 0"/>
              <a:gd name="f197" fmla="+- f184 f5 0"/>
              <a:gd name="f198" fmla="+- f185 f5 0"/>
              <a:gd name="f199" fmla="+- f186 f5 0"/>
              <a:gd name="f200" fmla="+- f187 f5 0"/>
              <a:gd name="f201" fmla="+- f188 f5 0"/>
              <a:gd name="f202" fmla="at2 f110 f189"/>
              <a:gd name="f203" fmla="at2 f111 f189"/>
              <a:gd name="f204" fmla="+- 0 0 f190"/>
              <a:gd name="f205" fmla="+- 0 0 f191"/>
              <a:gd name="f206" fmla="*/ f192 1 f4"/>
              <a:gd name="f207" fmla="*/ f193 1 f4"/>
              <a:gd name="f208" fmla="*/ f194 f10 1"/>
              <a:gd name="f209" fmla="*/ f195 f10 1"/>
              <a:gd name="f210" fmla="*/ f196 f10 1"/>
              <a:gd name="f211" fmla="*/ f197 f10 1"/>
              <a:gd name="f212" fmla="*/ f198 f10 1"/>
              <a:gd name="f213" fmla="*/ f199 f10 1"/>
              <a:gd name="f214" fmla="*/ f200 f10 1"/>
              <a:gd name="f215" fmla="*/ f201 f10 1"/>
              <a:gd name="f216" fmla="+- f202 f5 0"/>
              <a:gd name="f217" fmla="+- f203 f5 0"/>
              <a:gd name="f218" fmla="val f204"/>
              <a:gd name="f219" fmla="val f205"/>
              <a:gd name="f220" fmla="+- 0 0 f206"/>
              <a:gd name="f221" fmla="+- 0 0 f207"/>
              <a:gd name="f222" fmla="*/ f208 1 f4"/>
              <a:gd name="f223" fmla="*/ f209 1 f4"/>
              <a:gd name="f224" fmla="*/ f210 1 f4"/>
              <a:gd name="f225" fmla="*/ f211 1 f4"/>
              <a:gd name="f226" fmla="*/ f212 1 f4"/>
              <a:gd name="f227" fmla="*/ f213 1 f4"/>
              <a:gd name="f228" fmla="*/ f214 1 f4"/>
              <a:gd name="f229" fmla="*/ f215 1 f4"/>
              <a:gd name="f230" fmla="*/ f216 f10 1"/>
              <a:gd name="f231" fmla="*/ f217 f10 1"/>
              <a:gd name="f232" fmla="+- 0 0 f218"/>
              <a:gd name="f233" fmla="+- 0 0 f219"/>
              <a:gd name="f234" fmla="val f220"/>
              <a:gd name="f235" fmla="val f221"/>
              <a:gd name="f236" fmla="+- 0 0 f222"/>
              <a:gd name="f237" fmla="+- 0 0 f223"/>
              <a:gd name="f238" fmla="+- 0 0 f224"/>
              <a:gd name="f239" fmla="+- 0 0 f225"/>
              <a:gd name="f240" fmla="+- 0 0 f226"/>
              <a:gd name="f241" fmla="+- 0 0 f227"/>
              <a:gd name="f242" fmla="+- 0 0 f228"/>
              <a:gd name="f243" fmla="+- 0 0 f229"/>
              <a:gd name="f244" fmla="*/ f230 1 f4"/>
              <a:gd name="f245" fmla="*/ f231 1 f4"/>
              <a:gd name="f246" fmla="*/ f232 f4 1"/>
              <a:gd name="f247" fmla="*/ f233 f4 1"/>
              <a:gd name="f248" fmla="+- 0 0 f234"/>
              <a:gd name="f249" fmla="+- 0 0 f235"/>
              <a:gd name="f250" fmla="val f236"/>
              <a:gd name="f251" fmla="val f237"/>
              <a:gd name="f252" fmla="val f238"/>
              <a:gd name="f253" fmla="val f239"/>
              <a:gd name="f254" fmla="val f240"/>
              <a:gd name="f255" fmla="val f241"/>
              <a:gd name="f256" fmla="val f242"/>
              <a:gd name="f257" fmla="val f243"/>
              <a:gd name="f258" fmla="+- 0 0 f244"/>
              <a:gd name="f259" fmla="+- 0 0 f245"/>
              <a:gd name="f260" fmla="*/ f246 1 f10"/>
              <a:gd name="f261" fmla="*/ f247 1 f10"/>
              <a:gd name="f262" fmla="*/ f248 f4 1"/>
              <a:gd name="f263" fmla="*/ f249 f4 1"/>
              <a:gd name="f264" fmla="+- 0 0 f250"/>
              <a:gd name="f265" fmla="+- 0 0 f251"/>
              <a:gd name="f266" fmla="+- 0 0 f252"/>
              <a:gd name="f267" fmla="+- 0 0 f253"/>
              <a:gd name="f268" fmla="+- 0 0 f254"/>
              <a:gd name="f269" fmla="+- 0 0 f255"/>
              <a:gd name="f270" fmla="+- 0 0 f256"/>
              <a:gd name="f271" fmla="+- 0 0 f257"/>
              <a:gd name="f272" fmla="val f258"/>
              <a:gd name="f273" fmla="val f259"/>
              <a:gd name="f274" fmla="+- f260 0 f5"/>
              <a:gd name="f275" fmla="+- f261 0 f5"/>
              <a:gd name="f276" fmla="*/ f262 1 f10"/>
              <a:gd name="f277" fmla="*/ f263 1 f10"/>
              <a:gd name="f278" fmla="*/ f264 f4 1"/>
              <a:gd name="f279" fmla="*/ f265 f4 1"/>
              <a:gd name="f280" fmla="*/ f266 f4 1"/>
              <a:gd name="f281" fmla="*/ f267 f4 1"/>
              <a:gd name="f282" fmla="*/ f268 f4 1"/>
              <a:gd name="f283" fmla="*/ f269 f4 1"/>
              <a:gd name="f284" fmla="*/ f270 f4 1"/>
              <a:gd name="f285" fmla="*/ f271 f4 1"/>
              <a:gd name="f286" fmla="+- 0 0 f272"/>
              <a:gd name="f287" fmla="+- 0 0 f273"/>
              <a:gd name="f288" fmla="+- f276 0 f5"/>
              <a:gd name="f289" fmla="+- f277 0 f5"/>
              <a:gd name="f290" fmla="*/ f278 1 f10"/>
              <a:gd name="f291" fmla="*/ f279 1 f10"/>
              <a:gd name="f292" fmla="*/ f280 1 f10"/>
              <a:gd name="f293" fmla="*/ f281 1 f10"/>
              <a:gd name="f294" fmla="*/ f282 1 f10"/>
              <a:gd name="f295" fmla="*/ f283 1 f10"/>
              <a:gd name="f296" fmla="*/ f284 1 f10"/>
              <a:gd name="f297" fmla="*/ f285 1 f10"/>
              <a:gd name="f298" fmla="*/ f286 f4 1"/>
              <a:gd name="f299" fmla="*/ f287 f4 1"/>
              <a:gd name="f300" fmla="+- f274 f5 0"/>
              <a:gd name="f301" fmla="+- f290 0 f5"/>
              <a:gd name="f302" fmla="+- f291 0 f5"/>
              <a:gd name="f303" fmla="+- f292 0 f5"/>
              <a:gd name="f304" fmla="+- f293 0 f5"/>
              <a:gd name="f305" fmla="+- f294 0 f5"/>
              <a:gd name="f306" fmla="+- f295 0 f5"/>
              <a:gd name="f307" fmla="+- f296 0 f5"/>
              <a:gd name="f308" fmla="+- f297 0 f5"/>
              <a:gd name="f309" fmla="*/ f298 1 f10"/>
              <a:gd name="f310" fmla="*/ f299 1 f10"/>
              <a:gd name="f311" fmla="+- f289 0 f288"/>
              <a:gd name="f312" fmla="*/ f300 f10 1"/>
              <a:gd name="f313" fmla="+- f288 f5 0"/>
              <a:gd name="f314" fmla="+- f309 0 f5"/>
              <a:gd name="f315" fmla="+- f310 0 f5"/>
              <a:gd name="f316" fmla="+- f311 0 f3"/>
              <a:gd name="f317" fmla="+- f303 0 f274"/>
              <a:gd name="f318" fmla="+- f305 0 f304"/>
              <a:gd name="f319" fmla="+- f275 0 f306"/>
              <a:gd name="f320" fmla="+- f307 0 f301"/>
              <a:gd name="f321" fmla="+- f302 0 f308"/>
              <a:gd name="f322" fmla="*/ f312 1 f4"/>
              <a:gd name="f323" fmla="*/ f313 f10 1"/>
              <a:gd name="f324" fmla="+- f301 f5 0"/>
              <a:gd name="f325" fmla="+- f304 f5 0"/>
              <a:gd name="f326" fmla="+- f306 f5 0"/>
              <a:gd name="f327" fmla="+- f305 f5 0"/>
              <a:gd name="f328" fmla="+- f308 f5 0"/>
              <a:gd name="f329" fmla="?: f311 f316 f311"/>
              <a:gd name="f330" fmla="+- f317 f3 0"/>
              <a:gd name="f331" fmla="+- f318 f3 0"/>
              <a:gd name="f332" fmla="+- f319 f3 0"/>
              <a:gd name="f333" fmla="+- f314 0 f305"/>
              <a:gd name="f334" fmla="+- f315 0 f304"/>
              <a:gd name="f335" fmla="+- f320 0 f3"/>
              <a:gd name="f336" fmla="+- f321 0 f3"/>
              <a:gd name="f337" fmla="+- 0 0 f322"/>
              <a:gd name="f338" fmla="*/ f323 1 f4"/>
              <a:gd name="f339" fmla="*/ f324 f10 1"/>
              <a:gd name="f340" fmla="*/ f325 f10 1"/>
              <a:gd name="f341" fmla="*/ f326 f10 1"/>
              <a:gd name="f342" fmla="*/ f327 f10 1"/>
              <a:gd name="f343" fmla="*/ f328 f10 1"/>
              <a:gd name="f344" fmla="?: f317 f317 f330"/>
              <a:gd name="f345" fmla="?: f318 f318 f331"/>
              <a:gd name="f346" fmla="?: f319 f319 f332"/>
              <a:gd name="f347" fmla="+- f333 f3 0"/>
              <a:gd name="f348" fmla="+- f334 0 f3"/>
              <a:gd name="f349" fmla="?: f320 f335 f320"/>
              <a:gd name="f350" fmla="?: f321 f336 f321"/>
              <a:gd name="f351" fmla="+- 0 0 f337"/>
              <a:gd name="f352" fmla="+- 0 0 f338"/>
              <a:gd name="f353" fmla="*/ f339 1 f4"/>
              <a:gd name="f354" fmla="*/ f340 1 f4"/>
              <a:gd name="f355" fmla="*/ f341 1 f4"/>
              <a:gd name="f356" fmla="*/ f342 1 f4"/>
              <a:gd name="f357" fmla="*/ f343 1 f4"/>
              <a:gd name="f358" fmla="?: f333 f333 f347"/>
              <a:gd name="f359" fmla="?: f334 f348 f334"/>
              <a:gd name="f360" fmla="*/ f351 f4 1"/>
              <a:gd name="f361" fmla="+- 0 0 f352"/>
              <a:gd name="f362" fmla="+- 0 0 f353"/>
              <a:gd name="f363" fmla="+- 0 0 f354"/>
              <a:gd name="f364" fmla="+- 0 0 f355"/>
              <a:gd name="f365" fmla="+- 0 0 f356"/>
              <a:gd name="f366" fmla="+- 0 0 f357"/>
              <a:gd name="f367" fmla="*/ f360 1 f10"/>
              <a:gd name="f368" fmla="*/ f361 f4 1"/>
              <a:gd name="f369" fmla="+- 0 0 f362"/>
              <a:gd name="f370" fmla="+- 0 0 f363"/>
              <a:gd name="f371" fmla="+- 0 0 f364"/>
              <a:gd name="f372" fmla="+- 0 0 f365"/>
              <a:gd name="f373" fmla="+- 0 0 f366"/>
              <a:gd name="f374" fmla="+- f367 0 f5"/>
              <a:gd name="f375" fmla="*/ f368 1 f10"/>
              <a:gd name="f376" fmla="*/ f369 f4 1"/>
              <a:gd name="f377" fmla="*/ f370 f4 1"/>
              <a:gd name="f378" fmla="*/ f371 f4 1"/>
              <a:gd name="f379" fmla="*/ f372 f4 1"/>
              <a:gd name="f380" fmla="*/ f373 f4 1"/>
              <a:gd name="f381" fmla="cos 1 f374"/>
              <a:gd name="f382" fmla="sin 1 f374"/>
              <a:gd name="f383" fmla="+- f375 0 f5"/>
              <a:gd name="f384" fmla="*/ f376 1 f10"/>
              <a:gd name="f385" fmla="*/ f377 1 f10"/>
              <a:gd name="f386" fmla="*/ f378 1 f10"/>
              <a:gd name="f387" fmla="*/ f379 1 f10"/>
              <a:gd name="f388" fmla="*/ f380 1 f10"/>
              <a:gd name="f389" fmla="+- 0 0 f381"/>
              <a:gd name="f390" fmla="+- 0 0 f382"/>
              <a:gd name="f391" fmla="cos 1 f383"/>
              <a:gd name="f392" fmla="sin 1 f383"/>
              <a:gd name="f393" fmla="+- f384 0 f5"/>
              <a:gd name="f394" fmla="+- f385 0 f5"/>
              <a:gd name="f395" fmla="+- f386 0 f5"/>
              <a:gd name="f396" fmla="+- f387 0 f5"/>
              <a:gd name="f397" fmla="+- f388 0 f5"/>
              <a:gd name="f398" fmla="+- 0 0 f389"/>
              <a:gd name="f399" fmla="+- 0 0 f390"/>
              <a:gd name="f400" fmla="+- 0 0 f391"/>
              <a:gd name="f401" fmla="+- 0 0 f392"/>
              <a:gd name="f402" fmla="cos 1 f393"/>
              <a:gd name="f403" fmla="sin 1 f393"/>
              <a:gd name="f404" fmla="cos 1 f394"/>
              <a:gd name="f405" fmla="sin 1 f394"/>
              <a:gd name="f406" fmla="cos 1 f395"/>
              <a:gd name="f407" fmla="sin 1 f395"/>
              <a:gd name="f408" fmla="cos 1 f396"/>
              <a:gd name="f409" fmla="sin 1 f396"/>
              <a:gd name="f410" fmla="cos 1 f397"/>
              <a:gd name="f411" fmla="sin 1 f397"/>
              <a:gd name="f412" fmla="val f398"/>
              <a:gd name="f413" fmla="val f399"/>
              <a:gd name="f414" fmla="+- 0 0 f400"/>
              <a:gd name="f415" fmla="+- 0 0 f401"/>
              <a:gd name="f416" fmla="+- 0 0 f402"/>
              <a:gd name="f417" fmla="+- 0 0 f403"/>
              <a:gd name="f418" fmla="+- 0 0 f404"/>
              <a:gd name="f419" fmla="+- 0 0 f405"/>
              <a:gd name="f420" fmla="+- 0 0 f406"/>
              <a:gd name="f421" fmla="+- 0 0 f407"/>
              <a:gd name="f422" fmla="+- 0 0 f408"/>
              <a:gd name="f423" fmla="+- 0 0 f409"/>
              <a:gd name="f424" fmla="+- 0 0 f410"/>
              <a:gd name="f425" fmla="+- 0 0 f411"/>
              <a:gd name="f426" fmla="+- 0 0 f412"/>
              <a:gd name="f427" fmla="+- 0 0 f413"/>
              <a:gd name="f428" fmla="val f414"/>
              <a:gd name="f429" fmla="val f415"/>
              <a:gd name="f430" fmla="+- 0 0 f416"/>
              <a:gd name="f431" fmla="+- 0 0 f417"/>
              <a:gd name="f432" fmla="+- 0 0 f418"/>
              <a:gd name="f433" fmla="+- 0 0 f419"/>
              <a:gd name="f434" fmla="+- 0 0 f420"/>
              <a:gd name="f435" fmla="+- 0 0 f421"/>
              <a:gd name="f436" fmla="+- 0 0 f422"/>
              <a:gd name="f437" fmla="+- 0 0 f423"/>
              <a:gd name="f438" fmla="+- 0 0 f424"/>
              <a:gd name="f439" fmla="+- 0 0 f425"/>
              <a:gd name="f440" fmla="+- 0 0 f428"/>
              <a:gd name="f441" fmla="+- 0 0 f429"/>
              <a:gd name="f442" fmla="val f430"/>
              <a:gd name="f443" fmla="val f431"/>
              <a:gd name="f444" fmla="val f432"/>
              <a:gd name="f445" fmla="val f433"/>
              <a:gd name="f446" fmla="val f434"/>
              <a:gd name="f447" fmla="val f435"/>
              <a:gd name="f448" fmla="val f436"/>
              <a:gd name="f449" fmla="val f437"/>
              <a:gd name="f450" fmla="val f438"/>
              <a:gd name="f451" fmla="val f439"/>
              <a:gd name="f452" fmla="*/ f127 f426 1"/>
              <a:gd name="f453" fmla="*/ f48 f427 1"/>
              <a:gd name="f454" fmla="+- 0 0 f442"/>
              <a:gd name="f455" fmla="+- 0 0 f443"/>
              <a:gd name="f456" fmla="+- 0 0 f444"/>
              <a:gd name="f457" fmla="+- 0 0 f445"/>
              <a:gd name="f458" fmla="+- 0 0 f446"/>
              <a:gd name="f459" fmla="+- 0 0 f447"/>
              <a:gd name="f460" fmla="+- 0 0 f448"/>
              <a:gd name="f461" fmla="+- 0 0 f449"/>
              <a:gd name="f462" fmla="+- 0 0 f450"/>
              <a:gd name="f463" fmla="+- 0 0 f451"/>
              <a:gd name="f464" fmla="*/ f118 f440 1"/>
              <a:gd name="f465" fmla="*/ f48 f441 1"/>
              <a:gd name="f466" fmla="*/ f452 f452 1"/>
              <a:gd name="f467" fmla="*/ f453 f453 1"/>
              <a:gd name="f468" fmla="*/ f139 f454 1"/>
              <a:gd name="f469" fmla="*/ f48 f455 1"/>
              <a:gd name="f470" fmla="*/ f464 f464 1"/>
              <a:gd name="f471" fmla="*/ f465 f465 1"/>
              <a:gd name="f472" fmla="+- f466 f467 0"/>
              <a:gd name="f473" fmla="*/ f141 f456 1"/>
              <a:gd name="f474" fmla="*/ f48 f457 1"/>
              <a:gd name="f475" fmla="*/ f127 f458 1"/>
              <a:gd name="f476" fmla="*/ f48 f459 1"/>
              <a:gd name="f477" fmla="*/ f141 f460 1"/>
              <a:gd name="f478" fmla="*/ f48 f461 1"/>
              <a:gd name="f479" fmla="*/ f139 f462 1"/>
              <a:gd name="f480" fmla="*/ f48 f463 1"/>
              <a:gd name="f481" fmla="*/ f468 f468 1"/>
              <a:gd name="f482" fmla="*/ f469 f469 1"/>
              <a:gd name="f483" fmla="+- f470 f471 0"/>
              <a:gd name="f484" fmla="sqrt f472"/>
              <a:gd name="f485" fmla="*/ f473 f473 1"/>
              <a:gd name="f486" fmla="*/ f474 f474 1"/>
              <a:gd name="f487" fmla="*/ f475 f475 1"/>
              <a:gd name="f488" fmla="*/ f476 f476 1"/>
              <a:gd name="f489" fmla="*/ f477 f477 1"/>
              <a:gd name="f490" fmla="*/ f478 f478 1"/>
              <a:gd name="f491" fmla="*/ f479 f479 1"/>
              <a:gd name="f492" fmla="*/ f480 f480 1"/>
              <a:gd name="f493" fmla="+- f481 f482 0"/>
              <a:gd name="f494" fmla="sqrt f483"/>
              <a:gd name="f495" fmla="*/ f134 1 f484"/>
              <a:gd name="f496" fmla="+- f485 f486 0"/>
              <a:gd name="f497" fmla="+- f487 f488 0"/>
              <a:gd name="f498" fmla="+- f489 f490 0"/>
              <a:gd name="f499" fmla="+- f491 f492 0"/>
              <a:gd name="f500" fmla="sqrt f493"/>
              <a:gd name="f501" fmla="*/ f126 1 f494"/>
              <a:gd name="f502" fmla="*/ f426 f495 1"/>
              <a:gd name="f503" fmla="*/ f427 f495 1"/>
              <a:gd name="f504" fmla="sqrt f496"/>
              <a:gd name="f505" fmla="sqrt f497"/>
              <a:gd name="f506" fmla="sqrt f498"/>
              <a:gd name="f507" fmla="sqrt f499"/>
              <a:gd name="f508" fmla="*/ f147 1 f500"/>
              <a:gd name="f509" fmla="*/ f440 f501 1"/>
              <a:gd name="f510" fmla="*/ f441 f501 1"/>
              <a:gd name="f511" fmla="+- f63 0 f502"/>
              <a:gd name="f512" fmla="+- f133 0 f503"/>
              <a:gd name="f513" fmla="*/ f150 1 f504"/>
              <a:gd name="f514" fmla="*/ f134 1 f505"/>
              <a:gd name="f515" fmla="*/ f150 1 f506"/>
              <a:gd name="f516" fmla="*/ f147 1 f507"/>
              <a:gd name="f517" fmla="*/ f454 f508 1"/>
              <a:gd name="f518" fmla="*/ f455 f508 1"/>
              <a:gd name="f519" fmla="+- f63 0 f509"/>
              <a:gd name="f520" fmla="+- f125 0 f510"/>
              <a:gd name="f521" fmla="*/ f456 f513 1"/>
              <a:gd name="f522" fmla="*/ f457 f513 1"/>
              <a:gd name="f523" fmla="*/ f458 f514 1"/>
              <a:gd name="f524" fmla="*/ f459 f514 1"/>
              <a:gd name="f525" fmla="*/ f460 f515 1"/>
              <a:gd name="f526" fmla="*/ f461 f515 1"/>
              <a:gd name="f527" fmla="*/ f462 f516 1"/>
              <a:gd name="f528" fmla="*/ f463 f516 1"/>
              <a:gd name="f529" fmla="+- f63 0 f517"/>
              <a:gd name="f530" fmla="+- f146 0 f518"/>
              <a:gd name="f531" fmla="+- f63 0 f521"/>
              <a:gd name="f532" fmla="+- f149 0 f522"/>
              <a:gd name="f533" fmla="+- f63 0 f523"/>
              <a:gd name="f534" fmla="+- f133 0 f524"/>
              <a:gd name="f535" fmla="+- f63 0 f525"/>
              <a:gd name="f536" fmla="+- f149 0 f526"/>
              <a:gd name="f537" fmla="+- f63 0 f527"/>
              <a:gd name="f538" fmla="+- f146 0 f528"/>
            </a:gdLst>
            <a:ahLst>
              <a:ahXY gdRefX="f0" minX="f17" maxX="f33">
                <a:pos x="f50" y="f51"/>
              </a:ahXY>
              <a:ahXY gdRefY="f1" minY="f32" maxY="f9">
                <a:pos x="f52" y="f53"/>
              </a:ahXY>
              <a:ahXY gdRefY="f2" minY="f8" maxY="f9">
                <a:pos x="f64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5" t="f66" r="f81" b="f152"/>
            <a:pathLst>
              <a:path w="21600" h="21600">
                <a:moveTo>
                  <a:pt x="f529" y="f530"/>
                </a:moveTo>
                <a:arcTo wR="f48" hR="f139" stAng="f301" swAng="f349"/>
                <a:lnTo>
                  <a:pt x="f519" y="f520"/>
                </a:lnTo>
                <a:arcTo wR="f48" hR="f118" stAng="f288" swAng="f329"/>
                <a:lnTo>
                  <a:pt x="f537" y="f538"/>
                </a:lnTo>
                <a:arcTo wR="f48" hR="f139" stAng="f308" swAng="f350"/>
                <a:lnTo>
                  <a:pt x="f25" y="f117"/>
                </a:lnTo>
                <a:lnTo>
                  <a:pt x="f9" y="f8"/>
                </a:lnTo>
                <a:lnTo>
                  <a:pt x="f511" y="f512"/>
                </a:lnTo>
                <a:arcTo wR="f48" hR="f127" stAng="f274" swAng="f344"/>
                <a:lnTo>
                  <a:pt x="f531" y="f532"/>
                </a:lnTo>
                <a:arcTo wR="f48" hR="f141" stAng="f304" swAng="f345"/>
                <a:lnTo>
                  <a:pt x="f533" y="f534"/>
                </a:lnTo>
                <a:arcTo wR="f48" hR="f127" stAng="f306" swAng="f346"/>
                <a:lnTo>
                  <a:pt x="f17" y="f117"/>
                </a:lnTo>
                <a:close/>
              </a:path>
              <a:path w="21600" h="21600" fill="none">
                <a:moveTo>
                  <a:pt x="f535" y="f536"/>
                </a:moveTo>
                <a:arcTo wR="f48" hR="f141" stAng="f305" swAng="f358"/>
                <a:lnTo>
                  <a:pt x="f58" y="f145"/>
                </a:lnTo>
              </a:path>
              <a:path w="21600" h="21600" fill="none">
                <a:moveTo>
                  <a:pt x="f531" y="f532"/>
                </a:moveTo>
                <a:arcTo wR="f48" hR="f141" stAng="f304" swAng="f359"/>
                <a:lnTo>
                  <a:pt x="f71" y="f145"/>
                </a:lnTo>
              </a:path>
              <a:path w="21600" h="21600" fill="none">
                <a:moveTo>
                  <a:pt x="f45" y="f142"/>
                </a:moveTo>
                <a:lnTo>
                  <a:pt x="f45" y="f153"/>
                </a:lnTo>
              </a:path>
              <a:path w="21600" h="21600" fill="none">
                <a:moveTo>
                  <a:pt x="f59" y="f142"/>
                </a:moveTo>
                <a:lnTo>
                  <a:pt x="f59" y="f153"/>
                </a:lnTo>
              </a:path>
            </a:pathLst>
          </a:custGeom>
          <a:solidFill>
            <a:srgbClr val="4F81BD"/>
          </a:solidFill>
          <a:ln w="38157" cap="flat">
            <a:solidFill>
              <a:srgbClr val="FFFFFF"/>
            </a:solidFill>
            <a:prstDash val="solid"/>
            <a:miter/>
          </a:ln>
        </p:spPr>
        <p:txBody>
          <a:bodyPr vert="horz" wrap="square" lIns="99212" tIns="49606" rIns="99212" bIns="49606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1" i="1" u="none" strike="noStrike" kern="1200" cap="none" spc="0" baseline="0">
                <a:solidFill>
                  <a:srgbClr val="FFFFFF"/>
                </a:solidFill>
                <a:uFillTx/>
                <a:latin typeface="Cambria Math" pitchFamily="18"/>
                <a:ea typeface="Cambria Math" pitchFamily="1"/>
                <a:cs typeface="Mangal" pitchFamily="2"/>
              </a:rPr>
              <a:t>«Учатся у тех, кого любят»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46" b="1" i="0" u="none" strike="noStrike" kern="1200" cap="none" spc="0" baseline="0">
                <a:solidFill>
                  <a:srgbClr val="FFFFFF"/>
                </a:solidFill>
                <a:uFillTx/>
                <a:latin typeface="Cambria Math" pitchFamily="18"/>
                <a:ea typeface="Cambria Math" pitchFamily="1"/>
                <a:cs typeface="Mangal" pitchFamily="2"/>
              </a:rPr>
              <a:t>И.В. Гете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10636" y="3537767"/>
            <a:ext cx="6632700" cy="22877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9212" tIns="49606" rIns="99212" bIns="49606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25" b="1" i="1" u="none" strike="noStrike" kern="1200" cap="none" spc="0" baseline="0">
                <a:solidFill>
                  <a:srgbClr val="000000"/>
                </a:solidFill>
                <a:uFillTx/>
                <a:latin typeface="Cambria Math" pitchFamily="18"/>
                <a:ea typeface="Cambria Math" pitchFamily="1"/>
                <a:cs typeface="Times New Roman" pitchFamily="18"/>
              </a:rPr>
              <a:t>«От того, как прошло детство , кто вел ребенка за руку в детский годы, что вошло в его разум и сердце из окружающего мира   – от этого в решающей степени зависит, каким человеком станет сегодняшний малыш» 				       (В.А. Сухомлинский)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59840" y="366674"/>
            <a:ext cx="1275816" cy="15869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16670" y="287304"/>
            <a:ext cx="713899" cy="17456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735973" y="448028"/>
            <a:ext cx="1530979" cy="158494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26723" y="743580"/>
            <a:ext cx="9072567" cy="1262064"/>
          </a:xfrm>
        </p:spPr>
        <p:txBody>
          <a:bodyPr>
            <a:noAutofit/>
          </a:bodyPr>
          <a:lstStyle/>
          <a:p>
            <a:pPr lvl="0"/>
            <a:r>
              <a:rPr lang="ru-RU" sz="2400" b="1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Преемственность</a:t>
            </a:r>
            <a:r>
              <a:rPr lang="ru-RU" sz="2400">
                <a:latin typeface="Times New Roman" pitchFamily="18"/>
                <a:cs typeface="Times New Roman" pitchFamily="18"/>
              </a:rPr>
              <a:t> – </a:t>
            </a:r>
            <a:r>
              <a:rPr lang="ru-RU" sz="2400" i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это последовательная, непрерывная связь между различными ступенями в развитии качеств личности школьника, опора на его нравственный опыт, знания, умения, навыки, расширение и углубление их в последующие годы образования”.</a:t>
            </a:r>
            <a:br>
              <a:rPr lang="ru-RU" sz="2400" i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</a:br>
            <a:endParaRPr lang="ru-RU" sz="2400" i="1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274320" y="3444243"/>
            <a:ext cx="9072567" cy="3115625"/>
          </a:xfrm>
        </p:spPr>
        <p:txBody>
          <a:bodyPr/>
          <a:lstStyle/>
          <a:p>
            <a:pPr lvl="0"/>
            <a:r>
              <a:rPr lang="ru-RU" sz="2400">
                <a:solidFill>
                  <a:srgbClr val="000000"/>
                </a:solidFill>
              </a:rPr>
              <a:t>Преемственность – это двусторонний процесс. С одной стороны – начальная ступень, которая формирует те знания, умения и навыки, необходимые для дальнейшего обучения в основной школе. С другой стороны – основная школа, которая развивает (а не игнорирует) накопленный в начальной школе потенциал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513" t="4552"/>
          <a:stretch>
            <a:fillRect/>
          </a:stretch>
        </p:blipFill>
        <p:spPr>
          <a:xfrm>
            <a:off x="0" y="0"/>
            <a:ext cx="9703082" cy="755967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3" y="853436"/>
            <a:ext cx="7239003" cy="510909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0" baseline="0">
                <a:solidFill>
                  <a:srgbClr val="B2136D"/>
                </a:solidFill>
                <a:uFillTx/>
                <a:latin typeface="Times New Roman" pitchFamily="18"/>
                <a:cs typeface="Times New Roman" pitchFamily="18"/>
              </a:rPr>
              <a:t>Начальная школа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800" b="1" i="0" u="none" strike="noStrike" kern="1200" cap="none" spc="0" baseline="0">
              <a:solidFill>
                <a:srgbClr val="B2136D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Главная задача начальных классов – научить ребенка учиться, пользоваться тем инструментом, без которого ему с каждым годом все труднее овладевать знаниями, без которого он становится неуспевающим и неспособным. 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Вот здесь и возникает разрыв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cs typeface="Times New Roman" pitchFamily="18"/>
              </a:rPr>
              <a:t>между     начальными классами и дальнейшими ступенями обучения. </a:t>
            </a: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992" t="18529" r="1"/>
          <a:stretch>
            <a:fillRect/>
          </a:stretch>
        </p:blipFill>
        <p:spPr>
          <a:xfrm>
            <a:off x="112233" y="1828800"/>
            <a:ext cx="9234114" cy="55321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43705" y="332466"/>
            <a:ext cx="5038728" cy="9541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0" baseline="0">
                <a:solidFill>
                  <a:srgbClr val="B2136D"/>
                </a:solidFill>
                <a:uFillTx/>
                <a:latin typeface="Times New Roman" pitchFamily="18"/>
                <a:cs typeface="Times New Roman" pitchFamily="18"/>
              </a:rPr>
              <a:t>Картина преемственности: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0" baseline="0">
                <a:solidFill>
                  <a:srgbClr val="B2136D"/>
                </a:solidFill>
                <a:uFillTx/>
                <a:latin typeface="Times New Roman" pitchFamily="18"/>
                <a:cs typeface="Times New Roman" pitchFamily="18"/>
              </a:rPr>
              <a:t>начало года,  сентябрь месяц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636586"/>
            <a:ext cx="9070976" cy="1262064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ru-RU" sz="2900" b="1">
                <a:solidFill>
                  <a:srgbClr val="B2136D"/>
                </a:solidFill>
                <a:latin typeface="Times New Roman" pitchFamily="18"/>
                <a:cs typeface="Times New Roman" pitchFamily="18"/>
              </a:rPr>
              <a:t>Основные  трудности,</a:t>
            </a:r>
            <a:r>
              <a:rPr lang="ru-RU" sz="2900">
                <a:solidFill>
                  <a:srgbClr val="B2136D"/>
                </a:solidFill>
                <a:latin typeface="Times New Roman" pitchFamily="18"/>
                <a:cs typeface="Times New Roman" pitchFamily="18"/>
              </a:rPr>
              <a:t>  </a:t>
            </a:r>
            <a:br>
              <a:rPr lang="ru-RU" sz="2900">
                <a:solidFill>
                  <a:srgbClr val="B2136D"/>
                </a:solidFill>
                <a:latin typeface="Times New Roman" pitchFamily="18"/>
                <a:cs typeface="Times New Roman" pitchFamily="18"/>
              </a:rPr>
            </a:br>
            <a:r>
              <a:rPr lang="ru-RU" sz="2900">
                <a:solidFill>
                  <a:srgbClr val="B2136D"/>
                </a:solidFill>
                <a:latin typeface="Times New Roman" pitchFamily="18"/>
                <a:cs typeface="Times New Roman" pitchFamily="18"/>
              </a:rPr>
              <a:t>которые  испытывают  дети  при  пере-</a:t>
            </a:r>
            <a:br>
              <a:rPr lang="ru-RU" sz="2900">
                <a:solidFill>
                  <a:srgbClr val="B2136D"/>
                </a:solidFill>
                <a:latin typeface="Times New Roman" pitchFamily="18"/>
                <a:cs typeface="Times New Roman" pitchFamily="18"/>
              </a:rPr>
            </a:br>
            <a:r>
              <a:rPr lang="ru-RU" sz="2900">
                <a:solidFill>
                  <a:srgbClr val="B2136D"/>
                </a:solidFill>
                <a:latin typeface="Times New Roman" pitchFamily="18"/>
                <a:cs typeface="Times New Roman" pitchFamily="18"/>
              </a:rPr>
              <a:t>ходе из 4-го в 5-й класс и пути их решения.</a:t>
            </a:r>
            <a:br>
              <a:rPr lang="ru-RU" sz="2900">
                <a:solidFill>
                  <a:srgbClr val="B2136D"/>
                </a:solidFill>
                <a:latin typeface="Times New Roman" pitchFamily="18"/>
                <a:cs typeface="Times New Roman" pitchFamily="18"/>
              </a:rPr>
            </a:br>
            <a:endParaRPr lang="ru-RU" sz="2900">
              <a:solidFill>
                <a:srgbClr val="B2136D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Прямоугольник 5"/>
          <p:cNvSpPr/>
          <p:nvPr/>
        </p:nvSpPr>
        <p:spPr>
          <a:xfrm>
            <a:off x="761996" y="2210177"/>
            <a:ext cx="6797677" cy="378565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Смена социальной обстановки;</a:t>
            </a: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изменение роли учащегося;</a:t>
            </a: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увеличение учебной нагрузки;</a:t>
            </a: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изменение режима дня;</a:t>
            </a: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разность систем и форм обучения;</a:t>
            </a: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нестыковка программ начальной и основной школы;</a:t>
            </a: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различие требований со стороны учителей-предметников;</a:t>
            </a: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изменение стиля общения учителей с детьми.</a:t>
            </a:r>
            <a:endParaRPr lang="ru-RU" sz="2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3" y="176232"/>
            <a:ext cx="9296403" cy="683264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90168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1" u="none" strike="noStrike" kern="1200" cap="none" spc="0" baseline="0">
                <a:solidFill>
                  <a:srgbClr val="B2136D"/>
                </a:solidFill>
                <a:uFillTx/>
                <a:latin typeface="Times New Roman" pitchFamily="18"/>
              </a:rPr>
              <a:t>Причины возникновения проблемы:</a:t>
            </a:r>
            <a:r>
              <a:rPr lang="ru-RU" sz="2400" b="1" i="0" u="none" strike="noStrike" kern="1200" cap="none" spc="0" baseline="0">
                <a:solidFill>
                  <a:srgbClr val="B2136D"/>
                </a:solidFill>
                <a:uFillTx/>
                <a:latin typeface="Times New Roman" pitchFamily="18"/>
              </a:rPr>
              <a:t> </a:t>
            </a:r>
            <a:endParaRPr lang="ru-RU" sz="2400" b="1" i="0" u="none" strike="noStrike" kern="1200" cap="none" spc="0" baseline="0">
              <a:solidFill>
                <a:srgbClr val="B2136D"/>
              </a:solidFill>
              <a:uFillTx/>
              <a:latin typeface="Calibri" pitchFamily="34"/>
            </a:endParaRPr>
          </a:p>
          <a:p>
            <a:pPr marL="0" marR="0" lvl="0" indent="90168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-Неполнота или отсутствие данных о выпускниках начальной школы;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90168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-Недостаточное изучение учителями основного звена данных о выпускниках начальной школы, их возможностях;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90168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-Несоответствие оценок выпускников начальной школы реальным результатам обучения;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90168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-Неподготовленность учителей к работе с детьми младшего школьного возраста;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90168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-Неадаптивность методики преподавания к возможностям детей данного возраста;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90168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-Скачкообразный переход к новым в сравнении с начальной школой методам обучения;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90168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-Непонимание учащимися учебного материала вследствие его вступления в противоречие с ранее изученным в начальной школе;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90168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-Рассогласование в сложности содержания образовательных программ;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90168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-Неподготовленность  к восприятию усложненного содержания учебных курсов в 5-м классе;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90168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-Неспособность учеников справиться с возросшим объёмом домашнего задания;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90168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-Неспособность учеников адаптироваться к различным требованиям учителей-предметников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90168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-Не владение методикой активизации учебно-познавательной деятельности пятиклассников;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90168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-Недостаток дифференцированного дидактического материала для организации самостоятельной работы учащихся;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90168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-Недостаток самостоятельной работы учащихся на учебных занятиях в начальной школе;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90168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-Низкая сформированность общеучебных умений и навыков учащихся выпускных классов начальной школы.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90168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-существенное изменение родительского отношения к школе:</a:t>
            </a: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/>
        </p:nvSpPr>
        <p:spPr>
          <a:xfrm>
            <a:off x="335283" y="904899"/>
            <a:ext cx="7209157" cy="384720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90168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1" i="0" u="none" strike="noStrike" kern="1200" cap="none" spc="0" baseline="0">
                <a:solidFill>
                  <a:srgbClr val="B2136D"/>
                </a:solidFill>
                <a:uFillTx/>
                <a:latin typeface="Times New Roman" pitchFamily="18"/>
              </a:rPr>
              <a:t>Преемственность между начальной школой и 5-м классом предполагает следующие направления:</a:t>
            </a:r>
          </a:p>
          <a:p>
            <a:pPr marL="0" marR="0" lvl="0" indent="90168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B2136D"/>
              </a:solidFill>
              <a:uFillTx/>
              <a:latin typeface="Calibri" pitchFamily="34"/>
            </a:endParaRPr>
          </a:p>
          <a:p>
            <a:pPr marL="0" marR="0" lvl="0" indent="90168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0" i="0" u="none" strike="noStrike" kern="1200" cap="none" spc="0" baseline="0">
              <a:solidFill>
                <a:srgbClr val="B2136D"/>
              </a:solidFill>
              <a:uFillTx/>
              <a:latin typeface="Calibri" pitchFamily="34"/>
            </a:endParaRPr>
          </a:p>
          <a:p>
            <a:pPr marL="0" marR="0" lvl="0" indent="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образовательные программы;</a:t>
            </a:r>
            <a:endParaRPr lang="ru-RU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организация учебного процесса;</a:t>
            </a:r>
            <a:endParaRPr lang="ru-RU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единые требования к учащимся;</a:t>
            </a:r>
            <a:endParaRPr lang="ru-RU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  <a:p>
            <a:pPr marL="0" marR="0" lvl="0" indent="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rPr>
              <a:t>структура уроков.</a:t>
            </a:r>
            <a:endParaRPr lang="ru-RU" sz="2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преемственность обучения между основной и начальной школой</Template>
  <TotalTime>0</TotalTime>
  <Words>1208</Words>
  <Application>Microsoft Office PowerPoint</Application>
  <PresentationFormat>Широкоэкранный</PresentationFormat>
  <Paragraphs>155</Paragraphs>
  <Slides>22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Microsoft YaHei</vt:lpstr>
      <vt:lpstr>Arial</vt:lpstr>
      <vt:lpstr>Arial Unicode MS</vt:lpstr>
      <vt:lpstr>Calibri</vt:lpstr>
      <vt:lpstr>Cambria Math</vt:lpstr>
      <vt:lpstr>Mangal</vt:lpstr>
      <vt:lpstr>Tahoma</vt:lpstr>
      <vt:lpstr>Times New Roman</vt:lpstr>
      <vt:lpstr>Trebuchet MS</vt:lpstr>
      <vt:lpstr>Wingdings 3</vt:lpstr>
      <vt:lpstr>Аспект</vt:lpstr>
      <vt:lpstr>Преемственность обучения  между основной и начальной  школой</vt:lpstr>
      <vt:lpstr>Презентация PowerPoint</vt:lpstr>
      <vt:lpstr>Преемственность – это последовательная, непрерывная связь между различными ступенями в развитии качеств личности школьника, опора на его нравственный опыт, знания, умения, навыки, расширение и углубление их в последующие годы образования”. </vt:lpstr>
      <vt:lpstr>Презентация PowerPoint</vt:lpstr>
      <vt:lpstr>Презентация PowerPoint</vt:lpstr>
      <vt:lpstr>Презентация PowerPoint</vt:lpstr>
      <vt:lpstr>Основные  трудности,   которые  испытывают  дети  при  пере- ходе из 4-го в 5-й класс и пути их решения. </vt:lpstr>
      <vt:lpstr>Презентация PowerPoint</vt:lpstr>
      <vt:lpstr>Презентация PowerPoint</vt:lpstr>
      <vt:lpstr>Необходим ЕДИНЫЙ КОМПЛЕКС ТЕХНОЛОГИЙ </vt:lpstr>
      <vt:lpstr>Необходимо построение единой образовательной среды </vt:lpstr>
      <vt:lpstr>Необходима преемственность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Преемственность обучения  между основной и начальной  школой</dc:title>
  <dc:creator>Asus</dc:creator>
  <cp:lastModifiedBy>Asus</cp:lastModifiedBy>
  <cp:revision>2</cp:revision>
  <dcterms:created xsi:type="dcterms:W3CDTF">2020-06-17T07:33:10Z</dcterms:created>
  <dcterms:modified xsi:type="dcterms:W3CDTF">2020-06-17T07:33:45Z</dcterms:modified>
</cp:coreProperties>
</file>