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6" r:id="rId4"/>
    <p:sldId id="267" r:id="rId5"/>
    <p:sldId id="262" r:id="rId6"/>
    <p:sldId id="263" r:id="rId7"/>
    <p:sldId id="264" r:id="rId8"/>
    <p:sldId id="261" r:id="rId9"/>
    <p:sldId id="268" r:id="rId10"/>
    <p:sldId id="269" r:id="rId11"/>
    <p:sldId id="270" r:id="rId12"/>
    <p:sldId id="272" r:id="rId13"/>
    <p:sldId id="271" r:id="rId14"/>
    <p:sldId id="273" r:id="rId15"/>
    <p:sldId id="274" r:id="rId16"/>
    <p:sldId id="275" r:id="rId17"/>
    <p:sldId id="276" r:id="rId18"/>
    <p:sldId id="277" r:id="rId19"/>
    <p:sldId id="282" r:id="rId20"/>
    <p:sldId id="278" r:id="rId21"/>
    <p:sldId id="283" r:id="rId22"/>
    <p:sldId id="279" r:id="rId23"/>
    <p:sldId id="284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2636912"/>
            <a:ext cx="419973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Русский язык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395288" y="1379538"/>
            <a:ext cx="8497887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Дв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ры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. ла     в . да </a:t>
            </a:r>
          </a:p>
          <a:p>
            <a:pPr eaLnBrk="1" hangingPunct="1"/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    х . </a:t>
            </a:r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лмы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   ж . </a:t>
            </a:r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пч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. ла     </a:t>
            </a:r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гн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здо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ч . </a:t>
            </a:r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    д . жди    </a:t>
            </a:r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ru-RU" altLang="ru-RU" sz="5400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altLang="ru-RU" sz="5400" dirty="0" err="1">
                <a:latin typeface="Times New Roman" pitchFamily="18" charset="0"/>
                <a:cs typeface="Times New Roman" pitchFamily="18" charset="0"/>
              </a:rPr>
              <a:t>фы</a:t>
            </a:r>
            <a:endParaRPr lang="ru-RU" altLang="ru-RU" sz="54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8888" y="1628775"/>
            <a:ext cx="36036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02125" y="1484313"/>
            <a:ext cx="360363" cy="649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16688" y="1557338"/>
            <a:ext cx="35877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450" y="2420938"/>
            <a:ext cx="4318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63938" y="2349500"/>
            <a:ext cx="360362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43663" y="2276475"/>
            <a:ext cx="4318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87450" y="3141663"/>
            <a:ext cx="4318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24300" y="3141663"/>
            <a:ext cx="360363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89713" y="3182938"/>
            <a:ext cx="3603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00113" y="4006850"/>
            <a:ext cx="431800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94088" y="4005263"/>
            <a:ext cx="35877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732588" y="4005263"/>
            <a:ext cx="360362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5" name="Блок-схема: объединение 14"/>
          <p:cNvSpPr/>
          <p:nvPr/>
        </p:nvSpPr>
        <p:spPr>
          <a:xfrm rot="1289281" flipH="1">
            <a:off x="2254250" y="1381125"/>
            <a:ext cx="76200" cy="34448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объединение 15"/>
          <p:cNvSpPr/>
          <p:nvPr/>
        </p:nvSpPr>
        <p:spPr>
          <a:xfrm rot="1289281" flipH="1">
            <a:off x="5119688" y="1381125"/>
            <a:ext cx="76200" cy="34448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Блок-схема: объединение 16"/>
          <p:cNvSpPr/>
          <p:nvPr/>
        </p:nvSpPr>
        <p:spPr>
          <a:xfrm rot="1289281" flipH="1">
            <a:off x="7512050" y="1312863"/>
            <a:ext cx="77788" cy="3429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Блок-схема: объединение 17"/>
          <p:cNvSpPr/>
          <p:nvPr/>
        </p:nvSpPr>
        <p:spPr>
          <a:xfrm rot="1289281" flipH="1">
            <a:off x="2155825" y="2243138"/>
            <a:ext cx="76200" cy="344487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Блок-схема: объединение 18"/>
          <p:cNvSpPr/>
          <p:nvPr/>
        </p:nvSpPr>
        <p:spPr>
          <a:xfrm rot="1289281" flipH="1">
            <a:off x="4995863" y="2211388"/>
            <a:ext cx="76200" cy="344487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Блок-схема: объединение 19"/>
          <p:cNvSpPr/>
          <p:nvPr/>
        </p:nvSpPr>
        <p:spPr>
          <a:xfrm rot="1289281" flipH="1">
            <a:off x="7421563" y="2274888"/>
            <a:ext cx="76200" cy="344487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Блок-схема: объединение 20"/>
          <p:cNvSpPr/>
          <p:nvPr/>
        </p:nvSpPr>
        <p:spPr>
          <a:xfrm rot="1289281" flipH="1">
            <a:off x="2155825" y="3105150"/>
            <a:ext cx="76200" cy="3429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Блок-схема: объединение 21"/>
          <p:cNvSpPr/>
          <p:nvPr/>
        </p:nvSpPr>
        <p:spPr>
          <a:xfrm rot="1289281" flipH="1">
            <a:off x="4864100" y="3011488"/>
            <a:ext cx="76200" cy="3429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Блок-схема: объединение 22"/>
          <p:cNvSpPr/>
          <p:nvPr/>
        </p:nvSpPr>
        <p:spPr>
          <a:xfrm rot="1289281" flipH="1">
            <a:off x="7785100" y="3013075"/>
            <a:ext cx="76200" cy="3429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Блок-схема: объединение 23"/>
          <p:cNvSpPr/>
          <p:nvPr/>
        </p:nvSpPr>
        <p:spPr>
          <a:xfrm rot="1289281" flipH="1">
            <a:off x="2039938" y="3859213"/>
            <a:ext cx="76200" cy="344487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Блок-схема: объединение 24"/>
          <p:cNvSpPr/>
          <p:nvPr/>
        </p:nvSpPr>
        <p:spPr>
          <a:xfrm rot="1289281" flipH="1">
            <a:off x="4884738" y="3859213"/>
            <a:ext cx="76200" cy="344487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Блок-схема: объединение 25"/>
          <p:cNvSpPr/>
          <p:nvPr/>
        </p:nvSpPr>
        <p:spPr>
          <a:xfrm rot="1289281" flipH="1">
            <a:off x="7883525" y="3802063"/>
            <a:ext cx="76200" cy="3429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35" name="Заголовок 1"/>
          <p:cNvSpPr txBox="1">
            <a:spLocks/>
          </p:cNvSpPr>
          <p:nvPr/>
        </p:nvSpPr>
        <p:spPr bwMode="auto">
          <a:xfrm>
            <a:off x="457200" y="134938"/>
            <a:ext cx="8229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4400" b="1">
                <a:latin typeface="Times New Roman" pitchFamily="18" charset="0"/>
                <a:cs typeface="Times New Roman" pitchFamily="18" charset="0"/>
              </a:rPr>
              <a:t>     Упр. 194</a:t>
            </a:r>
          </a:p>
        </p:txBody>
      </p:sp>
    </p:spTree>
    <p:extLst>
      <p:ext uri="{BB962C8B-B14F-4D97-AF65-F5344CB8AC3E}">
        <p14:creationId xmlns:p14="http://schemas.microsoft.com/office/powerpoint/2010/main" val="62004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6013" y="260350"/>
            <a:ext cx="7127875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проверить безударную гласную в корне слова?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1628775"/>
            <a:ext cx="446405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Прочитай слово.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276475"/>
            <a:ext cx="446405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Поставь ударение.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2924175"/>
            <a:ext cx="446405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Выдели корень.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288" y="3573463"/>
            <a:ext cx="648017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 безударную гласную.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4292600"/>
            <a:ext cx="6408737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Подбери  проверочное  слово.</a:t>
            </a:r>
          </a:p>
        </p:txBody>
      </p:sp>
    </p:spTree>
    <p:extLst>
      <p:ext uri="{BB962C8B-B14F-4D97-AF65-F5344CB8AC3E}">
        <p14:creationId xmlns:p14="http://schemas.microsoft.com/office/powerpoint/2010/main" val="412150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484784"/>
            <a:ext cx="691593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42950" indent="-742950" algn="ctr">
              <a:defRPr/>
            </a:pPr>
            <a:r>
              <a:rPr lang="ru-RU" sz="4400" b="1" dirty="0">
                <a:ln w="11430"/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Знакомство с правилом</a:t>
            </a:r>
          </a:p>
          <a:p>
            <a:pPr marL="742950" indent="-742950" algn="ctr">
              <a:defRPr/>
            </a:pPr>
            <a:r>
              <a:rPr lang="ru-RU" sz="4400" b="1" dirty="0">
                <a:ln w="11430"/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С.104</a:t>
            </a:r>
          </a:p>
        </p:txBody>
      </p:sp>
    </p:spTree>
    <p:extLst>
      <p:ext uri="{BB962C8B-B14F-4D97-AF65-F5344CB8AC3E}">
        <p14:creationId xmlns:p14="http://schemas.microsoft.com/office/powerpoint/2010/main" val="959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2275" y="549275"/>
            <a:ext cx="6264275" cy="172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Как подобрать проверочное слово?</a:t>
            </a:r>
          </a:p>
        </p:txBody>
      </p:sp>
      <p:sp>
        <p:nvSpPr>
          <p:cNvPr id="3" name="Овал 2"/>
          <p:cNvSpPr/>
          <p:nvPr/>
        </p:nvSpPr>
        <p:spPr>
          <a:xfrm>
            <a:off x="323850" y="2997200"/>
            <a:ext cx="3600450" cy="2303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Измени слово.</a:t>
            </a:r>
          </a:p>
        </p:txBody>
      </p:sp>
      <p:sp>
        <p:nvSpPr>
          <p:cNvPr id="4" name="Овал 3"/>
          <p:cNvSpPr/>
          <p:nvPr/>
        </p:nvSpPr>
        <p:spPr>
          <a:xfrm>
            <a:off x="4356100" y="2963863"/>
            <a:ext cx="4679950" cy="2663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Подбери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однокорен-ное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слово.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700338" y="1844675"/>
            <a:ext cx="863600" cy="1152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795963" y="1844675"/>
            <a:ext cx="647700" cy="100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1" name="Picture 2" descr="http://samogoo.net/uploads/53/5309117962334c6ff61e620d7f0b3a61_2014-12-19_11-48-5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538" y="5300663"/>
            <a:ext cx="1541462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24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FAIRY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1125538"/>
            <a:ext cx="2232025" cy="21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Заголовок 3"/>
          <p:cNvSpPr>
            <a:spLocks noGrp="1"/>
          </p:cNvSpPr>
          <p:nvPr>
            <p:ph type="title"/>
          </p:nvPr>
        </p:nvSpPr>
        <p:spPr>
          <a:xfrm>
            <a:off x="179388" y="1295400"/>
            <a:ext cx="8785225" cy="5329238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4000" b="1" i="1" smtClean="0">
                <a:solidFill>
                  <a:srgbClr val="FF0000"/>
                </a:solidFill>
              </a:rPr>
              <a:t>                              О? А?</a:t>
            </a:r>
            <a:r>
              <a:rPr lang="ru-RU" altLang="ru-RU" sz="4000" smtClean="0">
                <a:solidFill>
                  <a:srgbClr val="FF0000"/>
                </a:solidFill>
              </a:rPr>
              <a:t/>
            </a:r>
            <a:br>
              <a:rPr lang="ru-RU" altLang="ru-RU" sz="4000" smtClean="0">
                <a:solidFill>
                  <a:srgbClr val="FF0000"/>
                </a:solidFill>
              </a:rPr>
            </a:br>
            <a:r>
              <a:rPr lang="ru-RU" altLang="ru-RU" sz="4000" b="1" smtClean="0">
                <a:solidFill>
                  <a:srgbClr val="0D0D0D"/>
                </a:solidFill>
              </a:rPr>
              <a:t>С.лить, с.лёный; к.рмить, к.рмушка; б.льной, заб.леть; д.лёкий, д.леко; м.лчун, м.лчать; в.рить, в.ренье. </a:t>
            </a:r>
            <a:r>
              <a:rPr lang="ru-RU" altLang="ru-RU" sz="4000" b="1" smtClean="0"/>
              <a:t/>
            </a:r>
            <a:br>
              <a:rPr lang="ru-RU" altLang="ru-RU" sz="4000" b="1" smtClean="0"/>
            </a:br>
            <a:r>
              <a:rPr lang="ru-RU" altLang="ru-RU" sz="4000" b="1" smtClean="0"/>
              <a:t>                            </a:t>
            </a:r>
            <a:r>
              <a:rPr lang="ru-RU" altLang="ru-RU" sz="4000" b="1" i="1" smtClean="0">
                <a:solidFill>
                  <a:srgbClr val="FF0000"/>
                </a:solidFill>
              </a:rPr>
              <a:t>Е? И? Я? </a:t>
            </a:r>
            <a:r>
              <a:rPr lang="ru-RU" altLang="ru-RU" sz="4000" i="1" smtClean="0">
                <a:solidFill>
                  <a:srgbClr val="33CCFF"/>
                </a:solidFill>
              </a:rPr>
              <a:t/>
            </a:r>
            <a:br>
              <a:rPr lang="ru-RU" altLang="ru-RU" sz="4000" i="1" smtClean="0">
                <a:solidFill>
                  <a:srgbClr val="33CCFF"/>
                </a:solidFill>
              </a:rPr>
            </a:br>
            <a:r>
              <a:rPr lang="ru-RU" altLang="ru-RU" sz="4000" b="1" smtClean="0">
                <a:latin typeface="Times New Roman" pitchFamily="18" charset="0"/>
                <a:cs typeface="Times New Roman" pitchFamily="18" charset="0"/>
              </a:rPr>
              <a:t>Св.тить, св.тильник; п.сьмо, зап.сать; пч.линый, пч.ла; уд.влять, уд.вительный; з.рно, з.рновой; пл.сать, пл.сунья.</a:t>
            </a:r>
            <a:endParaRPr lang="ru-RU" altLang="ru-RU" sz="4000" b="1" smtClean="0"/>
          </a:p>
        </p:txBody>
      </p:sp>
      <p:sp>
        <p:nvSpPr>
          <p:cNvPr id="26628" name="Прямоугольник 1"/>
          <p:cNvSpPr>
            <a:spLocks noChangeArrowheads="1"/>
          </p:cNvSpPr>
          <p:nvPr/>
        </p:nvSpPr>
        <p:spPr bwMode="auto">
          <a:xfrm>
            <a:off x="85725" y="579438"/>
            <a:ext cx="91154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  <a:spcAft>
                <a:spcPts val="600"/>
              </a:spcAft>
            </a:pPr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Образец. </a:t>
            </a:r>
            <a:r>
              <a:rPr lang="ru-RU" altLang="ru-RU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(Соль) солить, солёный; </a:t>
            </a:r>
            <a:endParaRPr lang="ru-RU" altLang="ru-RU" sz="4000" b="1">
              <a:solidFill>
                <a:srgbClr val="7030A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2484438" y="765175"/>
            <a:ext cx="935037" cy="173038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3906838" y="765175"/>
            <a:ext cx="774700" cy="160338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5753100" y="692150"/>
            <a:ext cx="792163" cy="217488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2" name="Заголовок 1"/>
          <p:cNvSpPr txBox="1">
            <a:spLocks/>
          </p:cNvSpPr>
          <p:nvPr/>
        </p:nvSpPr>
        <p:spPr bwMode="auto">
          <a:xfrm>
            <a:off x="457200" y="134938"/>
            <a:ext cx="8229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44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Упр. 195</a:t>
            </a:r>
          </a:p>
        </p:txBody>
      </p:sp>
    </p:spTree>
    <p:extLst>
      <p:ext uri="{BB962C8B-B14F-4D97-AF65-F5344CB8AC3E}">
        <p14:creationId xmlns:p14="http://schemas.microsoft.com/office/powerpoint/2010/main" val="22842577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7" descr="FAIRY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1125538"/>
            <a:ext cx="2232025" cy="21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Заголовок 3"/>
          <p:cNvSpPr>
            <a:spLocks noGrp="1"/>
          </p:cNvSpPr>
          <p:nvPr>
            <p:ph type="title"/>
          </p:nvPr>
        </p:nvSpPr>
        <p:spPr>
          <a:xfrm>
            <a:off x="379413" y="1966913"/>
            <a:ext cx="8785225" cy="3816350"/>
          </a:xfrm>
        </p:spPr>
        <p:txBody>
          <a:bodyPr/>
          <a:lstStyle/>
          <a:p>
            <a:pPr algn="l"/>
            <a:r>
              <a:rPr lang="ru-RU" altLang="ru-RU" sz="4000" b="1" i="1" smtClean="0">
                <a:solidFill>
                  <a:srgbClr val="FF0000"/>
                </a:solidFill>
              </a:rPr>
              <a:t>                              О? А?</a:t>
            </a:r>
            <a:r>
              <a:rPr lang="ru-RU" altLang="ru-RU" sz="4000" smtClean="0">
                <a:solidFill>
                  <a:srgbClr val="FF0000"/>
                </a:solidFill>
              </a:rPr>
              <a:t/>
            </a:r>
            <a:br>
              <a:rPr lang="ru-RU" altLang="ru-RU" sz="4000" smtClean="0">
                <a:solidFill>
                  <a:srgbClr val="FF0000"/>
                </a:solidFill>
              </a:rPr>
            </a:br>
            <a:r>
              <a:rPr lang="ru-RU" altLang="ru-RU" sz="4000" b="1" smtClean="0">
                <a:solidFill>
                  <a:srgbClr val="0D0D0D"/>
                </a:solidFill>
              </a:rPr>
              <a:t>С.лить, с.лёный; к.рмить, к.рмушка; б.льной, заб.леть; д.лёкий, д.леко; м.лчун, м.лчать; в.рить, в.ренье. </a:t>
            </a:r>
            <a:r>
              <a:rPr lang="ru-RU" altLang="ru-RU" sz="4000" b="1" smtClean="0"/>
              <a:t/>
            </a:r>
            <a:br>
              <a:rPr lang="ru-RU" altLang="ru-RU" sz="4000" b="1" smtClean="0"/>
            </a:br>
            <a:r>
              <a:rPr lang="ru-RU" altLang="ru-RU" sz="4000" b="1" smtClean="0"/>
              <a:t>                            </a:t>
            </a:r>
          </a:p>
        </p:txBody>
      </p:sp>
      <p:sp>
        <p:nvSpPr>
          <p:cNvPr id="27652" name="Прямоугольник 1"/>
          <p:cNvSpPr>
            <a:spLocks noChangeArrowheads="1"/>
          </p:cNvSpPr>
          <p:nvPr/>
        </p:nvSpPr>
        <p:spPr bwMode="auto">
          <a:xfrm>
            <a:off x="123825" y="979488"/>
            <a:ext cx="91154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  <a:spcAft>
                <a:spcPts val="600"/>
              </a:spcAft>
            </a:pPr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Образец. </a:t>
            </a:r>
            <a:r>
              <a:rPr lang="ru-RU" altLang="ru-RU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(Соль) солить, солёный; </a:t>
            </a:r>
            <a:endParaRPr lang="ru-RU" altLang="ru-RU" sz="4000" b="1">
              <a:solidFill>
                <a:srgbClr val="7030A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2582863" y="1036638"/>
            <a:ext cx="935037" cy="174625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3997325" y="1081088"/>
            <a:ext cx="774700" cy="160337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5830888" y="1014413"/>
            <a:ext cx="792162" cy="219075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6" name="Заголовок 1"/>
          <p:cNvSpPr txBox="1">
            <a:spLocks/>
          </p:cNvSpPr>
          <p:nvPr/>
        </p:nvSpPr>
        <p:spPr bwMode="auto">
          <a:xfrm>
            <a:off x="457200" y="134938"/>
            <a:ext cx="82296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44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Упр. 195</a:t>
            </a:r>
          </a:p>
        </p:txBody>
      </p:sp>
    </p:spTree>
    <p:extLst>
      <p:ext uri="{BB962C8B-B14F-4D97-AF65-F5344CB8AC3E}">
        <p14:creationId xmlns:p14="http://schemas.microsoft.com/office/powerpoint/2010/main" val="193509291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2" descr="книга и карандаш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142875"/>
            <a:ext cx="22860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Заголовок 3"/>
          <p:cNvSpPr>
            <a:spLocks noGrp="1"/>
          </p:cNvSpPr>
          <p:nvPr>
            <p:ph type="title"/>
          </p:nvPr>
        </p:nvSpPr>
        <p:spPr>
          <a:xfrm>
            <a:off x="539750" y="1179513"/>
            <a:ext cx="8064500" cy="347345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4000" b="1" dirty="0" smtClean="0">
                <a:solidFill>
                  <a:srgbClr val="FF0000"/>
                </a:solidFill>
              </a:rPr>
              <a:t/>
            </a:r>
            <a:br>
              <a:rPr lang="ru-RU" altLang="ru-RU" sz="4000" b="1" dirty="0" smtClean="0">
                <a:solidFill>
                  <a:srgbClr val="FF0000"/>
                </a:solidFill>
              </a:rPr>
            </a:br>
            <a:r>
              <a:rPr lang="ru-RU" altLang="ru-RU" sz="4000" b="1" dirty="0" smtClean="0">
                <a:solidFill>
                  <a:srgbClr val="FF0000"/>
                </a:solidFill>
              </a:rPr>
              <a:t>  </a:t>
            </a:r>
            <a:br>
              <a:rPr lang="ru-RU" altLang="ru-RU" sz="4000" b="1" dirty="0" smtClean="0">
                <a:solidFill>
                  <a:srgbClr val="FF0000"/>
                </a:solidFill>
              </a:rPr>
            </a:br>
            <a:r>
              <a:rPr lang="ru-RU" altLang="ru-RU" sz="4000" b="1" dirty="0" smtClean="0">
                <a:solidFill>
                  <a:srgbClr val="FF0000"/>
                </a:solidFill>
              </a:rPr>
              <a:t>о? а?                  </a:t>
            </a:r>
            <a:r>
              <a:rPr lang="ru-RU" altLang="ru-RU" sz="4000" b="1" dirty="0" smtClean="0">
                <a:solidFill>
                  <a:srgbClr val="0D0D0D"/>
                </a:solidFill>
              </a:rPr>
              <a:t>с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altLang="ru-RU" sz="4000" b="1" dirty="0" smtClean="0">
                <a:solidFill>
                  <a:srgbClr val="0D0D0D"/>
                </a:solidFill>
              </a:rPr>
              <a:t>лить, с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altLang="ru-RU" sz="4000" b="1" dirty="0" smtClean="0">
                <a:solidFill>
                  <a:srgbClr val="0D0D0D"/>
                </a:solidFill>
              </a:rPr>
              <a:t>лёный; </a:t>
            </a:r>
            <a:br>
              <a:rPr lang="ru-RU" altLang="ru-RU" sz="4000" b="1" dirty="0" smtClean="0">
                <a:solidFill>
                  <a:srgbClr val="0D0D0D"/>
                </a:solidFill>
              </a:rPr>
            </a:br>
            <a:r>
              <a:rPr lang="ru-RU" altLang="ru-RU" sz="4000" b="1" dirty="0" smtClean="0">
                <a:solidFill>
                  <a:srgbClr val="0D0D0D"/>
                </a:solidFill>
              </a:rPr>
              <a:t>                            к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altLang="ru-RU" sz="4000" b="1" dirty="0" smtClean="0">
                <a:solidFill>
                  <a:srgbClr val="0D0D0D"/>
                </a:solidFill>
              </a:rPr>
              <a:t>рмить, к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altLang="ru-RU" sz="4000" b="1" dirty="0" smtClean="0">
                <a:solidFill>
                  <a:srgbClr val="0D0D0D"/>
                </a:solidFill>
              </a:rPr>
              <a:t>рмушка; </a:t>
            </a:r>
            <a:br>
              <a:rPr lang="ru-RU" altLang="ru-RU" sz="4000" b="1" dirty="0" smtClean="0">
                <a:solidFill>
                  <a:srgbClr val="0D0D0D"/>
                </a:solidFill>
              </a:rPr>
            </a:br>
            <a:r>
              <a:rPr lang="ru-RU" altLang="ru-RU" sz="4000" b="1" dirty="0" smtClean="0">
                <a:solidFill>
                  <a:srgbClr val="0D0D0D"/>
                </a:solidFill>
              </a:rPr>
              <a:t>                            б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altLang="ru-RU" sz="4000" b="1" dirty="0" smtClean="0">
                <a:solidFill>
                  <a:srgbClr val="0D0D0D"/>
                </a:solidFill>
              </a:rPr>
              <a:t>льной, заб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altLang="ru-RU" sz="4000" b="1" dirty="0" smtClean="0">
                <a:solidFill>
                  <a:srgbClr val="0D0D0D"/>
                </a:solidFill>
              </a:rPr>
              <a:t>леть;</a:t>
            </a:r>
            <a:br>
              <a:rPr lang="ru-RU" altLang="ru-RU" sz="4000" b="1" dirty="0" smtClean="0">
                <a:solidFill>
                  <a:srgbClr val="0D0D0D"/>
                </a:solidFill>
              </a:rPr>
            </a:br>
            <a:r>
              <a:rPr lang="ru-RU" altLang="ru-RU" sz="4000" b="1" dirty="0" smtClean="0">
                <a:solidFill>
                  <a:srgbClr val="0D0D0D"/>
                </a:solidFill>
              </a:rPr>
              <a:t>                            д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altLang="ru-RU" sz="4000" b="1" dirty="0" smtClean="0">
                <a:solidFill>
                  <a:srgbClr val="0D0D0D"/>
                </a:solidFill>
              </a:rPr>
              <a:t>лёкий, д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altLang="ru-RU" sz="4000" b="1" dirty="0" smtClean="0">
                <a:solidFill>
                  <a:srgbClr val="0D0D0D"/>
                </a:solidFill>
              </a:rPr>
              <a:t>леко; </a:t>
            </a:r>
            <a:br>
              <a:rPr lang="ru-RU" altLang="ru-RU" sz="4000" b="1" dirty="0" smtClean="0">
                <a:solidFill>
                  <a:srgbClr val="0D0D0D"/>
                </a:solidFill>
              </a:rPr>
            </a:br>
            <a:r>
              <a:rPr lang="ru-RU" altLang="ru-RU" sz="4000" b="1" dirty="0" smtClean="0">
                <a:solidFill>
                  <a:srgbClr val="0D0D0D"/>
                </a:solidFill>
              </a:rPr>
              <a:t>                             м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altLang="ru-RU" sz="4000" b="1" dirty="0" smtClean="0">
                <a:solidFill>
                  <a:srgbClr val="0D0D0D"/>
                </a:solidFill>
              </a:rPr>
              <a:t>лчун, м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altLang="ru-RU" sz="4000" b="1" dirty="0" smtClean="0">
                <a:solidFill>
                  <a:srgbClr val="0D0D0D"/>
                </a:solidFill>
              </a:rPr>
              <a:t>лчать; </a:t>
            </a:r>
            <a:br>
              <a:rPr lang="ru-RU" altLang="ru-RU" sz="4000" b="1" dirty="0" smtClean="0">
                <a:solidFill>
                  <a:srgbClr val="0D0D0D"/>
                </a:solidFill>
              </a:rPr>
            </a:br>
            <a:r>
              <a:rPr lang="ru-RU" altLang="ru-RU" sz="4000" b="1" dirty="0" smtClean="0">
                <a:solidFill>
                  <a:srgbClr val="0D0D0D"/>
                </a:solidFill>
              </a:rPr>
              <a:t>                             в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altLang="ru-RU" sz="4000" b="1" dirty="0" smtClean="0">
                <a:solidFill>
                  <a:srgbClr val="0D0D0D"/>
                </a:solidFill>
              </a:rPr>
              <a:t>рить, в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altLang="ru-RU" sz="4000" b="1" dirty="0" smtClean="0">
                <a:solidFill>
                  <a:srgbClr val="0D0D0D"/>
                </a:solidFill>
              </a:rPr>
              <a:t>ренье. </a:t>
            </a:r>
            <a:br>
              <a:rPr lang="ru-RU" altLang="ru-RU" sz="4000" b="1" dirty="0" smtClean="0">
                <a:solidFill>
                  <a:srgbClr val="0D0D0D"/>
                </a:solidFill>
              </a:rPr>
            </a:br>
            <a:r>
              <a:rPr lang="ru-RU" altLang="ru-RU" sz="4000" dirty="0" smtClean="0">
                <a:solidFill>
                  <a:srgbClr val="0D0D0D"/>
                </a:solidFill>
              </a:rPr>
              <a:t>                            </a:t>
            </a:r>
            <a:r>
              <a:rPr lang="ru-RU" altLang="ru-RU" sz="4000" dirty="0" smtClean="0">
                <a:solidFill>
                  <a:srgbClr val="000000"/>
                </a:solidFill>
              </a:rPr>
              <a:t/>
            </a:r>
            <a:br>
              <a:rPr lang="ru-RU" altLang="ru-RU" sz="4000" dirty="0" smtClean="0">
                <a:solidFill>
                  <a:srgbClr val="000000"/>
                </a:solidFill>
              </a:rPr>
            </a:br>
            <a:endParaRPr lang="ru-RU" altLang="ru-RU" sz="4000" dirty="0" smtClean="0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>
            <a:off x="7486650" y="333375"/>
            <a:ext cx="142875" cy="2159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2478088" y="947738"/>
            <a:ext cx="792162" cy="161925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217738" y="1038225"/>
            <a:ext cx="16319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>
                <a:latin typeface="Arial" charset="0"/>
              </a:rPr>
              <a:t>(Соль)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905794" y="1766840"/>
            <a:ext cx="1670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 dirty="0">
                <a:latin typeface="Arial" charset="0"/>
              </a:rPr>
              <a:t>(корм)</a:t>
            </a:r>
          </a:p>
        </p:txBody>
      </p:sp>
      <p:sp>
        <p:nvSpPr>
          <p:cNvPr id="44" name="Freeform 10"/>
          <p:cNvSpPr>
            <a:spLocks/>
          </p:cNvSpPr>
          <p:nvPr/>
        </p:nvSpPr>
        <p:spPr bwMode="auto">
          <a:xfrm>
            <a:off x="2214634" y="1727200"/>
            <a:ext cx="792162" cy="161925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924844" y="2290763"/>
            <a:ext cx="1557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 dirty="0">
                <a:latin typeface="Arial" charset="0"/>
              </a:rPr>
              <a:t>(боль)</a:t>
            </a:r>
          </a:p>
        </p:txBody>
      </p:sp>
      <p:sp>
        <p:nvSpPr>
          <p:cNvPr id="46" name="Freeform 10"/>
          <p:cNvSpPr>
            <a:spLocks/>
          </p:cNvSpPr>
          <p:nvPr/>
        </p:nvSpPr>
        <p:spPr bwMode="auto">
          <a:xfrm>
            <a:off x="2241551" y="2290763"/>
            <a:ext cx="792162" cy="161925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924844" y="2965190"/>
            <a:ext cx="1631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 dirty="0">
                <a:latin typeface="Arial" charset="0"/>
              </a:rPr>
              <a:t>(даль)</a:t>
            </a:r>
          </a:p>
        </p:txBody>
      </p:sp>
      <p:sp>
        <p:nvSpPr>
          <p:cNvPr id="48" name="Freeform 10"/>
          <p:cNvSpPr>
            <a:spLocks/>
          </p:cNvSpPr>
          <p:nvPr/>
        </p:nvSpPr>
        <p:spPr bwMode="auto">
          <a:xfrm>
            <a:off x="2241551" y="2974123"/>
            <a:ext cx="792162" cy="161925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809750" y="3518469"/>
            <a:ext cx="1787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 dirty="0">
                <a:latin typeface="Arial" charset="0"/>
              </a:rPr>
              <a:t>(молча)</a:t>
            </a:r>
          </a:p>
        </p:txBody>
      </p:sp>
      <p:sp>
        <p:nvSpPr>
          <p:cNvPr id="50" name="Freeform 10"/>
          <p:cNvSpPr>
            <a:spLocks/>
          </p:cNvSpPr>
          <p:nvPr/>
        </p:nvSpPr>
        <p:spPr bwMode="auto">
          <a:xfrm>
            <a:off x="2237547" y="3519441"/>
            <a:ext cx="925512" cy="152400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980348" y="4102669"/>
            <a:ext cx="16208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 dirty="0">
                <a:latin typeface="Arial" charset="0"/>
              </a:rPr>
              <a:t>(вар)</a:t>
            </a:r>
          </a:p>
        </p:txBody>
      </p:sp>
      <p:sp>
        <p:nvSpPr>
          <p:cNvPr id="52" name="Freeform 10"/>
          <p:cNvSpPr>
            <a:spLocks/>
          </p:cNvSpPr>
          <p:nvPr/>
        </p:nvSpPr>
        <p:spPr bwMode="auto">
          <a:xfrm>
            <a:off x="2284483" y="4093642"/>
            <a:ext cx="652463" cy="96837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2473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2" grpId="0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2" descr="книга и карандаш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142875"/>
            <a:ext cx="22860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Заголовок 3"/>
          <p:cNvSpPr>
            <a:spLocks noGrp="1"/>
          </p:cNvSpPr>
          <p:nvPr>
            <p:ph type="title"/>
          </p:nvPr>
        </p:nvSpPr>
        <p:spPr>
          <a:xfrm>
            <a:off x="107950" y="31750"/>
            <a:ext cx="9144000" cy="5445125"/>
          </a:xfrm>
        </p:spPr>
        <p:txBody>
          <a:bodyPr/>
          <a:lstStyle/>
          <a:p>
            <a:pPr algn="l"/>
            <a:r>
              <a:rPr lang="ru-RU" altLang="ru-RU" sz="3200" b="1" i="1" dirty="0" smtClean="0">
                <a:solidFill>
                  <a:schemeClr val="tx1"/>
                </a:solidFill>
              </a:rPr>
              <a:t>Е? И?  Я</a:t>
            </a:r>
            <a:r>
              <a:rPr lang="ru-RU" altLang="ru-RU" sz="3600" b="1" i="1" dirty="0" smtClean="0">
                <a:solidFill>
                  <a:schemeClr val="tx1"/>
                </a:solidFill>
              </a:rPr>
              <a:t>? </a:t>
            </a:r>
            <a:r>
              <a:rPr lang="ru-RU" altLang="ru-RU" sz="3200" dirty="0" smtClean="0">
                <a:solidFill>
                  <a:schemeClr val="tx1"/>
                </a:solidFill>
              </a:rPr>
              <a:t/>
            </a:r>
            <a:br>
              <a:rPr lang="ru-RU" altLang="ru-RU" sz="3200" dirty="0" smtClean="0">
                <a:solidFill>
                  <a:schemeClr val="tx1"/>
                </a:solidFill>
              </a:rPr>
            </a:br>
            <a:r>
              <a:rPr lang="ru-RU" altLang="ru-RU" sz="3200" b="1" i="1" dirty="0" smtClean="0">
                <a:solidFill>
                  <a:schemeClr val="tx1"/>
                </a:solidFill>
              </a:rPr>
              <a:t>   </a:t>
            </a:r>
            <a:r>
              <a:rPr lang="ru-RU" altLang="ru-RU" sz="3600" b="1" i="1" dirty="0" smtClean="0">
                <a:solidFill>
                  <a:schemeClr val="tx1"/>
                </a:solidFill>
              </a:rPr>
              <a:t>(Свет) </a:t>
            </a: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светить, светильник; </a:t>
            </a:r>
            <a:b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(письма) письмо, записать; </a:t>
            </a:r>
            <a:b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(пчёлы) пчелиный, пчела; </a:t>
            </a:r>
            <a:b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(диво) удивлять, удивительный; </a:t>
            </a:r>
            <a:b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(зёрна) зерно, зерновой; </a:t>
            </a:r>
            <a:b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(пляска) плясать, плясунья. 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>
            <a:off x="7486650" y="333375"/>
            <a:ext cx="142875" cy="2159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611188" y="1341438"/>
            <a:ext cx="898525" cy="214312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Freeform 10"/>
          <p:cNvSpPr>
            <a:spLocks/>
          </p:cNvSpPr>
          <p:nvPr/>
        </p:nvSpPr>
        <p:spPr bwMode="auto">
          <a:xfrm>
            <a:off x="1908175" y="1412875"/>
            <a:ext cx="898525" cy="215900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3779838" y="1412875"/>
            <a:ext cx="896937" cy="214313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Freeform 10"/>
          <p:cNvSpPr>
            <a:spLocks/>
          </p:cNvSpPr>
          <p:nvPr/>
        </p:nvSpPr>
        <p:spPr bwMode="auto">
          <a:xfrm>
            <a:off x="684213" y="1989138"/>
            <a:ext cx="719137" cy="144462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Freeform 10"/>
          <p:cNvSpPr>
            <a:spLocks/>
          </p:cNvSpPr>
          <p:nvPr/>
        </p:nvSpPr>
        <p:spPr bwMode="auto">
          <a:xfrm>
            <a:off x="2411413" y="1989138"/>
            <a:ext cx="720725" cy="144462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Freeform 10"/>
          <p:cNvSpPr>
            <a:spLocks/>
          </p:cNvSpPr>
          <p:nvPr/>
        </p:nvSpPr>
        <p:spPr bwMode="auto">
          <a:xfrm>
            <a:off x="4572000" y="1989138"/>
            <a:ext cx="576263" cy="131762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684213" y="2492375"/>
            <a:ext cx="830262" cy="161925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Freeform 10"/>
          <p:cNvSpPr>
            <a:spLocks/>
          </p:cNvSpPr>
          <p:nvPr/>
        </p:nvSpPr>
        <p:spPr bwMode="auto">
          <a:xfrm>
            <a:off x="2268538" y="2492375"/>
            <a:ext cx="863600" cy="215900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4643438" y="2565400"/>
            <a:ext cx="865187" cy="142875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684213" y="3141663"/>
            <a:ext cx="647700" cy="71437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Freeform 10"/>
          <p:cNvSpPr>
            <a:spLocks/>
          </p:cNvSpPr>
          <p:nvPr/>
        </p:nvSpPr>
        <p:spPr bwMode="auto">
          <a:xfrm>
            <a:off x="4211638" y="3068638"/>
            <a:ext cx="720725" cy="144462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Freeform 10"/>
          <p:cNvSpPr>
            <a:spLocks/>
          </p:cNvSpPr>
          <p:nvPr/>
        </p:nvSpPr>
        <p:spPr bwMode="auto">
          <a:xfrm>
            <a:off x="755650" y="3573463"/>
            <a:ext cx="792163" cy="142875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Freeform 10"/>
          <p:cNvSpPr>
            <a:spLocks/>
          </p:cNvSpPr>
          <p:nvPr/>
        </p:nvSpPr>
        <p:spPr bwMode="auto">
          <a:xfrm>
            <a:off x="2124075" y="3068638"/>
            <a:ext cx="647700" cy="215900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Freeform 10"/>
          <p:cNvSpPr>
            <a:spLocks/>
          </p:cNvSpPr>
          <p:nvPr/>
        </p:nvSpPr>
        <p:spPr bwMode="auto">
          <a:xfrm>
            <a:off x="2124075" y="3644900"/>
            <a:ext cx="752475" cy="107950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Freeform 10"/>
          <p:cNvSpPr>
            <a:spLocks/>
          </p:cNvSpPr>
          <p:nvPr/>
        </p:nvSpPr>
        <p:spPr bwMode="auto">
          <a:xfrm>
            <a:off x="3419475" y="3716338"/>
            <a:ext cx="752475" cy="109537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Freeform 10"/>
          <p:cNvSpPr>
            <a:spLocks/>
          </p:cNvSpPr>
          <p:nvPr/>
        </p:nvSpPr>
        <p:spPr bwMode="auto">
          <a:xfrm>
            <a:off x="755650" y="4149725"/>
            <a:ext cx="792163" cy="142875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Freeform 10"/>
          <p:cNvSpPr>
            <a:spLocks/>
          </p:cNvSpPr>
          <p:nvPr/>
        </p:nvSpPr>
        <p:spPr bwMode="auto">
          <a:xfrm>
            <a:off x="2411413" y="4149725"/>
            <a:ext cx="865187" cy="142875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Freeform 10"/>
          <p:cNvSpPr>
            <a:spLocks/>
          </p:cNvSpPr>
          <p:nvPr/>
        </p:nvSpPr>
        <p:spPr bwMode="auto">
          <a:xfrm>
            <a:off x="4356100" y="4149725"/>
            <a:ext cx="792163" cy="215900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3278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3788" y="2924175"/>
            <a:ext cx="2233612" cy="6477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зерно</a:t>
            </a:r>
          </a:p>
        </p:txBody>
      </p:sp>
      <p:sp>
        <p:nvSpPr>
          <p:cNvPr id="34819" name="TextBox 4"/>
          <p:cNvSpPr txBox="1">
            <a:spLocks noChangeArrowheads="1"/>
          </p:cNvSpPr>
          <p:nvPr/>
        </p:nvSpPr>
        <p:spPr bwMode="auto">
          <a:xfrm>
            <a:off x="6711950" y="2024063"/>
            <a:ext cx="1800225" cy="6461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 dirty="0">
                <a:latin typeface="Arial" charset="0"/>
              </a:rPr>
              <a:t>зёрна</a:t>
            </a:r>
          </a:p>
        </p:txBody>
      </p:sp>
      <p:sp>
        <p:nvSpPr>
          <p:cNvPr id="34821" name="TextBox 8"/>
          <p:cNvSpPr txBox="1">
            <a:spLocks noChangeArrowheads="1"/>
          </p:cNvSpPr>
          <p:nvPr/>
        </p:nvSpPr>
        <p:spPr bwMode="auto">
          <a:xfrm>
            <a:off x="309563" y="1484313"/>
            <a:ext cx="2557462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зерновой</a:t>
            </a:r>
          </a:p>
        </p:txBody>
      </p:sp>
      <p:sp>
        <p:nvSpPr>
          <p:cNvPr id="34822" name="TextBox 10"/>
          <p:cNvSpPr txBox="1">
            <a:spLocks noChangeArrowheads="1"/>
          </p:cNvSpPr>
          <p:nvPr/>
        </p:nvSpPr>
        <p:spPr bwMode="auto">
          <a:xfrm>
            <a:off x="4803774" y="4437112"/>
            <a:ext cx="2808288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600">
                <a:latin typeface="Arial" charset="0"/>
              </a:rPr>
              <a:t>зернистый</a:t>
            </a:r>
          </a:p>
        </p:txBody>
      </p:sp>
      <p:sp>
        <p:nvSpPr>
          <p:cNvPr id="34823" name="TextBox 11"/>
          <p:cNvSpPr txBox="1">
            <a:spLocks noChangeArrowheads="1"/>
          </p:cNvSpPr>
          <p:nvPr/>
        </p:nvSpPr>
        <p:spPr bwMode="auto">
          <a:xfrm>
            <a:off x="4135438" y="465138"/>
            <a:ext cx="2057400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зерном</a:t>
            </a:r>
          </a:p>
        </p:txBody>
      </p:sp>
      <p:sp>
        <p:nvSpPr>
          <p:cNvPr id="34824" name="TextBox 13"/>
          <p:cNvSpPr txBox="1">
            <a:spLocks noChangeArrowheads="1"/>
          </p:cNvSpPr>
          <p:nvPr/>
        </p:nvSpPr>
        <p:spPr bwMode="auto">
          <a:xfrm>
            <a:off x="325438" y="3571875"/>
            <a:ext cx="2376487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600">
                <a:latin typeface="Arial" charset="0"/>
              </a:rPr>
              <a:t>о зерне</a:t>
            </a:r>
          </a:p>
        </p:txBody>
      </p:sp>
    </p:spTree>
    <p:extLst>
      <p:ext uri="{BB962C8B-B14F-4D97-AF65-F5344CB8AC3E}">
        <p14:creationId xmlns:p14="http://schemas.microsoft.com/office/powerpoint/2010/main" val="265356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3788" y="2924175"/>
            <a:ext cx="2233612" cy="6477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зерно</a:t>
            </a:r>
          </a:p>
        </p:txBody>
      </p:sp>
      <p:sp>
        <p:nvSpPr>
          <p:cNvPr id="34819" name="TextBox 4"/>
          <p:cNvSpPr txBox="1">
            <a:spLocks noChangeArrowheads="1"/>
          </p:cNvSpPr>
          <p:nvPr/>
        </p:nvSpPr>
        <p:spPr bwMode="auto">
          <a:xfrm>
            <a:off x="6711950" y="2024063"/>
            <a:ext cx="1800225" cy="646112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 b="1">
                <a:latin typeface="Arial" charset="0"/>
              </a:rPr>
              <a:t>зёрна</a:t>
            </a:r>
          </a:p>
        </p:txBody>
      </p:sp>
      <p:sp>
        <p:nvSpPr>
          <p:cNvPr id="34821" name="TextBox 8"/>
          <p:cNvSpPr txBox="1">
            <a:spLocks noChangeArrowheads="1"/>
          </p:cNvSpPr>
          <p:nvPr/>
        </p:nvSpPr>
        <p:spPr bwMode="auto">
          <a:xfrm>
            <a:off x="309563" y="1484313"/>
            <a:ext cx="2557462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зерновой</a:t>
            </a:r>
          </a:p>
        </p:txBody>
      </p:sp>
      <p:sp>
        <p:nvSpPr>
          <p:cNvPr id="34822" name="TextBox 10"/>
          <p:cNvSpPr txBox="1">
            <a:spLocks noChangeArrowheads="1"/>
          </p:cNvSpPr>
          <p:nvPr/>
        </p:nvSpPr>
        <p:spPr bwMode="auto">
          <a:xfrm>
            <a:off x="4837179" y="4581128"/>
            <a:ext cx="2808288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600">
                <a:latin typeface="Arial" charset="0"/>
              </a:rPr>
              <a:t>зернистый</a:t>
            </a:r>
          </a:p>
        </p:txBody>
      </p:sp>
      <p:sp>
        <p:nvSpPr>
          <p:cNvPr id="34823" name="TextBox 11"/>
          <p:cNvSpPr txBox="1">
            <a:spLocks noChangeArrowheads="1"/>
          </p:cNvSpPr>
          <p:nvPr/>
        </p:nvSpPr>
        <p:spPr bwMode="auto">
          <a:xfrm>
            <a:off x="4135438" y="465138"/>
            <a:ext cx="2057400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зерном</a:t>
            </a:r>
          </a:p>
        </p:txBody>
      </p:sp>
      <p:sp>
        <p:nvSpPr>
          <p:cNvPr id="34824" name="TextBox 13"/>
          <p:cNvSpPr txBox="1">
            <a:spLocks noChangeArrowheads="1"/>
          </p:cNvSpPr>
          <p:nvPr/>
        </p:nvSpPr>
        <p:spPr bwMode="auto">
          <a:xfrm>
            <a:off x="325438" y="3571875"/>
            <a:ext cx="2376487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600">
                <a:latin typeface="Arial" charset="0"/>
              </a:rPr>
              <a:t>о зерне</a:t>
            </a:r>
          </a:p>
        </p:txBody>
      </p:sp>
    </p:spTree>
    <p:extLst>
      <p:ext uri="{BB962C8B-B14F-4D97-AF65-F5344CB8AC3E}">
        <p14:creationId xmlns:p14="http://schemas.microsoft.com/office/powerpoint/2010/main" val="78554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539552" y="-171400"/>
            <a:ext cx="7643192" cy="25207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endParaRPr lang="ru-RU" altLang="ru-RU" sz="5400" b="1" i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altLang="ru-RU" sz="5400" b="1" i="1" dirty="0" smtClean="0">
                <a:solidFill>
                  <a:schemeClr val="tx1"/>
                </a:solidFill>
                <a:latin typeface="Book Antiqua" pitchFamily="18" charset="0"/>
              </a:rPr>
              <a:t>Д</a:t>
            </a:r>
            <a:r>
              <a:rPr lang="ru-RU" altLang="ru-RU" sz="5400" b="1" i="1" dirty="0" smtClean="0">
                <a:solidFill>
                  <a:srgbClr val="FF0000"/>
                </a:solidFill>
                <a:latin typeface="Book Antiqua" pitchFamily="18" charset="0"/>
              </a:rPr>
              <a:t>е</a:t>
            </a:r>
            <a:r>
              <a:rPr lang="ru-RU" altLang="ru-RU" sz="5400" b="1" i="1" dirty="0" smtClean="0">
                <a:solidFill>
                  <a:schemeClr val="tx1"/>
                </a:solidFill>
                <a:latin typeface="Book Antiqua" pitchFamily="18" charset="0"/>
              </a:rPr>
              <a:t>в</a:t>
            </a:r>
            <a:r>
              <a:rPr lang="ru-RU" altLang="ru-RU" sz="5400" b="1" i="1" dirty="0" smtClean="0">
                <a:solidFill>
                  <a:srgbClr val="FF0000"/>
                </a:solidFill>
                <a:latin typeface="Book Antiqua" pitchFamily="18" charset="0"/>
              </a:rPr>
              <a:t>я</a:t>
            </a:r>
            <a:r>
              <a:rPr lang="ru-RU" altLang="ru-RU" sz="5400" b="1" i="1" dirty="0" smtClean="0">
                <a:solidFill>
                  <a:schemeClr val="tx1"/>
                </a:solidFill>
                <a:latin typeface="Book Antiqua" pitchFamily="18" charset="0"/>
              </a:rPr>
              <a:t>тна</a:t>
            </a:r>
            <a:r>
              <a:rPr lang="ru-RU" altLang="ru-RU" sz="5400" b="1" i="1" dirty="0" smtClean="0">
                <a:solidFill>
                  <a:srgbClr val="FF0000"/>
                </a:solidFill>
                <a:latin typeface="Book Antiqua" pitchFamily="18" charset="0"/>
              </a:rPr>
              <a:t>д</a:t>
            </a:r>
            <a:r>
              <a:rPr lang="ru-RU" altLang="ru-RU" sz="5400" b="1" i="1" dirty="0" smtClean="0">
                <a:solidFill>
                  <a:schemeClr val="tx1"/>
                </a:solidFill>
                <a:latin typeface="Book Antiqua" pitchFamily="18" charset="0"/>
              </a:rPr>
              <a:t>ц</a:t>
            </a:r>
            <a:r>
              <a:rPr lang="ru-RU" altLang="ru-RU" sz="5400" b="1" i="1" dirty="0" smtClean="0">
                <a:solidFill>
                  <a:srgbClr val="FF0000"/>
                </a:solidFill>
                <a:latin typeface="Book Antiqua" pitchFamily="18" charset="0"/>
              </a:rPr>
              <a:t>а</a:t>
            </a:r>
            <a:r>
              <a:rPr lang="ru-RU" altLang="ru-RU" sz="5400" b="1" i="1" dirty="0" smtClean="0">
                <a:solidFill>
                  <a:schemeClr val="tx1"/>
                </a:solidFill>
                <a:latin typeface="Book Antiqua" pitchFamily="18" charset="0"/>
              </a:rPr>
              <a:t>т</a:t>
            </a:r>
            <a:r>
              <a:rPr lang="ru-RU" altLang="ru-RU" sz="5400" b="1" i="1" dirty="0" smtClean="0">
                <a:solidFill>
                  <a:srgbClr val="FF0000"/>
                </a:solidFill>
                <a:latin typeface="Book Antiqua" pitchFamily="18" charset="0"/>
              </a:rPr>
              <a:t>ое</a:t>
            </a:r>
            <a:r>
              <a:rPr lang="ru-RU" altLang="ru-RU" sz="5400" b="1" i="1" dirty="0" smtClean="0">
                <a:solidFill>
                  <a:schemeClr val="tx1"/>
                </a:solidFill>
                <a:latin typeface="Book Antiqua" pitchFamily="18" charset="0"/>
              </a:rPr>
              <a:t> н</a:t>
            </a:r>
            <a:r>
              <a:rPr lang="ru-RU" altLang="ru-RU" sz="5400" b="1" i="1" dirty="0" smtClean="0">
                <a:solidFill>
                  <a:srgbClr val="FF0000"/>
                </a:solidFill>
                <a:latin typeface="Book Antiqua" pitchFamily="18" charset="0"/>
              </a:rPr>
              <a:t>оя</a:t>
            </a:r>
            <a:r>
              <a:rPr lang="ru-RU" altLang="ru-RU" sz="5400" b="1" i="1" dirty="0" smtClean="0">
                <a:solidFill>
                  <a:schemeClr val="tx1"/>
                </a:solidFill>
                <a:latin typeface="Book Antiqua" pitchFamily="18" charset="0"/>
              </a:rPr>
              <a:t>бря</a:t>
            </a:r>
          </a:p>
          <a:p>
            <a:pPr>
              <a:buFont typeface="Wingdings 2" pitchFamily="18" charset="2"/>
              <a:buNone/>
            </a:pPr>
            <a:r>
              <a:rPr lang="ru-RU" altLang="ru-RU" sz="7200" b="1" i="1" dirty="0" smtClean="0">
                <a:solidFill>
                  <a:schemeClr val="tx1"/>
                </a:solidFill>
                <a:latin typeface="Book Antiqua" pitchFamily="18" charset="0"/>
              </a:rPr>
              <a:t>Кла</a:t>
            </a:r>
            <a:r>
              <a:rPr lang="ru-RU" altLang="ru-RU" sz="7200" b="1" i="1" dirty="0" smtClean="0">
                <a:solidFill>
                  <a:srgbClr val="FF0000"/>
                </a:solidFill>
                <a:latin typeface="Book Antiqua" pitchFamily="18" charset="0"/>
              </a:rPr>
              <a:t>сс</a:t>
            </a:r>
            <a:r>
              <a:rPr lang="ru-RU" altLang="ru-RU" sz="7200" b="1" i="1" dirty="0" smtClean="0">
                <a:solidFill>
                  <a:schemeClr val="tx1"/>
                </a:solidFill>
                <a:latin typeface="Book Antiqua" pitchFamily="18" charset="0"/>
              </a:rPr>
              <a:t>ная р</a:t>
            </a:r>
            <a:r>
              <a:rPr lang="ru-RU" altLang="ru-RU" sz="7200" b="1" i="1" dirty="0" smtClean="0">
                <a:solidFill>
                  <a:srgbClr val="FF0000"/>
                </a:solidFill>
                <a:latin typeface="Book Antiqua" pitchFamily="18" charset="0"/>
              </a:rPr>
              <a:t>а</a:t>
            </a:r>
            <a:r>
              <a:rPr lang="ru-RU" altLang="ru-RU" sz="7200" b="1" i="1" dirty="0" smtClean="0">
                <a:solidFill>
                  <a:schemeClr val="tx1"/>
                </a:solidFill>
                <a:latin typeface="Book Antiqua" pitchFamily="18" charset="0"/>
              </a:rPr>
              <a:t>бота</a:t>
            </a:r>
          </a:p>
        </p:txBody>
      </p:sp>
    </p:spTree>
    <p:extLst>
      <p:ext uri="{BB962C8B-B14F-4D97-AF65-F5344CB8AC3E}">
        <p14:creationId xmlns:p14="http://schemas.microsoft.com/office/powerpoint/2010/main" val="37651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3788" y="2924175"/>
            <a:ext cx="2233612" cy="6477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письмо</a:t>
            </a:r>
          </a:p>
        </p:txBody>
      </p:sp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5364163" y="1387475"/>
            <a:ext cx="3600450" cy="6477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 dirty="0">
                <a:latin typeface="Arial" charset="0"/>
              </a:rPr>
              <a:t>письменный</a:t>
            </a:r>
          </a:p>
        </p:txBody>
      </p:sp>
      <p:sp>
        <p:nvSpPr>
          <p:cNvPr id="35844" name="TextBox 7"/>
          <p:cNvSpPr txBox="1">
            <a:spLocks noChangeArrowheads="1"/>
          </p:cNvSpPr>
          <p:nvPr/>
        </p:nvSpPr>
        <p:spPr bwMode="auto">
          <a:xfrm>
            <a:off x="1259632" y="4221088"/>
            <a:ext cx="2519363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600">
                <a:latin typeface="Arial" charset="0"/>
              </a:rPr>
              <a:t>письмецо</a:t>
            </a:r>
          </a:p>
        </p:txBody>
      </p:sp>
      <p:sp>
        <p:nvSpPr>
          <p:cNvPr id="35845" name="TextBox 8"/>
          <p:cNvSpPr txBox="1">
            <a:spLocks noChangeArrowheads="1"/>
          </p:cNvSpPr>
          <p:nvPr/>
        </p:nvSpPr>
        <p:spPr bwMode="auto">
          <a:xfrm>
            <a:off x="309563" y="1700213"/>
            <a:ext cx="2557462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писать</a:t>
            </a:r>
          </a:p>
        </p:txBody>
      </p:sp>
      <p:sp>
        <p:nvSpPr>
          <p:cNvPr id="35847" name="TextBox 11"/>
          <p:cNvSpPr txBox="1">
            <a:spLocks noChangeArrowheads="1"/>
          </p:cNvSpPr>
          <p:nvPr/>
        </p:nvSpPr>
        <p:spPr bwMode="auto">
          <a:xfrm>
            <a:off x="3103563" y="333375"/>
            <a:ext cx="2814637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переписать</a:t>
            </a:r>
          </a:p>
        </p:txBody>
      </p:sp>
      <p:sp>
        <p:nvSpPr>
          <p:cNvPr id="35848" name="TextBox 1"/>
          <p:cNvSpPr txBox="1">
            <a:spLocks noChangeArrowheads="1"/>
          </p:cNvSpPr>
          <p:nvPr/>
        </p:nvSpPr>
        <p:spPr bwMode="auto">
          <a:xfrm>
            <a:off x="6588125" y="4745038"/>
            <a:ext cx="2254250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600">
                <a:latin typeface="Arial" charset="0"/>
              </a:rPr>
              <a:t>о письме</a:t>
            </a:r>
          </a:p>
        </p:txBody>
      </p:sp>
    </p:spTree>
    <p:extLst>
      <p:ext uri="{BB962C8B-B14F-4D97-AF65-F5344CB8AC3E}">
        <p14:creationId xmlns:p14="http://schemas.microsoft.com/office/powerpoint/2010/main" val="17769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3788" y="2924175"/>
            <a:ext cx="2233612" cy="6477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письмо</a:t>
            </a:r>
          </a:p>
        </p:txBody>
      </p:sp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5364163" y="1387475"/>
            <a:ext cx="3600450" cy="6477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 b="1" dirty="0">
                <a:latin typeface="Arial" charset="0"/>
              </a:rPr>
              <a:t>письменный</a:t>
            </a:r>
          </a:p>
        </p:txBody>
      </p:sp>
      <p:sp>
        <p:nvSpPr>
          <p:cNvPr id="35844" name="TextBox 7"/>
          <p:cNvSpPr txBox="1">
            <a:spLocks noChangeArrowheads="1"/>
          </p:cNvSpPr>
          <p:nvPr/>
        </p:nvSpPr>
        <p:spPr bwMode="auto">
          <a:xfrm>
            <a:off x="1259632" y="4221088"/>
            <a:ext cx="2519363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600">
                <a:latin typeface="Arial" charset="0"/>
              </a:rPr>
              <a:t>письмецо</a:t>
            </a:r>
          </a:p>
        </p:txBody>
      </p:sp>
      <p:sp>
        <p:nvSpPr>
          <p:cNvPr id="35845" name="TextBox 8"/>
          <p:cNvSpPr txBox="1">
            <a:spLocks noChangeArrowheads="1"/>
          </p:cNvSpPr>
          <p:nvPr/>
        </p:nvSpPr>
        <p:spPr bwMode="auto">
          <a:xfrm>
            <a:off x="309563" y="1700213"/>
            <a:ext cx="2557462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писать</a:t>
            </a:r>
          </a:p>
        </p:txBody>
      </p:sp>
      <p:sp>
        <p:nvSpPr>
          <p:cNvPr id="35847" name="TextBox 11"/>
          <p:cNvSpPr txBox="1">
            <a:spLocks noChangeArrowheads="1"/>
          </p:cNvSpPr>
          <p:nvPr/>
        </p:nvSpPr>
        <p:spPr bwMode="auto">
          <a:xfrm>
            <a:off x="3103563" y="333375"/>
            <a:ext cx="2814637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переписать</a:t>
            </a:r>
          </a:p>
        </p:txBody>
      </p:sp>
      <p:sp>
        <p:nvSpPr>
          <p:cNvPr id="35848" name="TextBox 1"/>
          <p:cNvSpPr txBox="1">
            <a:spLocks noChangeArrowheads="1"/>
          </p:cNvSpPr>
          <p:nvPr/>
        </p:nvSpPr>
        <p:spPr bwMode="auto">
          <a:xfrm>
            <a:off x="6588125" y="4745038"/>
            <a:ext cx="2254250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600">
                <a:latin typeface="Arial" charset="0"/>
              </a:rPr>
              <a:t>о письме</a:t>
            </a:r>
          </a:p>
        </p:txBody>
      </p:sp>
    </p:spTree>
    <p:extLst>
      <p:ext uri="{BB962C8B-B14F-4D97-AF65-F5344CB8AC3E}">
        <p14:creationId xmlns:p14="http://schemas.microsoft.com/office/powerpoint/2010/main" val="269839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3788" y="2924175"/>
            <a:ext cx="2233612" cy="6477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снега</a:t>
            </a:r>
          </a:p>
        </p:txBody>
      </p:sp>
      <p:sp>
        <p:nvSpPr>
          <p:cNvPr id="36867" name="TextBox 4"/>
          <p:cNvSpPr txBox="1">
            <a:spLocks noChangeArrowheads="1"/>
          </p:cNvSpPr>
          <p:nvPr/>
        </p:nvSpPr>
        <p:spPr bwMode="auto">
          <a:xfrm>
            <a:off x="5883275" y="1387475"/>
            <a:ext cx="3081338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снеговой</a:t>
            </a:r>
          </a:p>
        </p:txBody>
      </p:sp>
      <p:sp>
        <p:nvSpPr>
          <p:cNvPr id="36868" name="TextBox 7"/>
          <p:cNvSpPr txBox="1">
            <a:spLocks noChangeArrowheads="1"/>
          </p:cNvSpPr>
          <p:nvPr/>
        </p:nvSpPr>
        <p:spPr bwMode="auto">
          <a:xfrm>
            <a:off x="2374900" y="5391150"/>
            <a:ext cx="2989263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снегами</a:t>
            </a:r>
          </a:p>
        </p:txBody>
      </p:sp>
      <p:sp>
        <p:nvSpPr>
          <p:cNvPr id="36869" name="TextBox 8"/>
          <p:cNvSpPr txBox="1">
            <a:spLocks noChangeArrowheads="1"/>
          </p:cNvSpPr>
          <p:nvPr/>
        </p:nvSpPr>
        <p:spPr bwMode="auto">
          <a:xfrm>
            <a:off x="309563" y="2015770"/>
            <a:ext cx="2557462" cy="6477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снег</a:t>
            </a:r>
          </a:p>
        </p:txBody>
      </p:sp>
      <p:sp>
        <p:nvSpPr>
          <p:cNvPr id="36871" name="TextBox 11"/>
          <p:cNvSpPr txBox="1">
            <a:spLocks noChangeArrowheads="1"/>
          </p:cNvSpPr>
          <p:nvPr/>
        </p:nvSpPr>
        <p:spPr bwMode="auto">
          <a:xfrm>
            <a:off x="3103563" y="333375"/>
            <a:ext cx="2814637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снеговик</a:t>
            </a:r>
          </a:p>
        </p:txBody>
      </p:sp>
      <p:sp>
        <p:nvSpPr>
          <p:cNvPr id="36872" name="TextBox 1"/>
          <p:cNvSpPr txBox="1">
            <a:spLocks noChangeArrowheads="1"/>
          </p:cNvSpPr>
          <p:nvPr/>
        </p:nvSpPr>
        <p:spPr bwMode="auto">
          <a:xfrm>
            <a:off x="6588125" y="4745038"/>
            <a:ext cx="2384425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600">
                <a:latin typeface="Arial" charset="0"/>
              </a:rPr>
              <a:t>снежинка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5243513" y="2816225"/>
            <a:ext cx="144462" cy="2174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16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3788" y="2924175"/>
            <a:ext cx="2233612" cy="6477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снега</a:t>
            </a:r>
          </a:p>
        </p:txBody>
      </p:sp>
      <p:sp>
        <p:nvSpPr>
          <p:cNvPr id="36867" name="TextBox 4"/>
          <p:cNvSpPr txBox="1">
            <a:spLocks noChangeArrowheads="1"/>
          </p:cNvSpPr>
          <p:nvPr/>
        </p:nvSpPr>
        <p:spPr bwMode="auto">
          <a:xfrm>
            <a:off x="5883275" y="1387475"/>
            <a:ext cx="3081338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снеговой</a:t>
            </a:r>
          </a:p>
        </p:txBody>
      </p:sp>
      <p:sp>
        <p:nvSpPr>
          <p:cNvPr id="36868" name="TextBox 7"/>
          <p:cNvSpPr txBox="1">
            <a:spLocks noChangeArrowheads="1"/>
          </p:cNvSpPr>
          <p:nvPr/>
        </p:nvSpPr>
        <p:spPr bwMode="auto">
          <a:xfrm>
            <a:off x="2374900" y="5391150"/>
            <a:ext cx="2989263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снегами</a:t>
            </a:r>
          </a:p>
        </p:txBody>
      </p:sp>
      <p:sp>
        <p:nvSpPr>
          <p:cNvPr id="36869" name="TextBox 8"/>
          <p:cNvSpPr txBox="1">
            <a:spLocks noChangeArrowheads="1"/>
          </p:cNvSpPr>
          <p:nvPr/>
        </p:nvSpPr>
        <p:spPr bwMode="auto">
          <a:xfrm>
            <a:off x="309563" y="2015770"/>
            <a:ext cx="2557462" cy="647700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 b="1">
                <a:latin typeface="Arial" charset="0"/>
              </a:rPr>
              <a:t>снег</a:t>
            </a:r>
          </a:p>
        </p:txBody>
      </p:sp>
      <p:sp>
        <p:nvSpPr>
          <p:cNvPr id="36871" name="TextBox 11"/>
          <p:cNvSpPr txBox="1">
            <a:spLocks noChangeArrowheads="1"/>
          </p:cNvSpPr>
          <p:nvPr/>
        </p:nvSpPr>
        <p:spPr bwMode="auto">
          <a:xfrm>
            <a:off x="3103563" y="333375"/>
            <a:ext cx="2814637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>
                <a:latin typeface="Arial" charset="0"/>
              </a:rPr>
              <a:t>снеговик</a:t>
            </a:r>
          </a:p>
        </p:txBody>
      </p:sp>
      <p:sp>
        <p:nvSpPr>
          <p:cNvPr id="36872" name="TextBox 1"/>
          <p:cNvSpPr txBox="1">
            <a:spLocks noChangeArrowheads="1"/>
          </p:cNvSpPr>
          <p:nvPr/>
        </p:nvSpPr>
        <p:spPr bwMode="auto">
          <a:xfrm>
            <a:off x="6588125" y="4745038"/>
            <a:ext cx="2384425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600">
                <a:latin typeface="Arial" charset="0"/>
              </a:rPr>
              <a:t>снежинка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5243513" y="2816225"/>
            <a:ext cx="144462" cy="2174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7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728926"/>
              </p:ext>
            </p:extLst>
          </p:nvPr>
        </p:nvGraphicFramePr>
        <p:xfrm>
          <a:off x="539750" y="765175"/>
          <a:ext cx="8064500" cy="5851795"/>
        </p:xfrm>
        <a:graphic>
          <a:graphicData uri="http://schemas.openxmlformats.org/drawingml/2006/table">
            <a:tbl>
              <a:tblPr/>
              <a:tblGrid>
                <a:gridCol w="5070504"/>
                <a:gridCol w="2993996"/>
              </a:tblGrid>
              <a:tr h="731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 урока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14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найти безударную гласную?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97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какой части слова надо проверять безударную гласную?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97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проверить безударную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гласную в корне слова?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94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подобрать проверочное слово?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0982" name="Picture 2" descr="http://samogoo.net/uploads/53/5309117962334c6ff61e620d7f0b3a61_2014-12-19_11-48-5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538" y="5300663"/>
            <a:ext cx="1541462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95963" y="1514475"/>
            <a:ext cx="273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Поставить ударение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67400" y="2317750"/>
            <a:ext cx="273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В корне слова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48325" y="3429000"/>
            <a:ext cx="2735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Подобрать проверочное слово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37213" y="4497388"/>
            <a:ext cx="273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Изменить слово или подобрать родственное слово с ударной гласной в корне</a:t>
            </a:r>
          </a:p>
        </p:txBody>
      </p:sp>
    </p:spTree>
    <p:extLst>
      <p:ext uri="{BB962C8B-B14F-4D97-AF65-F5344CB8AC3E}">
        <p14:creationId xmlns:p14="http://schemas.microsoft.com/office/powerpoint/2010/main" val="143034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2275" y="620713"/>
            <a:ext cx="6119813" cy="792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4" name="Овал 3"/>
          <p:cNvSpPr/>
          <p:nvPr/>
        </p:nvSpPr>
        <p:spPr>
          <a:xfrm>
            <a:off x="468313" y="1811338"/>
            <a:ext cx="7920037" cy="41052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0" name="Прямоугольник 4"/>
          <p:cNvSpPr>
            <a:spLocks noChangeArrowheads="1"/>
          </p:cNvSpPr>
          <p:nvPr/>
        </p:nvSpPr>
        <p:spPr bwMode="auto">
          <a:xfrm>
            <a:off x="1403350" y="3141663"/>
            <a:ext cx="712946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ru-RU" altLang="ru-RU" sz="4400" b="1">
                <a:latin typeface="Times New Roman" pitchFamily="18" charset="0"/>
                <a:cs typeface="Times New Roman" pitchFamily="18" charset="0"/>
              </a:rPr>
              <a:t>с. 104 –выучить правило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400" b="1">
                <a:latin typeface="Times New Roman" pitchFamily="18" charset="0"/>
                <a:cs typeface="Times New Roman" pitchFamily="18" charset="0"/>
              </a:rPr>
              <a:t>с. 106 упр. 197</a:t>
            </a:r>
          </a:p>
        </p:txBody>
      </p:sp>
    </p:spTree>
    <p:extLst>
      <p:ext uri="{BB962C8B-B14F-4D97-AF65-F5344CB8AC3E}">
        <p14:creationId xmlns:p14="http://schemas.microsoft.com/office/powerpoint/2010/main" val="351397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205" y="1771792"/>
            <a:ext cx="828759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chemeClr val="tx1"/>
                </a:solidFill>
              </a:rPr>
              <a:t>Ночью пришёл первый заморозок</a:t>
            </a:r>
            <a:r>
              <a:rPr lang="ru-RU" sz="4000" b="1" cap="none" spc="0" baseline="30000" dirty="0" smtClean="0">
                <a:ln w="11430"/>
                <a:solidFill>
                  <a:schemeClr val="tx1"/>
                </a:solidFill>
              </a:rPr>
              <a:t>2</a:t>
            </a:r>
            <a:r>
              <a:rPr lang="ru-RU" sz="4000" b="1" cap="none" spc="0" dirty="0" smtClean="0">
                <a:ln w="11430"/>
                <a:solidFill>
                  <a:schemeClr val="tx1"/>
                </a:solidFill>
              </a:rPr>
              <a:t>.</a:t>
            </a:r>
            <a:endParaRPr lang="ru-RU" sz="4000" b="1" cap="none" spc="0" dirty="0">
              <a:ln w="11430"/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575036" y="2552203"/>
            <a:ext cx="266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08000" y="2492896"/>
            <a:ext cx="266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08000" y="2708920"/>
            <a:ext cx="266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43608" y="1268760"/>
            <a:ext cx="79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Сущ.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04248" y="1265582"/>
            <a:ext cx="79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Сущ.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618581" y="1325144"/>
            <a:ext cx="521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Гл.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07354" y="1284201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Числ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30634" y="3419625"/>
            <a:ext cx="2771913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chemeClr val="tx1"/>
                </a:solidFill>
              </a:rPr>
              <a:t>заморозок</a:t>
            </a:r>
            <a:r>
              <a:rPr lang="ru-RU" sz="4000" b="1" cap="none" spc="0" baseline="30000" dirty="0" smtClean="0">
                <a:ln w="11430"/>
                <a:solidFill>
                  <a:schemeClr val="tx1"/>
                </a:solidFill>
              </a:rPr>
              <a:t>2</a:t>
            </a:r>
            <a:endParaRPr lang="ru-RU" sz="4000" b="1" cap="none" spc="0" dirty="0">
              <a:ln w="11430"/>
              <a:solidFill>
                <a:schemeClr val="tx1"/>
              </a:solidFill>
            </a:endParaRPr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2604609" y="3164037"/>
            <a:ext cx="1223962" cy="511175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1441314" y="3933057"/>
            <a:ext cx="3346710" cy="19445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3851353" y="2897187"/>
            <a:ext cx="430212" cy="815975"/>
          </a:xfrm>
          <a:custGeom>
            <a:avLst/>
            <a:gdLst>
              <a:gd name="T0" fmla="*/ 0 w 726"/>
              <a:gd name="T1" fmla="*/ 2147483646 h 227"/>
              <a:gd name="T2" fmla="*/ 2147483646 w 726"/>
              <a:gd name="T3" fmla="*/ 0 h 227"/>
              <a:gd name="T4" fmla="*/ 2147483646 w 726"/>
              <a:gd name="T5" fmla="*/ 2147483646 h 227"/>
              <a:gd name="T6" fmla="*/ 0 60000 65536"/>
              <a:gd name="T7" fmla="*/ 0 60000 65536"/>
              <a:gd name="T8" fmla="*/ 0 60000 65536"/>
              <a:gd name="T9" fmla="*/ 0 w 726"/>
              <a:gd name="T10" fmla="*/ 0 h 227"/>
              <a:gd name="T11" fmla="*/ 726 w 72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27">
                <a:moveTo>
                  <a:pt x="0" y="227"/>
                </a:moveTo>
                <a:cubicBezTo>
                  <a:pt x="121" y="113"/>
                  <a:pt x="242" y="0"/>
                  <a:pt x="363" y="0"/>
                </a:cubicBezTo>
                <a:cubicBezTo>
                  <a:pt x="484" y="0"/>
                  <a:pt x="666" y="189"/>
                  <a:pt x="726" y="22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Половина рамки 15"/>
          <p:cNvSpPr/>
          <p:nvPr/>
        </p:nvSpPr>
        <p:spPr>
          <a:xfrm rot="10800000" flipV="1">
            <a:off x="1830634" y="3621212"/>
            <a:ext cx="612000" cy="108000"/>
          </a:xfrm>
          <a:prstGeom prst="half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80328" y="3621212"/>
            <a:ext cx="407696" cy="409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534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255713" y="762000"/>
            <a:ext cx="74882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4000" b="1" i="1">
                <a:solidFill>
                  <a:srgbClr val="000000"/>
                </a:solidFill>
                <a:latin typeface="Book Antiqua" pitchFamily="18" charset="0"/>
              </a:rPr>
              <a:t>-</a:t>
            </a:r>
            <a:r>
              <a:rPr lang="ru-RU" altLang="ru-RU" sz="5400" b="1">
                <a:solidFill>
                  <a:srgbClr val="000000"/>
                </a:solidFill>
                <a:latin typeface="Book Antiqua" pitchFamily="18" charset="0"/>
              </a:rPr>
              <a:t>Какую большую тему мы изучаем?  </a:t>
            </a:r>
            <a:endParaRPr lang="ru-RU" altLang="ru-RU" sz="5400" b="1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411760" y="3116641"/>
            <a:ext cx="45926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4400" b="1" dirty="0">
                <a:solidFill>
                  <a:srgbClr val="FF0000"/>
                </a:solidFill>
                <a:latin typeface="Book Antiqua" pitchFamily="18" charset="0"/>
              </a:rPr>
              <a:t>(Состав слова)</a:t>
            </a:r>
            <a:endParaRPr lang="ru-RU" alt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6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20688"/>
            <a:ext cx="9144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Вставь пропущенные буквы: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420888"/>
            <a:ext cx="9144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Гн..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к..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рмушка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с..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бака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г..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лодный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20688"/>
            <a:ext cx="9144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Вставь пропущенные буквы: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420888"/>
            <a:ext cx="9144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Гн..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к..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рмушка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с..бака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г..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лодный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34888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70443" y="3272720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2420888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2420888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20688"/>
            <a:ext cx="9144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Какое слово лишнее?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420888"/>
            <a:ext cx="9144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Гн..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к..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рмушка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с..бака, г..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лодный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34888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81751" y="3267503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2420888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2420888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228184" y="2882553"/>
            <a:ext cx="23042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Слова с безударными гласными в корне слова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564904"/>
            <a:ext cx="9205934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Повторим орфограмму…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Будем учиться подбирать…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Будем объяснять написание..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132384"/>
              </p:ext>
            </p:extLst>
          </p:nvPr>
        </p:nvGraphicFramePr>
        <p:xfrm>
          <a:off x="353673" y="496259"/>
          <a:ext cx="8064500" cy="5851795"/>
        </p:xfrm>
        <a:graphic>
          <a:graphicData uri="http://schemas.openxmlformats.org/drawingml/2006/table">
            <a:tbl>
              <a:tblPr/>
              <a:tblGrid>
                <a:gridCol w="5070504"/>
                <a:gridCol w="2993996"/>
              </a:tblGrid>
              <a:tr h="731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 урока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14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найти безударную гласную?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97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какой части слова надо проверять безударную гласную?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97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проверить безударную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гласную в корне слова?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94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подобрать проверочное слово?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6406" name="Picture 2" descr="http://samogoo.net/uploads/53/5309117962334c6ff61e620d7f0b3a61_2014-12-19_11-48-5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538" y="5300663"/>
            <a:ext cx="1541462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95963" y="1562100"/>
            <a:ext cx="273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Поставить ударение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67400" y="2317750"/>
            <a:ext cx="273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В корне слова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48325" y="3429000"/>
            <a:ext cx="2735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Подобрать проверочное слово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37213" y="4497388"/>
            <a:ext cx="273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Изменить форму слова или подобрать родственное слово с ударной гласной в корне</a:t>
            </a:r>
          </a:p>
        </p:txBody>
      </p:sp>
    </p:spTree>
    <p:extLst>
      <p:ext uri="{BB962C8B-B14F-4D97-AF65-F5344CB8AC3E}">
        <p14:creationId xmlns:p14="http://schemas.microsoft.com/office/powerpoint/2010/main" val="88492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</TotalTime>
  <Words>421</Words>
  <Application>Microsoft Office PowerPoint</Application>
  <PresentationFormat>Экран (4:3)</PresentationFormat>
  <Paragraphs>137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О? А? С.лить, с.лёный; к.рмить, к.рмушка; б.льной, заб.леть; д.лёкий, д.леко; м.лчун, м.лчать; в.рить, в.ренье.                              Е? И? Я?  Св.тить, св.тильник; п.сьмо, зап.сать; пч.линый, пч.ла; уд.влять, уд.вительный; з.рно, з.рновой; пл.сать, пл.сунья.</vt:lpstr>
      <vt:lpstr>                              О? А? С.лить, с.лёный; к.рмить, к.рмушка; б.льной, заб.леть; д.лёкий, д.леко; м.лчун, м.лчать; в.рить, в.ренье.                              </vt:lpstr>
      <vt:lpstr>    о? а?                  солить, солёный;                              кормить, кормушка;                              больной, заболеть;                             далёкий, далеко;                               молчун, молчать;                               варить, варенье.                               </vt:lpstr>
      <vt:lpstr>Е? И?  Я?     (Свет) светить, светильник;     (письма) письмо, записать;     (пчёлы) пчелиный, пчела;     (диво) удивлять, удивительный;     (зёрна) зерно, зерновой;     (пляска) плясать, плясунья.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елизавета князькина</cp:lastModifiedBy>
  <cp:revision>15</cp:revision>
  <dcterms:created xsi:type="dcterms:W3CDTF">2019-11-20T11:29:04Z</dcterms:created>
  <dcterms:modified xsi:type="dcterms:W3CDTF">2021-11-19T16:08:16Z</dcterms:modified>
</cp:coreProperties>
</file>