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3" r:id="rId5"/>
    <p:sldId id="260" r:id="rId6"/>
    <p:sldId id="264" r:id="rId7"/>
    <p:sldId id="265" r:id="rId8"/>
    <p:sldId id="262" r:id="rId9"/>
    <p:sldId id="266" r:id="rId10"/>
    <p:sldId id="268" r:id="rId11"/>
    <p:sldId id="259"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17.05.2021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17.05.2021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17.05.2021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17.05.2021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17.05.2021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17.05.2021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17.05.2021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www.worldpeople.su/image/andropov-jurij-vladimirovich-15-06-1914_1.png" TargetMode="External"/><Relationship Id="rId3" Type="http://schemas.openxmlformats.org/officeDocument/2006/relationships/hyperlink" Target="http://www.vidania.ru/personnel/p_nikolay_2_aleksandrovich_romanov.html" TargetMode="External"/><Relationship Id="rId7" Type="http://schemas.openxmlformats.org/officeDocument/2006/relationships/hyperlink" Target="http://virezkipress.ru/_ld/1/54893737.png" TargetMode="External"/><Relationship Id="rId12" Type="http://schemas.openxmlformats.org/officeDocument/2006/relationships/hyperlink" Target="http://www.pptbackgrounds.org/uploads/book-frame-powerpoint-backgrounds.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peoples.ru/state/king/russia/nikita_khrushchev/khrushchev_257.jpg" TargetMode="External"/><Relationship Id="rId11" Type="http://schemas.openxmlformats.org/officeDocument/2006/relationships/hyperlink" Target="http://book-face.ru/img/person/62831/img30358.jpg" TargetMode="External"/><Relationship Id="rId5" Type="http://schemas.openxmlformats.org/officeDocument/2006/relationships/hyperlink" Target="http://geo-politica.info/upload/editor/news/2016.03/56e98a100c455_1458145808.jpg" TargetMode="External"/><Relationship Id="rId10" Type="http://schemas.openxmlformats.org/officeDocument/2006/relationships/hyperlink" Target="http://www.gorby.ru/userfiles/27936w.jpg" TargetMode="External"/><Relationship Id="rId4" Type="http://schemas.openxmlformats.org/officeDocument/2006/relationships/hyperlink" Target="http://abali.ru/wp-content/uploads/2015/02/lenin.jpg" TargetMode="External"/><Relationship Id="rId9" Type="http://schemas.openxmlformats.org/officeDocument/2006/relationships/hyperlink" Target="http://www.portrait.pronin.by/gallery-vojdi/chernenko/portret1.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book-frame-powerpoint-backgrounds.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ctrTitle"/>
          </p:nvPr>
        </p:nvSpPr>
        <p:spPr>
          <a:xfrm>
            <a:off x="611560" y="1124744"/>
            <a:ext cx="7772400" cy="1470025"/>
          </a:xfrm>
        </p:spPr>
        <p:txBody>
          <a:bodyPr>
            <a:normAutofit fontScale="90000"/>
          </a:bodyPr>
          <a:lstStyle/>
          <a:p>
            <a:r>
              <a:rPr lang="ru-RU" sz="4000" b="1" dirty="0" smtClean="0">
                <a:solidFill>
                  <a:srgbClr val="FF0000"/>
                </a:solidFill>
              </a:rPr>
              <a:t>Правители России </a:t>
            </a:r>
            <a:r>
              <a:rPr lang="en-US" sz="4000" b="1" dirty="0" smtClean="0">
                <a:solidFill>
                  <a:srgbClr val="FF0000"/>
                </a:solidFill>
              </a:rPr>
              <a:t>XX </a:t>
            </a:r>
            <a:r>
              <a:rPr lang="ru-RU" sz="4000" b="1" dirty="0" smtClean="0">
                <a:solidFill>
                  <a:srgbClr val="FF0000"/>
                </a:solidFill>
              </a:rPr>
              <a:t> века- </a:t>
            </a:r>
            <a:r>
              <a:rPr lang="ru-RU" b="1" dirty="0" smtClean="0">
                <a:solidFill>
                  <a:srgbClr val="FF0000"/>
                </a:solidFill>
              </a:rPr>
              <a:t/>
            </a:r>
            <a:br>
              <a:rPr lang="ru-RU" b="1" dirty="0" smtClean="0">
                <a:solidFill>
                  <a:srgbClr val="FF0000"/>
                </a:solidFill>
              </a:rPr>
            </a:br>
            <a:r>
              <a:rPr lang="ru-RU" sz="3600" b="1" dirty="0" smtClean="0"/>
              <a:t>(</a:t>
            </a:r>
            <a:r>
              <a:rPr lang="ru-RU" sz="3600" b="1" dirty="0" smtClean="0"/>
              <a:t>история ошибок и свершений)</a:t>
            </a:r>
            <a:endParaRPr lang="ru-RU" sz="3600" b="1" dirty="0"/>
          </a:p>
        </p:txBody>
      </p:sp>
      <p:sp>
        <p:nvSpPr>
          <p:cNvPr id="4" name="TextBox 3"/>
          <p:cNvSpPr txBox="1"/>
          <p:nvPr/>
        </p:nvSpPr>
        <p:spPr>
          <a:xfrm>
            <a:off x="5796136" y="5229200"/>
            <a:ext cx="3059832" cy="369332"/>
          </a:xfrm>
          <a:prstGeom prst="rect">
            <a:avLst/>
          </a:prstGeom>
          <a:noFill/>
        </p:spPr>
        <p:txBody>
          <a:bodyPr wrap="square" rtlCol="0">
            <a:spAutoFit/>
          </a:bodyPr>
          <a:lstStyle/>
          <a:p>
            <a:pPr algn="r"/>
            <a:r>
              <a:rPr lang="ru-RU" dirty="0" smtClean="0"/>
              <a:t> </a:t>
            </a:r>
            <a:endParaRPr lang="ru-RU" dirty="0"/>
          </a:p>
        </p:txBody>
      </p:sp>
      <p:sp>
        <p:nvSpPr>
          <p:cNvPr id="6" name="TextBox 5"/>
          <p:cNvSpPr txBox="1"/>
          <p:nvPr/>
        </p:nvSpPr>
        <p:spPr>
          <a:xfrm>
            <a:off x="2214546" y="2636912"/>
            <a:ext cx="4643470" cy="369332"/>
          </a:xfrm>
          <a:prstGeom prst="rect">
            <a:avLst/>
          </a:prstGeom>
          <a:noFill/>
        </p:spPr>
        <p:txBody>
          <a:bodyPr wrap="square" rtlCol="0">
            <a:spAutoFit/>
          </a:bodyPr>
          <a:lstStyle/>
          <a:p>
            <a:pPr algn="ctr"/>
            <a:r>
              <a:rPr lang="ru-RU" b="1" dirty="0" smtClean="0"/>
              <a:t>11 </a:t>
            </a:r>
            <a:r>
              <a:rPr lang="ru-RU" b="1" dirty="0" smtClean="0"/>
              <a:t>класс .Подготовка к ЕГЭ.</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ok-frame-powerpoint-backgrounds.jpg"/>
          <p:cNvPicPr>
            <a:picLocks noChangeAspect="1"/>
          </p:cNvPicPr>
          <p:nvPr/>
        </p:nvPicPr>
        <p:blipFill>
          <a:blip r:embed="rId2" cstate="print"/>
          <a:stretch>
            <a:fillRect/>
          </a:stretch>
        </p:blipFill>
        <p:spPr>
          <a:xfrm>
            <a:off x="0" y="0"/>
            <a:ext cx="9144000" cy="6857999"/>
          </a:xfrm>
          <a:prstGeom prst="rect">
            <a:avLst/>
          </a:prstGeom>
        </p:spPr>
      </p:pic>
      <p:pic>
        <p:nvPicPr>
          <p:cNvPr id="9219" name="Picture 3" descr="C:\Users\2\Desktop\img30358.jpg"/>
          <p:cNvPicPr>
            <a:picLocks noChangeAspect="1" noChangeArrowheads="1"/>
          </p:cNvPicPr>
          <p:nvPr/>
        </p:nvPicPr>
        <p:blipFill>
          <a:blip r:embed="rId3" cstate="print"/>
          <a:srcRect/>
          <a:stretch>
            <a:fillRect/>
          </a:stretch>
        </p:blipFill>
        <p:spPr bwMode="auto">
          <a:xfrm>
            <a:off x="323528" y="260648"/>
            <a:ext cx="2088232" cy="2784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555776" y="332656"/>
            <a:ext cx="6264696" cy="707886"/>
          </a:xfrm>
          <a:prstGeom prst="rect">
            <a:avLst/>
          </a:prstGeom>
          <a:noFill/>
        </p:spPr>
        <p:txBody>
          <a:bodyPr wrap="square" rtlCol="0">
            <a:spAutoFit/>
          </a:bodyPr>
          <a:lstStyle/>
          <a:p>
            <a:pPr algn="ctr"/>
            <a:r>
              <a:rPr lang="ru-RU" sz="2000" b="1" dirty="0" smtClean="0"/>
              <a:t>Ельцин Б.Н. – Президент России</a:t>
            </a:r>
          </a:p>
          <a:p>
            <a:pPr algn="ctr"/>
            <a:r>
              <a:rPr lang="ru-RU" sz="2000" b="1" dirty="0" smtClean="0"/>
              <a:t>(1991 – 1999гг)</a:t>
            </a:r>
            <a:endParaRPr lang="ru-RU" sz="2000" b="1" dirty="0"/>
          </a:p>
        </p:txBody>
      </p:sp>
      <p:sp>
        <p:nvSpPr>
          <p:cNvPr id="5" name="TextBox 4"/>
          <p:cNvSpPr txBox="1"/>
          <p:nvPr/>
        </p:nvSpPr>
        <p:spPr>
          <a:xfrm>
            <a:off x="2483768" y="1052736"/>
            <a:ext cx="6408712" cy="2062103"/>
          </a:xfrm>
          <a:prstGeom prst="rect">
            <a:avLst/>
          </a:prstGeom>
          <a:noFill/>
        </p:spPr>
        <p:txBody>
          <a:bodyPr wrap="square" rtlCol="0">
            <a:spAutoFit/>
          </a:bodyPr>
          <a:lstStyle/>
          <a:p>
            <a:r>
              <a:rPr lang="ru-RU" sz="2000" b="1" dirty="0" smtClean="0"/>
              <a:t>Созидание</a:t>
            </a:r>
            <a:r>
              <a:rPr lang="ru-RU" dirty="0" smtClean="0"/>
              <a:t>: радикальные экономические реформы (1991г – Гайдар; 1993,1995,1997г – Черномырдин), насыщение потребительского рынка, относительная стабилизация рубля (до 1998г), выборы в Госдуму и Совет Федерации, принятие Конституции РФ 1993г, принятие России в «большую семерку», принятие России в МВФ, начало формирование рыночных механизмов, банковской системы, сохранение целостности РФ.  </a:t>
            </a:r>
            <a:endParaRPr lang="ru-RU" dirty="0"/>
          </a:p>
        </p:txBody>
      </p:sp>
      <p:sp>
        <p:nvSpPr>
          <p:cNvPr id="6" name="TextBox 5"/>
          <p:cNvSpPr txBox="1"/>
          <p:nvPr/>
        </p:nvSpPr>
        <p:spPr>
          <a:xfrm>
            <a:off x="323528" y="3356992"/>
            <a:ext cx="8568952" cy="1785104"/>
          </a:xfrm>
          <a:prstGeom prst="rect">
            <a:avLst/>
          </a:prstGeom>
          <a:noFill/>
        </p:spPr>
        <p:txBody>
          <a:bodyPr wrap="square" rtlCol="0">
            <a:spAutoFit/>
          </a:bodyPr>
          <a:lstStyle/>
          <a:p>
            <a:r>
              <a:rPr lang="ru-RU" sz="2000" b="1" dirty="0" smtClean="0"/>
              <a:t>Разрушение</a:t>
            </a:r>
            <a:r>
              <a:rPr lang="ru-RU" dirty="0" smtClean="0"/>
              <a:t>: рост теневой экономики, необоснованное резкое расслоение населения по доходам, политический кризис (1993г), Чеченская война (1994-1996гг) «Черный вторник» (1994г), «Черный четверг» (1995г), частая смена правительства (1998-1999гг), финансово-банковский кризис (дефолт) в 1998г., снижение профессионального уровня и </a:t>
            </a:r>
            <a:r>
              <a:rPr lang="ru-RU" dirty="0" err="1" smtClean="0"/>
              <a:t>коммерционализация</a:t>
            </a:r>
            <a:r>
              <a:rPr lang="ru-RU" dirty="0" smtClean="0"/>
              <a:t> науки и культуры. Коррупция в высших эшелонах власти, новая война в Чечне (1999 – 2009гг)</a:t>
            </a:r>
            <a:endParaRPr lang="ru-RU" dirty="0"/>
          </a:p>
        </p:txBody>
      </p:sp>
      <p:sp>
        <p:nvSpPr>
          <p:cNvPr id="7" name="TextBox 6"/>
          <p:cNvSpPr txBox="1"/>
          <p:nvPr/>
        </p:nvSpPr>
        <p:spPr>
          <a:xfrm>
            <a:off x="323528" y="5157192"/>
            <a:ext cx="8496944" cy="677108"/>
          </a:xfrm>
          <a:prstGeom prst="rect">
            <a:avLst/>
          </a:prstGeom>
          <a:noFill/>
        </p:spPr>
        <p:txBody>
          <a:bodyPr wrap="square" rtlCol="0">
            <a:spAutoFit/>
          </a:bodyPr>
          <a:lstStyle/>
          <a:p>
            <a:r>
              <a:rPr lang="ru-RU" sz="2000" b="1" dirty="0" smtClean="0"/>
              <a:t>Созидание, разрушение: </a:t>
            </a:r>
            <a:r>
              <a:rPr lang="ru-RU" dirty="0" smtClean="0"/>
              <a:t>Подписание Беловежского соглашения об образовании СНГ (1991г). Распад сверхдержавы. </a:t>
            </a:r>
            <a:r>
              <a:rPr lang="ru-RU" dirty="0" err="1" smtClean="0"/>
              <a:t>Ваучерная</a:t>
            </a:r>
            <a:r>
              <a:rPr lang="ru-RU" dirty="0" smtClean="0"/>
              <a:t> приватизация (1992 – 1994гг)</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ook-frame-powerpoint-backgrounds.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a:xfrm>
            <a:off x="457200" y="274638"/>
            <a:ext cx="8229600" cy="634082"/>
          </a:xfrm>
        </p:spPr>
        <p:txBody>
          <a:bodyPr>
            <a:normAutofit/>
          </a:bodyPr>
          <a:lstStyle/>
          <a:p>
            <a:r>
              <a:rPr lang="ru-RU" sz="3200" b="1" dirty="0" smtClean="0"/>
              <a:t>Использованные источники:</a:t>
            </a:r>
            <a:endParaRPr lang="ru-RU" sz="3200" b="1" dirty="0"/>
          </a:p>
        </p:txBody>
      </p:sp>
      <p:sp>
        <p:nvSpPr>
          <p:cNvPr id="3" name="Содержимое 2"/>
          <p:cNvSpPr>
            <a:spLocks noGrp="1"/>
          </p:cNvSpPr>
          <p:nvPr>
            <p:ph sz="quarter" idx="1"/>
          </p:nvPr>
        </p:nvSpPr>
        <p:spPr>
          <a:xfrm>
            <a:off x="251520" y="1124744"/>
            <a:ext cx="8435280" cy="4968552"/>
          </a:xfrm>
        </p:spPr>
        <p:txBody>
          <a:bodyPr>
            <a:normAutofit fontScale="92500" lnSpcReduction="10000"/>
          </a:bodyPr>
          <a:lstStyle/>
          <a:p>
            <a:pPr>
              <a:buNone/>
            </a:pPr>
            <a:r>
              <a:rPr lang="ru-RU" sz="1800" dirty="0" smtClean="0"/>
              <a:t>Николай </a:t>
            </a:r>
            <a:r>
              <a:rPr lang="en-US" sz="1800" dirty="0" smtClean="0">
                <a:hlinkClick r:id="rId3"/>
              </a:rPr>
              <a:t>http://www.vidania.ru/personnel/p_nikolay_2_aleksandrovich_romanov.html</a:t>
            </a:r>
            <a:r>
              <a:rPr lang="ru-RU" sz="1800" dirty="0" smtClean="0"/>
              <a:t> </a:t>
            </a:r>
          </a:p>
          <a:p>
            <a:pPr>
              <a:buNone/>
            </a:pPr>
            <a:r>
              <a:rPr lang="ru-RU" sz="1800" dirty="0" smtClean="0"/>
              <a:t>Ленин  </a:t>
            </a:r>
            <a:r>
              <a:rPr lang="en-US" sz="1800" dirty="0" smtClean="0">
                <a:hlinkClick r:id="rId4"/>
              </a:rPr>
              <a:t>http://abali.ru/wp-content/uploads/2015/02/lenin.jpg</a:t>
            </a:r>
            <a:r>
              <a:rPr lang="ru-RU" sz="1800" dirty="0" smtClean="0"/>
              <a:t> </a:t>
            </a:r>
          </a:p>
          <a:p>
            <a:pPr>
              <a:buNone/>
            </a:pPr>
            <a:r>
              <a:rPr lang="ru-RU" sz="1800" dirty="0" smtClean="0"/>
              <a:t>Сталин  </a:t>
            </a:r>
            <a:r>
              <a:rPr lang="en-US" sz="1800" dirty="0" smtClean="0">
                <a:hlinkClick r:id="rId5"/>
              </a:rPr>
              <a:t>http://geo-politica.info/upload/editor/news/2016.03/56e98a100c455_1458145808.jpg</a:t>
            </a:r>
            <a:r>
              <a:rPr lang="ru-RU" sz="1800" dirty="0" smtClean="0"/>
              <a:t> </a:t>
            </a:r>
          </a:p>
          <a:p>
            <a:pPr>
              <a:buNone/>
            </a:pPr>
            <a:r>
              <a:rPr lang="ru-RU" sz="1800" dirty="0" smtClean="0"/>
              <a:t>Хрущев  </a:t>
            </a:r>
            <a:r>
              <a:rPr lang="en-US" sz="1800" dirty="0" smtClean="0">
                <a:hlinkClick r:id="rId6"/>
              </a:rPr>
              <a:t>http://www.peoples.ru/state/king/russia/nikita_khrushchev/khrushchev_257.jpg</a:t>
            </a:r>
            <a:r>
              <a:rPr lang="ru-RU" sz="1800" dirty="0" smtClean="0"/>
              <a:t> </a:t>
            </a:r>
          </a:p>
          <a:p>
            <a:pPr>
              <a:buNone/>
            </a:pPr>
            <a:r>
              <a:rPr lang="ru-RU" sz="1800" dirty="0" smtClean="0"/>
              <a:t>Брежнев </a:t>
            </a:r>
            <a:r>
              <a:rPr lang="en-US" sz="1800" dirty="0" smtClean="0">
                <a:hlinkClick r:id="rId7"/>
              </a:rPr>
              <a:t>http://virezkipress.ru/_ld/1/54893737.png</a:t>
            </a:r>
            <a:r>
              <a:rPr lang="ru-RU" sz="1800" dirty="0" smtClean="0"/>
              <a:t> </a:t>
            </a:r>
          </a:p>
          <a:p>
            <a:pPr>
              <a:buNone/>
            </a:pPr>
            <a:r>
              <a:rPr lang="ru-RU" sz="1800" dirty="0" smtClean="0"/>
              <a:t>Андропов </a:t>
            </a:r>
            <a:r>
              <a:rPr lang="en-US" sz="1800" dirty="0" smtClean="0">
                <a:hlinkClick r:id="rId8"/>
              </a:rPr>
              <a:t>http://www.worldpeople.su/image/andropov-jurij-vladimirovich-15-06-1914_1.png</a:t>
            </a:r>
            <a:r>
              <a:rPr lang="ru-RU" sz="1800" dirty="0" smtClean="0"/>
              <a:t> </a:t>
            </a:r>
          </a:p>
          <a:p>
            <a:pPr>
              <a:buNone/>
            </a:pPr>
            <a:r>
              <a:rPr lang="ru-RU" sz="1800" dirty="0" smtClean="0"/>
              <a:t>Черненко  </a:t>
            </a:r>
            <a:r>
              <a:rPr lang="en-US" sz="1800" dirty="0" smtClean="0">
                <a:hlinkClick r:id="rId9"/>
              </a:rPr>
              <a:t>http://www.portrait.pronin.by/gallery-vojdi/chernenko/portret1.jpg</a:t>
            </a:r>
            <a:r>
              <a:rPr lang="ru-RU" sz="1800" dirty="0" smtClean="0"/>
              <a:t> </a:t>
            </a:r>
          </a:p>
          <a:p>
            <a:pPr>
              <a:buNone/>
            </a:pPr>
            <a:r>
              <a:rPr lang="ru-RU" sz="1800" dirty="0" smtClean="0"/>
              <a:t>Горбачев  </a:t>
            </a:r>
            <a:r>
              <a:rPr lang="en-US" sz="1800" dirty="0" smtClean="0">
                <a:hlinkClick r:id="rId10"/>
              </a:rPr>
              <a:t>http://www.gorby.ru/userfiles/27936w.jpg</a:t>
            </a:r>
            <a:r>
              <a:rPr lang="ru-RU" sz="1800" dirty="0" smtClean="0"/>
              <a:t> </a:t>
            </a:r>
          </a:p>
          <a:p>
            <a:pPr>
              <a:buNone/>
            </a:pPr>
            <a:r>
              <a:rPr lang="ru-RU" sz="1800" dirty="0" smtClean="0"/>
              <a:t>Ельцин </a:t>
            </a:r>
            <a:r>
              <a:rPr lang="en-US" sz="1800" dirty="0" smtClean="0">
                <a:hlinkClick r:id="rId11"/>
              </a:rPr>
              <a:t>http://book-face.ru/img/person/62831/img30358.jpg</a:t>
            </a:r>
            <a:r>
              <a:rPr lang="ru-RU" sz="1800" dirty="0" smtClean="0"/>
              <a:t> </a:t>
            </a:r>
          </a:p>
          <a:p>
            <a:pPr>
              <a:buNone/>
            </a:pPr>
            <a:r>
              <a:rPr lang="ru-RU" sz="1800" dirty="0" smtClean="0"/>
              <a:t>Фон  </a:t>
            </a:r>
            <a:r>
              <a:rPr lang="en-US" sz="1800" dirty="0" smtClean="0">
                <a:hlinkClick r:id="rId12"/>
              </a:rPr>
              <a:t>http://www.pptbackgrounds.org/uploads/book-frame-powerpoint-backgrounds.jpg</a:t>
            </a:r>
            <a:r>
              <a:rPr lang="ru-RU" sz="1800" dirty="0" smtClean="0"/>
              <a:t> </a:t>
            </a:r>
          </a:p>
          <a:p>
            <a:pPr>
              <a:buNone/>
            </a:pPr>
            <a:r>
              <a:rPr lang="ru-RU" sz="1800" dirty="0" smtClean="0"/>
              <a:t>Пашков Б. «Времена не выбирают, в них живут и умирают», АиФ, №7, 2000г.</a:t>
            </a:r>
            <a:endParaRPr lang="ru-RU"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        </a:t>
            </a:r>
          </a:p>
          <a:p>
            <a:endParaRPr lang="ru-RU" dirty="0" smtClean="0"/>
          </a:p>
          <a:p>
            <a:endParaRPr lang="ru-RU" dirty="0" smtClean="0"/>
          </a:p>
          <a:p>
            <a:endParaRPr lang="ru-RU" dirty="0" smtClean="0"/>
          </a:p>
          <a:p>
            <a:r>
              <a:rPr lang="ru-RU" sz="4800" dirty="0" smtClean="0"/>
              <a:t>Спасибо за внимание!!!</a:t>
            </a:r>
            <a:endParaRPr lang="ru-RU"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ok-frame-powerpoint-backgrounds.jpg"/>
          <p:cNvPicPr>
            <a:picLocks noChangeAspect="1"/>
          </p:cNvPicPr>
          <p:nvPr/>
        </p:nvPicPr>
        <p:blipFill>
          <a:blip r:embed="rId2" cstate="print"/>
          <a:stretch>
            <a:fillRect/>
          </a:stretch>
        </p:blipFill>
        <p:spPr>
          <a:xfrm>
            <a:off x="0" y="0"/>
            <a:ext cx="9144000" cy="6857999"/>
          </a:xfrm>
          <a:prstGeom prst="rect">
            <a:avLst/>
          </a:prstGeom>
        </p:spPr>
      </p:pic>
      <p:pic>
        <p:nvPicPr>
          <p:cNvPr id="1026" name="Picture 2" descr="C:\Users\2\Desktop\Николай.jpg"/>
          <p:cNvPicPr>
            <a:picLocks noChangeAspect="1" noChangeArrowheads="1"/>
          </p:cNvPicPr>
          <p:nvPr/>
        </p:nvPicPr>
        <p:blipFill>
          <a:blip r:embed="rId3" cstate="print"/>
          <a:srcRect/>
          <a:stretch>
            <a:fillRect/>
          </a:stretch>
        </p:blipFill>
        <p:spPr bwMode="auto">
          <a:xfrm>
            <a:off x="251519" y="188640"/>
            <a:ext cx="1806657"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267744" y="188640"/>
            <a:ext cx="6480720" cy="830997"/>
          </a:xfrm>
          <a:prstGeom prst="rect">
            <a:avLst/>
          </a:prstGeom>
          <a:noFill/>
        </p:spPr>
        <p:txBody>
          <a:bodyPr wrap="square" rtlCol="0">
            <a:spAutoFit/>
          </a:bodyPr>
          <a:lstStyle/>
          <a:p>
            <a:pPr algn="ctr"/>
            <a:r>
              <a:rPr lang="ru-RU" sz="2400" b="1" dirty="0" smtClean="0"/>
              <a:t>Император Николай </a:t>
            </a:r>
            <a:r>
              <a:rPr lang="en-US" sz="2400" b="1" dirty="0" smtClean="0"/>
              <a:t>II </a:t>
            </a:r>
            <a:endParaRPr lang="ru-RU" sz="2400" b="1" dirty="0" smtClean="0"/>
          </a:p>
          <a:p>
            <a:pPr algn="ctr"/>
            <a:r>
              <a:rPr lang="en-US" sz="2400" b="1" dirty="0" smtClean="0"/>
              <a:t>(1894 – 1917</a:t>
            </a:r>
            <a:r>
              <a:rPr lang="ru-RU" sz="2400" b="1" dirty="0" err="1" smtClean="0"/>
              <a:t>гг</a:t>
            </a:r>
            <a:r>
              <a:rPr lang="ru-RU" sz="2400" b="1" dirty="0" smtClean="0"/>
              <a:t>)</a:t>
            </a:r>
            <a:endParaRPr lang="ru-RU" sz="2400" b="1" dirty="0"/>
          </a:p>
        </p:txBody>
      </p:sp>
      <p:sp>
        <p:nvSpPr>
          <p:cNvPr id="7" name="TextBox 6"/>
          <p:cNvSpPr txBox="1"/>
          <p:nvPr/>
        </p:nvSpPr>
        <p:spPr>
          <a:xfrm>
            <a:off x="2267744" y="1052736"/>
            <a:ext cx="6480720" cy="2246769"/>
          </a:xfrm>
          <a:prstGeom prst="rect">
            <a:avLst/>
          </a:prstGeom>
          <a:noFill/>
        </p:spPr>
        <p:txBody>
          <a:bodyPr wrap="square" rtlCol="0">
            <a:spAutoFit/>
          </a:bodyPr>
          <a:lstStyle/>
          <a:p>
            <a:r>
              <a:rPr lang="ru-RU" sz="2000" b="1" dirty="0" smtClean="0"/>
              <a:t>Созидание:</a:t>
            </a:r>
            <a:r>
              <a:rPr lang="ru-RU" dirty="0" smtClean="0"/>
              <a:t> </a:t>
            </a:r>
            <a:r>
              <a:rPr lang="ru-RU" sz="2000" dirty="0" smtClean="0"/>
              <a:t>Денежная реформа, укрепившая конвертируемость рубля. Рост влияния на Дальнем Востоке, аренда портов у Китая. Бурный рост промышленности: создание картелей, синдикатов. Концентрация банковской системы. Принятие Манифеста 17 октября 1905 г., образование Госдумы. Проведение аграрной реформы Столыпина.</a:t>
            </a:r>
            <a:endParaRPr lang="ru-RU" dirty="0"/>
          </a:p>
        </p:txBody>
      </p:sp>
      <p:sp>
        <p:nvSpPr>
          <p:cNvPr id="8" name="TextBox 7"/>
          <p:cNvSpPr txBox="1"/>
          <p:nvPr/>
        </p:nvSpPr>
        <p:spPr>
          <a:xfrm>
            <a:off x="323528" y="3429000"/>
            <a:ext cx="8064896" cy="1631216"/>
          </a:xfrm>
          <a:prstGeom prst="rect">
            <a:avLst/>
          </a:prstGeom>
          <a:noFill/>
        </p:spPr>
        <p:txBody>
          <a:bodyPr wrap="square" rtlCol="0">
            <a:spAutoFit/>
          </a:bodyPr>
          <a:lstStyle/>
          <a:p>
            <a:r>
              <a:rPr lang="ru-RU" sz="2000" b="1" dirty="0" smtClean="0"/>
              <a:t>Разрушение: </a:t>
            </a:r>
            <a:r>
              <a:rPr lang="ru-RU" sz="2000" dirty="0" smtClean="0"/>
              <a:t>Кровавое воскресенье (январь 1905г); Первая русская  революция. Поражение в русско-японской войне 1904-1905гг и потеря Южного Сахалина. Резкий всплеск политического терроризма. Ленский расстрел 1912г.Распутинщина. Участие в Первой мировой войне. Февральская революция и отречение от престола 2 марта 1917г.</a:t>
            </a: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ok-frame-powerpoint-backgrounds.jpg"/>
          <p:cNvPicPr>
            <a:picLocks noChangeAspect="1"/>
          </p:cNvPicPr>
          <p:nvPr/>
        </p:nvPicPr>
        <p:blipFill>
          <a:blip r:embed="rId2" cstate="print"/>
          <a:stretch>
            <a:fillRect/>
          </a:stretch>
        </p:blipFill>
        <p:spPr>
          <a:xfrm>
            <a:off x="0" y="0"/>
            <a:ext cx="9144000" cy="6857999"/>
          </a:xfrm>
          <a:prstGeom prst="rect">
            <a:avLst/>
          </a:prstGeom>
        </p:spPr>
      </p:pic>
      <p:pic>
        <p:nvPicPr>
          <p:cNvPr id="2050" name="Picture 2" descr="C:\Users\2\Desktop\lenin.jpg"/>
          <p:cNvPicPr>
            <a:picLocks noChangeAspect="1" noChangeArrowheads="1"/>
          </p:cNvPicPr>
          <p:nvPr/>
        </p:nvPicPr>
        <p:blipFill>
          <a:blip r:embed="rId3" cstate="print"/>
          <a:srcRect/>
          <a:stretch>
            <a:fillRect/>
          </a:stretch>
        </p:blipFill>
        <p:spPr bwMode="auto">
          <a:xfrm>
            <a:off x="251520" y="260648"/>
            <a:ext cx="1918831" cy="2632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339752" y="404664"/>
            <a:ext cx="6264696" cy="830997"/>
          </a:xfrm>
          <a:prstGeom prst="rect">
            <a:avLst/>
          </a:prstGeom>
          <a:noFill/>
        </p:spPr>
        <p:txBody>
          <a:bodyPr wrap="square" rtlCol="0">
            <a:spAutoFit/>
          </a:bodyPr>
          <a:lstStyle/>
          <a:p>
            <a:pPr algn="ctr"/>
            <a:r>
              <a:rPr lang="ru-RU" sz="2400" b="1" dirty="0" smtClean="0"/>
              <a:t>Ленин В.И.(Ульянов) - Председатель СНК</a:t>
            </a:r>
          </a:p>
          <a:p>
            <a:pPr algn="ctr"/>
            <a:r>
              <a:rPr lang="ru-RU" sz="2400" b="1" dirty="0" smtClean="0"/>
              <a:t>(</a:t>
            </a:r>
            <a:r>
              <a:rPr lang="ru-RU" sz="2000" b="1" dirty="0" smtClean="0"/>
              <a:t>1917 – 1923гг – РСФСР, 1923-1924 – СССР)</a:t>
            </a:r>
            <a:endParaRPr lang="ru-RU" sz="2400" b="1" dirty="0"/>
          </a:p>
        </p:txBody>
      </p:sp>
      <p:sp>
        <p:nvSpPr>
          <p:cNvPr id="5" name="TextBox 4"/>
          <p:cNvSpPr txBox="1"/>
          <p:nvPr/>
        </p:nvSpPr>
        <p:spPr>
          <a:xfrm>
            <a:off x="2339752" y="1196752"/>
            <a:ext cx="6552728" cy="2616101"/>
          </a:xfrm>
          <a:prstGeom prst="rect">
            <a:avLst/>
          </a:prstGeom>
          <a:noFill/>
        </p:spPr>
        <p:txBody>
          <a:bodyPr wrap="square" rtlCol="0">
            <a:spAutoFit/>
          </a:bodyPr>
          <a:lstStyle/>
          <a:p>
            <a:r>
              <a:rPr lang="ru-RU" sz="2400" b="1" dirty="0" smtClean="0"/>
              <a:t>Созидание: </a:t>
            </a:r>
            <a:r>
              <a:rPr lang="ru-RU" sz="2000" dirty="0" smtClean="0"/>
              <a:t>Принятие «Декретов о мире, земле, власти», «Декларации прав народов России»; принятие Конституции в 1918г.; создание Красной армии и Красного флота; борьба с беспризорностью и неграмотностью; создание плана ГОЭЛРО (1920г); введение </a:t>
            </a:r>
            <a:r>
              <a:rPr lang="ru-RU" sz="2000" dirty="0" err="1" smtClean="0"/>
              <a:t>НЭПа</a:t>
            </a:r>
            <a:r>
              <a:rPr lang="ru-RU" sz="2000" dirty="0" smtClean="0"/>
              <a:t> (1921г);создание СССР (1922г); выход из дипломатической изоляции; финансовая стабилизация; введение всеобщего начального образования. </a:t>
            </a:r>
            <a:endParaRPr lang="ru-RU" dirty="0"/>
          </a:p>
        </p:txBody>
      </p:sp>
      <p:sp>
        <p:nvSpPr>
          <p:cNvPr id="6" name="TextBox 5"/>
          <p:cNvSpPr txBox="1"/>
          <p:nvPr/>
        </p:nvSpPr>
        <p:spPr>
          <a:xfrm>
            <a:off x="323528" y="3717032"/>
            <a:ext cx="8568952" cy="2308324"/>
          </a:xfrm>
          <a:prstGeom prst="rect">
            <a:avLst/>
          </a:prstGeom>
          <a:noFill/>
        </p:spPr>
        <p:txBody>
          <a:bodyPr wrap="square" rtlCol="0">
            <a:spAutoFit/>
          </a:bodyPr>
          <a:lstStyle/>
          <a:p>
            <a:r>
              <a:rPr lang="ru-RU" sz="2400" b="1" dirty="0" smtClean="0"/>
              <a:t>Разрушение: </a:t>
            </a:r>
            <a:r>
              <a:rPr lang="ru-RU" sz="2000" dirty="0" smtClean="0"/>
              <a:t>Разгон Учредительного собрания (1918г), гражданская война (1918-1922гг), проведение политики «военного коммунизма», сплошная национализация промышленности, , «продразверстка», борьба с оппозицией, расстрел Николая </a:t>
            </a:r>
            <a:r>
              <a:rPr lang="en-US" sz="2000" dirty="0" smtClean="0"/>
              <a:t> II</a:t>
            </a:r>
            <a:r>
              <a:rPr lang="ru-RU" sz="2000" dirty="0" smtClean="0"/>
              <a:t> , красный и белый террор, массовые выступления крестьян (1918-1920гг), создание концентрационных лагерей, суд над эсерами (1922г), высылка из страны деятелей культуры, снижение численности населения, многомиллионная эмиграция. </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ok-frame-powerpoint-backgrounds.jpg"/>
          <p:cNvPicPr>
            <a:picLocks noChangeAspect="1"/>
          </p:cNvPicPr>
          <p:nvPr/>
        </p:nvPicPr>
        <p:blipFill>
          <a:blip r:embed="rId2" cstate="print"/>
          <a:stretch>
            <a:fillRect/>
          </a:stretch>
        </p:blipFill>
        <p:spPr>
          <a:xfrm>
            <a:off x="0" y="0"/>
            <a:ext cx="9144000" cy="6857999"/>
          </a:xfrm>
          <a:prstGeom prst="rect">
            <a:avLst/>
          </a:prstGeom>
        </p:spPr>
      </p:pic>
      <p:pic>
        <p:nvPicPr>
          <p:cNvPr id="3074" name="Picture 2" descr="C:\Users\2\Desktop\56e98a100c455_1458145808.jpg"/>
          <p:cNvPicPr>
            <a:picLocks noChangeAspect="1" noChangeArrowheads="1"/>
          </p:cNvPicPr>
          <p:nvPr/>
        </p:nvPicPr>
        <p:blipFill>
          <a:blip r:embed="rId3" cstate="print"/>
          <a:srcRect/>
          <a:stretch>
            <a:fillRect/>
          </a:stretch>
        </p:blipFill>
        <p:spPr bwMode="auto">
          <a:xfrm>
            <a:off x="251520" y="188640"/>
            <a:ext cx="2160240" cy="2871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627784" y="476672"/>
            <a:ext cx="6120680" cy="954107"/>
          </a:xfrm>
          <a:prstGeom prst="rect">
            <a:avLst/>
          </a:prstGeom>
          <a:noFill/>
        </p:spPr>
        <p:txBody>
          <a:bodyPr wrap="square" rtlCol="0">
            <a:spAutoFit/>
          </a:bodyPr>
          <a:lstStyle/>
          <a:p>
            <a:pPr algn="ctr"/>
            <a:r>
              <a:rPr lang="ru-RU" sz="2800" b="1" dirty="0" smtClean="0"/>
              <a:t>Сталин И.В. Генеральный секретарь ЦК РКП(б) (1924 – 1953гг)</a:t>
            </a:r>
            <a:endParaRPr lang="ru-RU" sz="2800" b="1" dirty="0"/>
          </a:p>
        </p:txBody>
      </p:sp>
      <p:sp>
        <p:nvSpPr>
          <p:cNvPr id="6" name="TextBox 5"/>
          <p:cNvSpPr txBox="1"/>
          <p:nvPr/>
        </p:nvSpPr>
        <p:spPr>
          <a:xfrm>
            <a:off x="2483768" y="1340768"/>
            <a:ext cx="6408712" cy="3231654"/>
          </a:xfrm>
          <a:prstGeom prst="rect">
            <a:avLst/>
          </a:prstGeom>
          <a:noFill/>
        </p:spPr>
        <p:txBody>
          <a:bodyPr wrap="square" rtlCol="0">
            <a:spAutoFit/>
          </a:bodyPr>
          <a:lstStyle/>
          <a:p>
            <a:r>
              <a:rPr lang="ru-RU" sz="2400" b="1" dirty="0" smtClean="0"/>
              <a:t>Созидание</a:t>
            </a:r>
            <a:r>
              <a:rPr lang="ru-RU" sz="2400" dirty="0" smtClean="0"/>
              <a:t>: </a:t>
            </a:r>
            <a:r>
              <a:rPr lang="ru-RU" sz="2000" dirty="0" smtClean="0"/>
              <a:t>Принятие Конституции СССР (1924г), ликвидация неграмотности( к 1937г),индустриализация страны и создание мощной промышленной страны, ликвидация безработицы, Конституция (1936г),  руководство военными действиями во время Великой Отечественной войны, мобилизация для Победы всех ресурсов, создание антигитлеровской коалиции, разгром Японии, быстрое восстановление народного хозяйства после войны, создание советской атомной бомбы (1949г)  </a:t>
            </a:r>
            <a:endParaRPr lang="ru-RU" dirty="0"/>
          </a:p>
        </p:txBody>
      </p:sp>
      <p:sp>
        <p:nvSpPr>
          <p:cNvPr id="7" name="TextBox 6"/>
          <p:cNvSpPr txBox="1"/>
          <p:nvPr/>
        </p:nvSpPr>
        <p:spPr>
          <a:xfrm>
            <a:off x="251520" y="4437112"/>
            <a:ext cx="8352928" cy="1692771"/>
          </a:xfrm>
          <a:prstGeom prst="rect">
            <a:avLst/>
          </a:prstGeom>
          <a:noFill/>
        </p:spPr>
        <p:txBody>
          <a:bodyPr wrap="square" rtlCol="0">
            <a:spAutoFit/>
          </a:bodyPr>
          <a:lstStyle/>
          <a:p>
            <a:r>
              <a:rPr lang="ru-RU" sz="2400" b="1" dirty="0" smtClean="0"/>
              <a:t>Разрушение:</a:t>
            </a:r>
            <a:r>
              <a:rPr lang="ru-RU" dirty="0" smtClean="0"/>
              <a:t> </a:t>
            </a:r>
            <a:r>
              <a:rPr lang="ru-RU" sz="2000" dirty="0" smtClean="0"/>
              <a:t>Разгром партийной оппозиции, свертывание </a:t>
            </a:r>
            <a:r>
              <a:rPr lang="ru-RU" sz="2000" dirty="0" err="1" smtClean="0"/>
              <a:t>НЭПа</a:t>
            </a:r>
            <a:r>
              <a:rPr lang="ru-RU" sz="2000" dirty="0" smtClean="0"/>
              <a:t> с 1928г, насильственная коллективизация, раскулачивание, голод, массовые репрессии, моральный и физический террор, уничтожение военных кадров,  ГУЛАГ, советско-финская война, гонения на ученых, неподготовленность страны к войне с Германией.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ok-frame-powerpoint-backgrounds.jpg"/>
          <p:cNvPicPr>
            <a:picLocks noChangeAspect="1"/>
          </p:cNvPicPr>
          <p:nvPr/>
        </p:nvPicPr>
        <p:blipFill>
          <a:blip r:embed="rId2" cstate="print"/>
          <a:stretch>
            <a:fillRect/>
          </a:stretch>
        </p:blipFill>
        <p:spPr>
          <a:xfrm>
            <a:off x="0" y="1"/>
            <a:ext cx="9144000" cy="6857999"/>
          </a:xfrm>
          <a:prstGeom prst="rect">
            <a:avLst/>
          </a:prstGeom>
        </p:spPr>
      </p:pic>
      <p:pic>
        <p:nvPicPr>
          <p:cNvPr id="4098" name="Picture 2" descr="C:\Users\2\Desktop\khrushchev_257.jpg"/>
          <p:cNvPicPr>
            <a:picLocks noChangeAspect="1" noChangeArrowheads="1"/>
          </p:cNvPicPr>
          <p:nvPr/>
        </p:nvPicPr>
        <p:blipFill>
          <a:blip r:embed="rId3" cstate="print"/>
          <a:srcRect/>
          <a:stretch>
            <a:fillRect/>
          </a:stretch>
        </p:blipFill>
        <p:spPr bwMode="auto">
          <a:xfrm>
            <a:off x="251520" y="188640"/>
            <a:ext cx="2304256" cy="2762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843808" y="404664"/>
            <a:ext cx="5832648" cy="830997"/>
          </a:xfrm>
          <a:prstGeom prst="rect">
            <a:avLst/>
          </a:prstGeom>
          <a:noFill/>
        </p:spPr>
        <p:txBody>
          <a:bodyPr wrap="square" rtlCol="0">
            <a:spAutoFit/>
          </a:bodyPr>
          <a:lstStyle/>
          <a:p>
            <a:pPr algn="ctr"/>
            <a:r>
              <a:rPr lang="ru-RU" sz="2400" b="1" dirty="0" smtClean="0"/>
              <a:t>Хрущев Н.С. – Первый секретарь ЦК КПСС (1955 – 1964гг)</a:t>
            </a:r>
            <a:endParaRPr lang="ru-RU" b="1" dirty="0"/>
          </a:p>
        </p:txBody>
      </p:sp>
      <p:sp>
        <p:nvSpPr>
          <p:cNvPr id="6" name="TextBox 5"/>
          <p:cNvSpPr txBox="1"/>
          <p:nvPr/>
        </p:nvSpPr>
        <p:spPr>
          <a:xfrm>
            <a:off x="2627784" y="1196752"/>
            <a:ext cx="6192688" cy="2062103"/>
          </a:xfrm>
          <a:prstGeom prst="rect">
            <a:avLst/>
          </a:prstGeom>
          <a:noFill/>
        </p:spPr>
        <p:txBody>
          <a:bodyPr wrap="square" rtlCol="0">
            <a:spAutoFit/>
          </a:bodyPr>
          <a:lstStyle/>
          <a:p>
            <a:r>
              <a:rPr lang="ru-RU" sz="2000" b="1" dirty="0" smtClean="0"/>
              <a:t>Созидание</a:t>
            </a:r>
            <a:r>
              <a:rPr lang="ru-RU" sz="2800" b="1" dirty="0" smtClean="0"/>
              <a:t>: </a:t>
            </a:r>
            <a:r>
              <a:rPr lang="ru-RU" sz="2000" dirty="0" smtClean="0"/>
              <a:t>«Оттепель», развенчание культа личности Сталина (</a:t>
            </a:r>
            <a:r>
              <a:rPr lang="en-US" sz="2000" dirty="0" smtClean="0"/>
              <a:t>XX</a:t>
            </a:r>
            <a:r>
              <a:rPr lang="ru-RU" sz="2000" dirty="0" smtClean="0"/>
              <a:t>съезд КПСС), реабилитация невинно осужденных людей, успехи в промышленности, создание новых видов оружия (баллистических ракет, танков), освоение космоса: спутник, Ю.Гагарин. </a:t>
            </a:r>
          </a:p>
          <a:p>
            <a:endParaRPr lang="ru-RU" sz="2000" dirty="0"/>
          </a:p>
        </p:txBody>
      </p:sp>
      <p:sp>
        <p:nvSpPr>
          <p:cNvPr id="7" name="Прямоугольник 6"/>
          <p:cNvSpPr/>
          <p:nvPr/>
        </p:nvSpPr>
        <p:spPr>
          <a:xfrm>
            <a:off x="395536" y="2996952"/>
            <a:ext cx="8424936" cy="1015663"/>
          </a:xfrm>
          <a:prstGeom prst="rect">
            <a:avLst/>
          </a:prstGeom>
        </p:spPr>
        <p:txBody>
          <a:bodyPr wrap="square">
            <a:spAutoFit/>
          </a:bodyPr>
          <a:lstStyle/>
          <a:p>
            <a:r>
              <a:rPr lang="ru-RU" sz="2000" dirty="0" smtClean="0"/>
              <a:t>Атомный ледокол «Ленин», выдача паспортов колхозникам и введение денежной оплаты их труда. Жилищное строительство, всеобщее 8-ми летнее образование. Заключение Варшавского договора. </a:t>
            </a:r>
            <a:endParaRPr lang="ru-RU" sz="2000" dirty="0"/>
          </a:p>
        </p:txBody>
      </p:sp>
      <p:sp>
        <p:nvSpPr>
          <p:cNvPr id="8" name="TextBox 7"/>
          <p:cNvSpPr txBox="1"/>
          <p:nvPr/>
        </p:nvSpPr>
        <p:spPr>
          <a:xfrm>
            <a:off x="323528" y="4005064"/>
            <a:ext cx="8568952" cy="1938992"/>
          </a:xfrm>
          <a:prstGeom prst="rect">
            <a:avLst/>
          </a:prstGeom>
          <a:noFill/>
        </p:spPr>
        <p:txBody>
          <a:bodyPr wrap="square" rtlCol="0">
            <a:spAutoFit/>
          </a:bodyPr>
          <a:lstStyle/>
          <a:p>
            <a:r>
              <a:rPr lang="ru-RU" sz="2000" b="1" dirty="0" smtClean="0"/>
              <a:t>Разрушение: </a:t>
            </a:r>
            <a:r>
              <a:rPr lang="ru-RU" sz="2000" dirty="0" err="1" smtClean="0"/>
              <a:t>Сверхмонополизация</a:t>
            </a:r>
            <a:r>
              <a:rPr lang="ru-RU" sz="2000" dirty="0" smtClean="0"/>
              <a:t>  экономики, отставание производства продуктов питания и товаров народного потребления, освоение целинных и залежных земель, «Кукурузная эпопея»,  «хлебный» кризис 1963г, «административная лихорадка», подавление  венгерского восстания 1956г, </a:t>
            </a:r>
            <a:r>
              <a:rPr lang="ru-RU" sz="2000" dirty="0" err="1" smtClean="0"/>
              <a:t>Карибский</a:t>
            </a:r>
            <a:r>
              <a:rPr lang="ru-RU" sz="2000" dirty="0" smtClean="0"/>
              <a:t> кризис (1962г), Вьетнамский кризис (с 1964г) , обострение отношений с Китаем, Албанией, ФРГ (1961г), </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ok-frame-powerpoint-backgrounds.jpg"/>
          <p:cNvPicPr>
            <a:picLocks noChangeAspect="1"/>
          </p:cNvPicPr>
          <p:nvPr/>
        </p:nvPicPr>
        <p:blipFill>
          <a:blip r:embed="rId2" cstate="print"/>
          <a:stretch>
            <a:fillRect/>
          </a:stretch>
        </p:blipFill>
        <p:spPr>
          <a:xfrm>
            <a:off x="0" y="0"/>
            <a:ext cx="9144000" cy="6857999"/>
          </a:xfrm>
          <a:prstGeom prst="rect">
            <a:avLst/>
          </a:prstGeom>
        </p:spPr>
      </p:pic>
      <p:pic>
        <p:nvPicPr>
          <p:cNvPr id="5122" name="Picture 2" descr="C:\Users\2\Desktop\54893737.png"/>
          <p:cNvPicPr>
            <a:picLocks noChangeAspect="1" noChangeArrowheads="1"/>
          </p:cNvPicPr>
          <p:nvPr/>
        </p:nvPicPr>
        <p:blipFill>
          <a:blip r:embed="rId3" cstate="print"/>
          <a:srcRect l="16746" r="16268"/>
          <a:stretch>
            <a:fillRect/>
          </a:stretch>
        </p:blipFill>
        <p:spPr bwMode="auto">
          <a:xfrm>
            <a:off x="251520" y="188640"/>
            <a:ext cx="2016224"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483768" y="260648"/>
            <a:ext cx="6408712" cy="707886"/>
          </a:xfrm>
          <a:prstGeom prst="rect">
            <a:avLst/>
          </a:prstGeom>
          <a:noFill/>
        </p:spPr>
        <p:txBody>
          <a:bodyPr wrap="square" rtlCol="0">
            <a:spAutoFit/>
          </a:bodyPr>
          <a:lstStyle/>
          <a:p>
            <a:pPr algn="ctr"/>
            <a:r>
              <a:rPr lang="ru-RU" sz="2000" b="1" dirty="0" smtClean="0"/>
              <a:t>Брежнев Л.И. -  Генеральный секретарь ЦК КПСС</a:t>
            </a:r>
          </a:p>
          <a:p>
            <a:pPr algn="ctr"/>
            <a:r>
              <a:rPr lang="ru-RU" sz="2000" b="1" dirty="0" smtClean="0"/>
              <a:t>(1964 – 1982гг)</a:t>
            </a:r>
            <a:endParaRPr lang="ru-RU" sz="2000" b="1" dirty="0"/>
          </a:p>
        </p:txBody>
      </p:sp>
      <p:sp>
        <p:nvSpPr>
          <p:cNvPr id="5" name="TextBox 4"/>
          <p:cNvSpPr txBox="1"/>
          <p:nvPr/>
        </p:nvSpPr>
        <p:spPr>
          <a:xfrm>
            <a:off x="2411760" y="980728"/>
            <a:ext cx="6732240" cy="3170099"/>
          </a:xfrm>
          <a:prstGeom prst="rect">
            <a:avLst/>
          </a:prstGeom>
          <a:noFill/>
        </p:spPr>
        <p:txBody>
          <a:bodyPr wrap="square" rtlCol="0">
            <a:spAutoFit/>
          </a:bodyPr>
          <a:lstStyle/>
          <a:p>
            <a:r>
              <a:rPr lang="ru-RU" sz="2000" b="1" dirty="0" smtClean="0"/>
              <a:t>Созидание</a:t>
            </a:r>
            <a:r>
              <a:rPr lang="ru-RU" dirty="0" smtClean="0"/>
              <a:t>: </a:t>
            </a:r>
            <a:r>
              <a:rPr lang="ru-RU" sz="2000" dirty="0" smtClean="0"/>
              <a:t>проведение экономических реформ (Косыгин, 1965гг), создание ПО и НПО, строительство крупных промышленных комплексов (ВАЗ, </a:t>
            </a:r>
            <a:r>
              <a:rPr lang="ru-RU" sz="2000" dirty="0" err="1" smtClean="0"/>
              <a:t>КамаЗ</a:t>
            </a:r>
            <a:r>
              <a:rPr lang="ru-RU" sz="2000" dirty="0" smtClean="0"/>
              <a:t>) строительство </a:t>
            </a:r>
            <a:r>
              <a:rPr lang="ru-RU" sz="2000" dirty="0" err="1" smtClean="0"/>
              <a:t>БАМа</a:t>
            </a:r>
            <a:r>
              <a:rPr lang="ru-RU" sz="2000" dirty="0" smtClean="0"/>
              <a:t>, развитие Нечерноземной зоны. Принятие  в 1977г Конституции , рост числа вузов, интеграция экономики социалистических стран, создание Международного инвестиционного банка, подписание Заключительного акта по безопасности(1975г в Хельсинки), достижения в космосе: луноход, сотрудничество с США в  «Союз – Аполлон.</a:t>
            </a:r>
            <a:endParaRPr lang="ru-RU" dirty="0"/>
          </a:p>
        </p:txBody>
      </p:sp>
      <p:sp>
        <p:nvSpPr>
          <p:cNvPr id="6" name="TextBox 5"/>
          <p:cNvSpPr txBox="1"/>
          <p:nvPr/>
        </p:nvSpPr>
        <p:spPr>
          <a:xfrm>
            <a:off x="323528" y="4077072"/>
            <a:ext cx="8568952" cy="1938992"/>
          </a:xfrm>
          <a:prstGeom prst="rect">
            <a:avLst/>
          </a:prstGeom>
          <a:noFill/>
        </p:spPr>
        <p:txBody>
          <a:bodyPr wrap="square" rtlCol="0">
            <a:spAutoFit/>
          </a:bodyPr>
          <a:lstStyle/>
          <a:p>
            <a:r>
              <a:rPr lang="ru-RU" sz="2000" b="1" dirty="0" smtClean="0"/>
              <a:t>Разрушение: </a:t>
            </a:r>
            <a:r>
              <a:rPr lang="ru-RU" sz="2000" dirty="0" smtClean="0"/>
              <a:t>В целом экономические реформы не были доведены до конца</a:t>
            </a:r>
            <a:r>
              <a:rPr lang="ru-RU" sz="2000" b="1" dirty="0" smtClean="0"/>
              <a:t>, </a:t>
            </a:r>
            <a:r>
              <a:rPr lang="ru-RU" sz="2000" dirty="0" smtClean="0"/>
              <a:t>сохранение командно –административной системы управления, отставание с/</a:t>
            </a:r>
            <a:r>
              <a:rPr lang="ru-RU" sz="2000" dirty="0" err="1" smtClean="0"/>
              <a:t>х</a:t>
            </a:r>
            <a:r>
              <a:rPr lang="ru-RU" sz="2000" dirty="0" smtClean="0"/>
              <a:t>, теневая экономика, дефицит товаров, увеличение численности </a:t>
            </a:r>
            <a:r>
              <a:rPr lang="ru-RU" sz="2000" dirty="0" err="1" smtClean="0"/>
              <a:t>госаппа-рата</a:t>
            </a:r>
            <a:r>
              <a:rPr lang="ru-RU" sz="2000" dirty="0" smtClean="0"/>
              <a:t>, возрождение </a:t>
            </a:r>
            <a:r>
              <a:rPr lang="ru-RU" sz="2000" dirty="0" err="1" smtClean="0"/>
              <a:t>неосталинизма</a:t>
            </a:r>
            <a:r>
              <a:rPr lang="ru-RU" sz="2000" dirty="0" smtClean="0"/>
              <a:t> (Брежнев), подавление диссидентского движения, застой в развитии общества. Ввод войск в Чехословакию (1968г),  пограничный конфликт с Китаем (1969г), ввод войск в Афганистан (1979г)  </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ok-frame-powerpoint-backgrounds.jpg"/>
          <p:cNvPicPr>
            <a:picLocks noChangeAspect="1"/>
          </p:cNvPicPr>
          <p:nvPr/>
        </p:nvPicPr>
        <p:blipFill>
          <a:blip r:embed="rId2" cstate="print"/>
          <a:stretch>
            <a:fillRect/>
          </a:stretch>
        </p:blipFill>
        <p:spPr>
          <a:xfrm>
            <a:off x="0" y="0"/>
            <a:ext cx="9144000" cy="6857999"/>
          </a:xfrm>
          <a:prstGeom prst="rect">
            <a:avLst/>
          </a:prstGeom>
        </p:spPr>
      </p:pic>
      <p:pic>
        <p:nvPicPr>
          <p:cNvPr id="6146" name="Picture 2" descr="C:\Users\2\Desktop\andropov-jurij-vladimirovich-15-06-1914_1.png"/>
          <p:cNvPicPr>
            <a:picLocks noChangeAspect="1" noChangeArrowheads="1"/>
          </p:cNvPicPr>
          <p:nvPr/>
        </p:nvPicPr>
        <p:blipFill>
          <a:blip r:embed="rId3" cstate="print"/>
          <a:srcRect/>
          <a:stretch>
            <a:fillRect/>
          </a:stretch>
        </p:blipFill>
        <p:spPr bwMode="auto">
          <a:xfrm>
            <a:off x="323528" y="260648"/>
            <a:ext cx="2090493" cy="2536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699792" y="332656"/>
            <a:ext cx="6120680" cy="707886"/>
          </a:xfrm>
          <a:prstGeom prst="rect">
            <a:avLst/>
          </a:prstGeom>
          <a:noFill/>
        </p:spPr>
        <p:txBody>
          <a:bodyPr wrap="square" rtlCol="0">
            <a:spAutoFit/>
          </a:bodyPr>
          <a:lstStyle/>
          <a:p>
            <a:pPr algn="ctr"/>
            <a:r>
              <a:rPr lang="ru-RU" sz="2000" b="1" dirty="0" smtClean="0"/>
              <a:t>Андропов Ю.В - Генеральный секретарь ЦК КПСС</a:t>
            </a:r>
          </a:p>
          <a:p>
            <a:pPr algn="ctr"/>
            <a:r>
              <a:rPr lang="ru-RU" sz="2000" b="1" dirty="0" smtClean="0"/>
              <a:t>(1982-1984гг) </a:t>
            </a:r>
            <a:endParaRPr lang="ru-RU" sz="2000" b="1" dirty="0"/>
          </a:p>
        </p:txBody>
      </p:sp>
      <p:sp>
        <p:nvSpPr>
          <p:cNvPr id="5" name="TextBox 4"/>
          <p:cNvSpPr txBox="1"/>
          <p:nvPr/>
        </p:nvSpPr>
        <p:spPr>
          <a:xfrm>
            <a:off x="2555776" y="1268760"/>
            <a:ext cx="6336704" cy="1323439"/>
          </a:xfrm>
          <a:prstGeom prst="rect">
            <a:avLst/>
          </a:prstGeom>
          <a:noFill/>
        </p:spPr>
        <p:txBody>
          <a:bodyPr wrap="square" rtlCol="0">
            <a:spAutoFit/>
          </a:bodyPr>
          <a:lstStyle/>
          <a:p>
            <a:r>
              <a:rPr lang="ru-RU" sz="2000" b="1" dirty="0" smtClean="0"/>
              <a:t>Созидание: </a:t>
            </a:r>
            <a:r>
              <a:rPr lang="ru-RU" sz="2000" dirty="0" smtClean="0"/>
              <a:t>Кампания по укреплению трудовой дисциплины и борьбе с пьянством. Принятие закона о трудовых коллективах. Борьба с коррупцией (вплоть до уровня министров, региональных руководителей).</a:t>
            </a:r>
            <a:endParaRPr lang="ru-RU" sz="2000" dirty="0"/>
          </a:p>
        </p:txBody>
      </p:sp>
      <p:sp>
        <p:nvSpPr>
          <p:cNvPr id="6" name="TextBox 5"/>
          <p:cNvSpPr txBox="1"/>
          <p:nvPr/>
        </p:nvSpPr>
        <p:spPr>
          <a:xfrm>
            <a:off x="395536" y="3068960"/>
            <a:ext cx="7704856" cy="1323439"/>
          </a:xfrm>
          <a:prstGeom prst="rect">
            <a:avLst/>
          </a:prstGeom>
          <a:noFill/>
        </p:spPr>
        <p:txBody>
          <a:bodyPr wrap="square" rtlCol="0">
            <a:spAutoFit/>
          </a:bodyPr>
          <a:lstStyle/>
          <a:p>
            <a:r>
              <a:rPr lang="ru-RU" sz="2000" b="1" dirty="0" smtClean="0"/>
              <a:t>Разрушение: </a:t>
            </a:r>
            <a:r>
              <a:rPr lang="ru-RU" sz="2000" dirty="0" smtClean="0"/>
              <a:t>Усиление идеологической  войны между СССР и США. Обострение международной обстановки в связи с уничтожением советскими истребителями южнокорейского пассажирского самолета «Боинг 7447» над Сахалином (1983г).</a:t>
            </a:r>
            <a:endParaRPr lang="ru-R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ok-frame-powerpoint-backgrounds.jpg"/>
          <p:cNvPicPr>
            <a:picLocks noChangeAspect="1"/>
          </p:cNvPicPr>
          <p:nvPr/>
        </p:nvPicPr>
        <p:blipFill>
          <a:blip r:embed="rId2" cstate="print"/>
          <a:stretch>
            <a:fillRect/>
          </a:stretch>
        </p:blipFill>
        <p:spPr>
          <a:xfrm>
            <a:off x="0" y="0"/>
            <a:ext cx="9144000" cy="6857999"/>
          </a:xfrm>
          <a:prstGeom prst="rect">
            <a:avLst/>
          </a:prstGeom>
        </p:spPr>
      </p:pic>
      <p:pic>
        <p:nvPicPr>
          <p:cNvPr id="7170" name="Picture 2" descr="C:\Users\2\Desktop\черненко.jpg"/>
          <p:cNvPicPr>
            <a:picLocks noChangeAspect="1" noChangeArrowheads="1"/>
          </p:cNvPicPr>
          <p:nvPr/>
        </p:nvPicPr>
        <p:blipFill>
          <a:blip r:embed="rId3" cstate="print"/>
          <a:srcRect/>
          <a:stretch>
            <a:fillRect/>
          </a:stretch>
        </p:blipFill>
        <p:spPr bwMode="auto">
          <a:xfrm>
            <a:off x="323528" y="260648"/>
            <a:ext cx="2016224" cy="2761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483768" y="404664"/>
            <a:ext cx="6192688" cy="707886"/>
          </a:xfrm>
          <a:prstGeom prst="rect">
            <a:avLst/>
          </a:prstGeom>
          <a:noFill/>
        </p:spPr>
        <p:txBody>
          <a:bodyPr wrap="square" rtlCol="0">
            <a:spAutoFit/>
          </a:bodyPr>
          <a:lstStyle/>
          <a:p>
            <a:pPr algn="ctr"/>
            <a:r>
              <a:rPr lang="ru-RU" sz="2000" b="1" dirty="0" smtClean="0"/>
              <a:t>Черненко К.У. - Генеральный секретарь ЦК КПСС.</a:t>
            </a:r>
          </a:p>
          <a:p>
            <a:pPr algn="ctr"/>
            <a:r>
              <a:rPr lang="ru-RU" sz="2000" b="1" dirty="0" smtClean="0"/>
              <a:t>(1984 – 1985гг)</a:t>
            </a:r>
            <a:endParaRPr lang="ru-RU" sz="2000" dirty="0"/>
          </a:p>
        </p:txBody>
      </p:sp>
      <p:sp>
        <p:nvSpPr>
          <p:cNvPr id="5" name="TextBox 4"/>
          <p:cNvSpPr txBox="1"/>
          <p:nvPr/>
        </p:nvSpPr>
        <p:spPr>
          <a:xfrm>
            <a:off x="2555776" y="1484784"/>
            <a:ext cx="6336704" cy="1323439"/>
          </a:xfrm>
          <a:prstGeom prst="rect">
            <a:avLst/>
          </a:prstGeom>
          <a:noFill/>
        </p:spPr>
        <p:txBody>
          <a:bodyPr wrap="square" rtlCol="0">
            <a:spAutoFit/>
          </a:bodyPr>
          <a:lstStyle/>
          <a:p>
            <a:r>
              <a:rPr lang="ru-RU" sz="2000" b="1" dirty="0" smtClean="0"/>
              <a:t>Созидание:</a:t>
            </a:r>
            <a:r>
              <a:rPr lang="ru-RU" sz="2000" dirty="0" smtClean="0"/>
              <a:t> протест СССР по поводу объявленной США стратегической оборонной инициативы (СОИ). Укладка на </a:t>
            </a:r>
            <a:r>
              <a:rPr lang="ru-RU" sz="2000" dirty="0" err="1" smtClean="0"/>
              <a:t>БАМе</a:t>
            </a:r>
            <a:r>
              <a:rPr lang="ru-RU" sz="2000" dirty="0" smtClean="0"/>
              <a:t> «золотого»  стыковочного звена. Реформа общеобразовательной и профессиональной школы.</a:t>
            </a:r>
            <a:endParaRPr lang="ru-RU" sz="2000" dirty="0"/>
          </a:p>
        </p:txBody>
      </p:sp>
      <p:sp>
        <p:nvSpPr>
          <p:cNvPr id="6" name="TextBox 5"/>
          <p:cNvSpPr txBox="1"/>
          <p:nvPr/>
        </p:nvSpPr>
        <p:spPr>
          <a:xfrm>
            <a:off x="395536" y="3356992"/>
            <a:ext cx="8352928" cy="400110"/>
          </a:xfrm>
          <a:prstGeom prst="rect">
            <a:avLst/>
          </a:prstGeom>
          <a:noFill/>
        </p:spPr>
        <p:txBody>
          <a:bodyPr wrap="square" rtlCol="0">
            <a:spAutoFit/>
          </a:bodyPr>
          <a:lstStyle/>
          <a:p>
            <a:r>
              <a:rPr lang="ru-RU" sz="2000" b="1" dirty="0" smtClean="0"/>
              <a:t>Разрушение: </a:t>
            </a:r>
            <a:r>
              <a:rPr lang="ru-RU" sz="2000" dirty="0" smtClean="0"/>
              <a:t>Застой в экономической жизни страны.</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ok-frame-powerpoint-backgrounds.jpg"/>
          <p:cNvPicPr>
            <a:picLocks noChangeAspect="1"/>
          </p:cNvPicPr>
          <p:nvPr/>
        </p:nvPicPr>
        <p:blipFill>
          <a:blip r:embed="rId2" cstate="print"/>
          <a:stretch>
            <a:fillRect/>
          </a:stretch>
        </p:blipFill>
        <p:spPr>
          <a:xfrm>
            <a:off x="0" y="0"/>
            <a:ext cx="9144000" cy="6857999"/>
          </a:xfrm>
          <a:prstGeom prst="rect">
            <a:avLst/>
          </a:prstGeom>
        </p:spPr>
      </p:pic>
      <p:pic>
        <p:nvPicPr>
          <p:cNvPr id="8194" name="Picture 2" descr="C:\Users\2\Desktop\горбачев.jpg"/>
          <p:cNvPicPr>
            <a:picLocks noChangeAspect="1" noChangeArrowheads="1"/>
          </p:cNvPicPr>
          <p:nvPr/>
        </p:nvPicPr>
        <p:blipFill>
          <a:blip r:embed="rId3" cstate="print"/>
          <a:srcRect/>
          <a:stretch>
            <a:fillRect/>
          </a:stretch>
        </p:blipFill>
        <p:spPr bwMode="auto">
          <a:xfrm>
            <a:off x="251520" y="188639"/>
            <a:ext cx="1728192" cy="2383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195736" y="332656"/>
            <a:ext cx="6408712" cy="707886"/>
          </a:xfrm>
          <a:prstGeom prst="rect">
            <a:avLst/>
          </a:prstGeom>
          <a:noFill/>
        </p:spPr>
        <p:txBody>
          <a:bodyPr wrap="square" rtlCol="0">
            <a:spAutoFit/>
          </a:bodyPr>
          <a:lstStyle/>
          <a:p>
            <a:pPr algn="ctr"/>
            <a:r>
              <a:rPr lang="ru-RU" sz="2000" b="1" dirty="0" smtClean="0"/>
              <a:t>Горбачев М.С. – Генеральный секретарь ЦК КПСС </a:t>
            </a:r>
          </a:p>
          <a:p>
            <a:pPr algn="ctr"/>
            <a:r>
              <a:rPr lang="ru-RU" sz="2000" b="1" dirty="0" smtClean="0"/>
              <a:t>(1985 -1991), президент СССР (1990-1991гг)</a:t>
            </a:r>
            <a:endParaRPr lang="ru-RU" sz="2000" b="1" dirty="0"/>
          </a:p>
        </p:txBody>
      </p:sp>
      <p:sp>
        <p:nvSpPr>
          <p:cNvPr id="5" name="TextBox 4"/>
          <p:cNvSpPr txBox="1"/>
          <p:nvPr/>
        </p:nvSpPr>
        <p:spPr>
          <a:xfrm>
            <a:off x="2123728" y="1268760"/>
            <a:ext cx="6768752" cy="2308324"/>
          </a:xfrm>
          <a:prstGeom prst="rect">
            <a:avLst/>
          </a:prstGeom>
          <a:noFill/>
        </p:spPr>
        <p:txBody>
          <a:bodyPr wrap="square" rtlCol="0">
            <a:spAutoFit/>
          </a:bodyPr>
          <a:lstStyle/>
          <a:p>
            <a:r>
              <a:rPr lang="ru-RU" b="1" dirty="0" smtClean="0"/>
              <a:t>Созидание:</a:t>
            </a:r>
            <a:r>
              <a:rPr lang="ru-RU" dirty="0" smtClean="0"/>
              <a:t> Курс «ускорение» и «перестройка», принятие закона об индивидуальной трудовой деятельности, укрепление трудовой дисциплины, развертывание компании за бригадные формы труда, , фермерские хозяйства, расширение свобод и демократии, политика «гласности», возрождение многопартийности, вывод войск из Афганистана, сокращение вооружений и численности армии, расширение самостоятельности союзных республик, проведение референдума о судьбе СССР (1991г)</a:t>
            </a:r>
            <a:endParaRPr lang="ru-RU" dirty="0"/>
          </a:p>
        </p:txBody>
      </p:sp>
      <p:sp>
        <p:nvSpPr>
          <p:cNvPr id="6" name="TextBox 5"/>
          <p:cNvSpPr txBox="1"/>
          <p:nvPr/>
        </p:nvSpPr>
        <p:spPr>
          <a:xfrm>
            <a:off x="323528" y="3717032"/>
            <a:ext cx="8568952" cy="1754326"/>
          </a:xfrm>
          <a:prstGeom prst="rect">
            <a:avLst/>
          </a:prstGeom>
          <a:noFill/>
        </p:spPr>
        <p:txBody>
          <a:bodyPr wrap="square" rtlCol="0">
            <a:spAutoFit/>
          </a:bodyPr>
          <a:lstStyle/>
          <a:p>
            <a:r>
              <a:rPr lang="ru-RU" b="1" dirty="0" smtClean="0"/>
              <a:t>Разрушение: </a:t>
            </a:r>
            <a:r>
              <a:rPr lang="ru-RU" dirty="0" smtClean="0"/>
              <a:t>доведение до абсурда антиалкогольной кампании, Чернобыльская катастрофа, демонстрации, уличные беспорядки в Алма-Ате, Тбилиси, Нагорном Карабахе. С середины 1989г спад экономики, инфляция, сплошной дефицит, «Расцвет» теневой экономики, коррупции, резкий рост цен (1990г), изъятие у населения «лишних» денег (Павлов), попытка государственного переворота (ГКЧП, 1991г)</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292</TotalTime>
  <Words>1203</Words>
  <Application>Microsoft Office PowerPoint</Application>
  <PresentationFormat>Экран (4:3)</PresentationFormat>
  <Paragraphs>56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Эркер</vt:lpstr>
      <vt:lpstr>Правители России XX  века-  (история ошибок и свершений)</vt:lpstr>
      <vt:lpstr>Слайд 2</vt:lpstr>
      <vt:lpstr>Слайд 3</vt:lpstr>
      <vt:lpstr>Слайд 4</vt:lpstr>
      <vt:lpstr>Слайд 5</vt:lpstr>
      <vt:lpstr>Слайд 6</vt:lpstr>
      <vt:lpstr>Слайд 7</vt:lpstr>
      <vt:lpstr>Слайд 8</vt:lpstr>
      <vt:lpstr>Слайд 9</vt:lpstr>
      <vt:lpstr>Слайд 10</vt:lpstr>
      <vt:lpstr>Использованные источники:</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dc:creator>
  <cp:lastModifiedBy>fidarova_zu</cp:lastModifiedBy>
  <cp:revision>36</cp:revision>
  <dcterms:created xsi:type="dcterms:W3CDTF">2016-12-23T04:38:05Z</dcterms:created>
  <dcterms:modified xsi:type="dcterms:W3CDTF">2021-05-17T09:53:34Z</dcterms:modified>
</cp:coreProperties>
</file>