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0" r:id="rId2"/>
    <p:sldId id="257" r:id="rId3"/>
    <p:sldId id="259" r:id="rId4"/>
    <p:sldId id="258" r:id="rId5"/>
    <p:sldId id="262" r:id="rId6"/>
    <p:sldId id="272" r:id="rId7"/>
    <p:sldId id="271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0E913FA-7EBC-441A-BEA2-86EFC59DA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D344B1-9A78-4082-AC48-41B5F4CB1C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32649C-CC5C-414E-B992-45C82FC095E4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87D3B542-A67D-419F-8B78-A669CE28D5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550CB7C-6494-443D-891B-9C52734F8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887FF3-414D-4FD4-AD48-C0F0F06E64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B1F33-1A74-4056-9F1B-33F495910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0F8E88-4AE1-421F-AA96-0B1C8D48752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4693A54B-8265-413F-B86E-BAF46CF085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3755BB25-8B54-49A3-81AC-A9EEC8449C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13CA3900-4B4A-4E60-B3BE-B2BE3172B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879531-29E4-4B19-97D7-1F7754E8DE57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A9E16-068C-43B2-B36E-D672D332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71A49-58E3-4000-82FF-588EC447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360206-2784-4D2E-90C8-5787183A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0B361-7877-4653-A17A-F8A043211B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82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C0AB1-03EC-4962-AE5A-9F3AF689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CF53B5-C655-4B76-85B5-45C0263D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A292B-95D3-46D7-A34E-71A852B6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7A5AC-4CF4-41B1-95A2-F1D3FBB334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54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FAE5A-E802-45D1-8E39-D083BAA5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892D3-C79C-4718-BDF8-4B95A8A8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A3694-E909-4F83-9B9A-C2800662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BBA54-5532-48E5-8C99-01A9E5F689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04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B4136E-2EC4-4120-BEB9-8EBDAB03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1B151-C84F-48B4-985F-792FE248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7EC342-A5F4-4B2E-8EAE-29165DFA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DAC5C-C9CC-458B-9A45-58B6C2E34E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73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66D7E-2547-44B3-9F18-3474BD5BB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4CA450-D230-4EC9-85C4-4926AECA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0BE5B-25FC-4F9C-8528-46B99B7E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DBE5B-87A0-4D3B-93B4-2324DD4476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12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0A8054C-3887-4922-BD2E-BE1026DA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8B8C1E6-0E69-4C97-B1AB-D945BE27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DA7B9EA-96F3-438C-B765-5ADDD8AE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34251-25F6-482F-8F9D-FDE36C3DE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73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73AA535-3C6A-452C-AFC2-44B7A55E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0B81F72-8286-4830-BECE-D4AD992E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B32B63B-5649-40F6-BCD0-5D498367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4D49-BB88-4A1F-BD29-B720E9F22F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986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013DCB3-9D6B-406B-B074-AB20DEE9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35FC598-971D-458B-AF42-92855E20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8062213-DC71-4AFB-A35F-394C2A4B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031BA-9D32-4974-8AC7-48EE0018D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88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937076B-EBA7-425B-B06C-65B08E3E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33935CB-BCAB-46E0-87C2-AB0746DA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B455699-EFB0-449F-84D1-6C3DAD45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9118-F610-4ACE-A5FE-3F33E665A4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33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9B770E4-F07B-4FFD-AD58-B7116ACF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39113ED-2895-409A-BAF6-59BAE435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B8C17FC-264F-4AF1-9E61-F3F4A9E1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65CF-E529-4EBD-95B5-4FB7D41AA5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3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647135E-BBF5-4111-B799-AF947DDD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5133FEB-042E-4785-A4E4-332DB048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20D5059-4333-4AD5-9BFA-EC590590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E37D-17DC-4979-B748-39FDDA81A6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04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D7AF450D-3DF0-424E-ADC1-14A32A12E5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7CD2F1F-A123-4FA4-9992-8428F1DC10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DA6049-12CA-4021-9AFE-E591F2FCC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826E09-A2B9-41EF-9DF5-E0E77F92E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3BD62-83EA-4DF3-AC0F-1D94B897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4D294F35-BACE-4003-92AE-2E3A4E19A6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573" y="838944"/>
            <a:ext cx="1866209" cy="2291236"/>
          </a:xfrm>
          <a:prstGeom prst="rect">
            <a:avLst/>
          </a:prstGeom>
        </p:spPr>
      </p:pic>
      <p:pic>
        <p:nvPicPr>
          <p:cNvPr id="3075" name="Рисунок 2">
            <a:extLst>
              <a:ext uri="{FF2B5EF4-FFF2-40B4-BE49-F238E27FC236}">
                <a16:creationId xmlns:a16="http://schemas.microsoft.com/office/drawing/2014/main" id="{F491D955-EDD2-4457-8CD2-431ECEB7A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8182" r="73170" b="6695"/>
          <a:stretch/>
        </p:blipFill>
        <p:spPr bwMode="auto">
          <a:xfrm>
            <a:off x="228601" y="3733800"/>
            <a:ext cx="1676400" cy="238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228600"/>
            <a:ext cx="8534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Государственное казенное общеобразовательное учреждение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«Специальная (коррекционная)общеобразовательная школа-интернат №27»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1" y="2807014"/>
            <a:ext cx="5033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ПРАВИЛА ОБЩЕНИЯ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3248" y="4464957"/>
            <a:ext cx="1739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Подготовила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оспитатель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Данилова Л.В.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CCCD06EE-FBF3-42EF-9367-D24DEF8158C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066800"/>
            <a:ext cx="8153400" cy="1470025"/>
          </a:xfrm>
        </p:spPr>
        <p:txBody>
          <a:bodyPr/>
          <a:lstStyle/>
          <a:p>
            <a:pPr algn="ctr" eaLnBrk="1" hangingPunct="1"/>
            <a:r>
              <a:rPr lang="ru-RU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вас, </a:t>
            </a:r>
            <a:br>
              <a:rPr lang="ru-RU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ребята, за общение!</a:t>
            </a:r>
          </a:p>
        </p:txBody>
      </p:sp>
      <p:pic>
        <p:nvPicPr>
          <p:cNvPr id="13315" name="Рисунок 1">
            <a:extLst>
              <a:ext uri="{FF2B5EF4-FFF2-40B4-BE49-F238E27FC236}">
                <a16:creationId xmlns:a16="http://schemas.microsoft.com/office/drawing/2014/main" id="{1E89EC37-64BC-4DBC-9D6B-0641787C8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est_po_okruzhayushemu_miru_2_etiquette_10">
            <a:extLst>
              <a:ext uri="{FF2B5EF4-FFF2-40B4-BE49-F238E27FC236}">
                <a16:creationId xmlns:a16="http://schemas.microsoft.com/office/drawing/2014/main" id="{98A16E82-4BAA-41DD-A45F-14F7A17A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9087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img0">
            <a:extLst>
              <a:ext uri="{FF2B5EF4-FFF2-40B4-BE49-F238E27FC236}">
                <a16:creationId xmlns:a16="http://schemas.microsoft.com/office/drawing/2014/main" id="{BA3535D2-8E29-4EDD-B9C2-FAF91033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 descr="99b166587166fff89053c76a840cd75f">
            <a:extLst>
              <a:ext uri="{FF2B5EF4-FFF2-40B4-BE49-F238E27FC236}">
                <a16:creationId xmlns:a16="http://schemas.microsoft.com/office/drawing/2014/main" id="{909B0028-FC17-4977-B914-4FB2B3D0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2672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vezhainevezha11">
            <a:extLst>
              <a:ext uri="{FF2B5EF4-FFF2-40B4-BE49-F238E27FC236}">
                <a16:creationId xmlns:a16="http://schemas.microsoft.com/office/drawing/2014/main" id="{D766ADDB-4733-45A9-A3AB-E23D7785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3147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4">
            <a:extLst>
              <a:ext uri="{FF2B5EF4-FFF2-40B4-BE49-F238E27FC236}">
                <a16:creationId xmlns:a16="http://schemas.microsoft.com/office/drawing/2014/main" id="{17B82980-004A-4151-9D25-31492FA5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146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8080C"/>
                </a:solidFill>
              </a:rPr>
              <a:t>1</a:t>
            </a:r>
          </a:p>
        </p:txBody>
      </p:sp>
      <p:sp>
        <p:nvSpPr>
          <p:cNvPr id="4103" name="Text Box 15">
            <a:extLst>
              <a:ext uri="{FF2B5EF4-FFF2-40B4-BE49-F238E27FC236}">
                <a16:creationId xmlns:a16="http://schemas.microsoft.com/office/drawing/2014/main" id="{DD6BBA19-AEA2-421E-AD7E-50624923B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908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8080C"/>
                </a:solidFill>
              </a:rPr>
              <a:t>2</a:t>
            </a:r>
          </a:p>
        </p:txBody>
      </p:sp>
      <p:sp>
        <p:nvSpPr>
          <p:cNvPr id="4104" name="Text Box 16">
            <a:extLst>
              <a:ext uri="{FF2B5EF4-FFF2-40B4-BE49-F238E27FC236}">
                <a16:creationId xmlns:a16="http://schemas.microsoft.com/office/drawing/2014/main" id="{B4C9478C-D4A2-4865-A481-65A2C99D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867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8080C"/>
                </a:solidFill>
              </a:rPr>
              <a:t>3</a:t>
            </a:r>
          </a:p>
        </p:txBody>
      </p:sp>
      <p:sp>
        <p:nvSpPr>
          <p:cNvPr id="4105" name="Text Box 17">
            <a:extLst>
              <a:ext uri="{FF2B5EF4-FFF2-40B4-BE49-F238E27FC236}">
                <a16:creationId xmlns:a16="http://schemas.microsoft.com/office/drawing/2014/main" id="{1953F1A1-B44E-4632-8446-5C6122137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867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8080C"/>
                </a:solidFill>
              </a:rPr>
              <a:t>4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70BC3EA-3D38-46A4-A2DB-C9040556E21B}"/>
              </a:ext>
            </a:extLst>
          </p:cNvPr>
          <p:cNvSpPr/>
          <p:nvPr/>
        </p:nvSpPr>
        <p:spPr>
          <a:xfrm>
            <a:off x="3581400" y="5867400"/>
            <a:ext cx="3810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25D35940-5E83-47F2-B857-384402CB5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28600"/>
            <a:ext cx="5105400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800" dirty="0">
                <a:solidFill>
                  <a:srgbClr val="002060"/>
                </a:solidFill>
              </a:rPr>
              <a:t>Поговорим?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800" dirty="0">
                <a:solidFill>
                  <a:srgbClr val="002060"/>
                </a:solidFill>
              </a:rPr>
              <a:t> О чём?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800" dirty="0">
                <a:solidFill>
                  <a:srgbClr val="002060"/>
                </a:solidFill>
              </a:rPr>
              <a:t> О р</a:t>
            </a:r>
            <a:r>
              <a:rPr lang="ru-RU" altLang="ru-RU" sz="2800" dirty="0">
                <a:solidFill>
                  <a:srgbClr val="C00000"/>
                </a:solidFill>
              </a:rPr>
              <a:t>а</a:t>
            </a:r>
            <a:r>
              <a:rPr lang="ru-RU" altLang="ru-RU" sz="2800" dirty="0">
                <a:solidFill>
                  <a:srgbClr val="002060"/>
                </a:solidFill>
              </a:rPr>
              <a:t>зном и о пр</a:t>
            </a:r>
            <a:r>
              <a:rPr lang="ru-RU" altLang="ru-RU" sz="2800" dirty="0">
                <a:solidFill>
                  <a:srgbClr val="C00000"/>
                </a:solidFill>
              </a:rPr>
              <a:t>о</a:t>
            </a:r>
            <a:r>
              <a:rPr lang="ru-RU" altLang="ru-RU" sz="2800" dirty="0">
                <a:solidFill>
                  <a:srgbClr val="002060"/>
                </a:solidFill>
              </a:rPr>
              <a:t>чем.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2800" dirty="0">
                <a:solidFill>
                  <a:srgbClr val="002060"/>
                </a:solidFill>
              </a:rPr>
              <a:t>-</a:t>
            </a:r>
            <a:r>
              <a:rPr lang="ru-RU" altLang="ru-RU" sz="2800" dirty="0">
                <a:solidFill>
                  <a:srgbClr val="002060"/>
                </a:solidFill>
              </a:rPr>
              <a:t>О том, что хорошо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</a:rPr>
              <a:t>И хорошо не очень.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</a:rPr>
              <a:t>Чего-то знаешь ты,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</a:rPr>
              <a:t>А что-то мне известно.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2800" dirty="0">
                <a:solidFill>
                  <a:srgbClr val="002060"/>
                </a:solidFill>
              </a:rPr>
              <a:t>-</a:t>
            </a:r>
            <a:r>
              <a:rPr lang="ru-RU" altLang="ru-RU" sz="2800" dirty="0">
                <a:solidFill>
                  <a:srgbClr val="002060"/>
                </a:solidFill>
              </a:rPr>
              <a:t>Поговорим?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800" dirty="0">
                <a:solidFill>
                  <a:srgbClr val="002060"/>
                </a:solidFill>
              </a:rPr>
              <a:t>Поговорим.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800" dirty="0">
                <a:solidFill>
                  <a:srgbClr val="002060"/>
                </a:solidFill>
              </a:rPr>
              <a:t>Вдруг будет интересно.</a:t>
            </a:r>
          </a:p>
        </p:txBody>
      </p:sp>
      <p:pic>
        <p:nvPicPr>
          <p:cNvPr id="5123" name="Рисунок 1">
            <a:extLst>
              <a:ext uri="{FF2B5EF4-FFF2-40B4-BE49-F238E27FC236}">
                <a16:creationId xmlns:a16="http://schemas.microsoft.com/office/drawing/2014/main" id="{669FE98F-0BEA-4E71-8F3E-C317A11B6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F0361340-FC7D-4E34-A6DD-F4B08A2B22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1400" y="1077913"/>
            <a:ext cx="4495800" cy="685800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общения со сверстниками и взрослыми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5694738C-8CC5-490C-A6FD-C0DF98ABFF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2971800"/>
            <a:ext cx="6858000" cy="1143000"/>
          </a:xfrm>
        </p:spPr>
        <p:txBody>
          <a:bodyPr rtlCol="0">
            <a:normAutofit fontScale="77500" lnSpcReduction="20000"/>
          </a:bodyPr>
          <a:lstStyle/>
          <a:p>
            <a:pPr algn="l" eaLnBrk="1" hangingPunct="1">
              <a:defRPr/>
            </a:pPr>
            <a:r>
              <a:rPr lang="ru-RU" altLang="ru-RU"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Общение, разговор – это обмен информацией между людьми</a:t>
            </a:r>
          </a:p>
        </p:txBody>
      </p:sp>
      <p:pic>
        <p:nvPicPr>
          <p:cNvPr id="6148" name="Рисунок 8">
            <a:extLst>
              <a:ext uri="{FF2B5EF4-FFF2-40B4-BE49-F238E27FC236}">
                <a16:creationId xmlns:a16="http://schemas.microsoft.com/office/drawing/2014/main" id="{6A19D4A3-AAA6-441C-A9CB-F2E978C6A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2435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9">
            <a:extLst>
              <a:ext uri="{FF2B5EF4-FFF2-40B4-BE49-F238E27FC236}">
                <a16:creationId xmlns:a16="http://schemas.microsoft.com/office/drawing/2014/main" id="{0783EDE7-AB91-4F59-9C20-786A78306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1943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F6294F7-548A-43A0-A31C-DFB821831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4488" y="296863"/>
            <a:ext cx="3657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общения </a:t>
            </a: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id="{641C6847-B5C2-4F9D-8CD6-83D419F8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01888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2060"/>
                </a:solidFill>
              </a:rPr>
              <a:t>Старшие</a:t>
            </a:r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4BE54C66-900D-43E8-BD36-9289A4E6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303463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2060"/>
                </a:solidFill>
              </a:rPr>
              <a:t>Сверстники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FA37F5DC-92CC-4708-B052-2250B0A28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35325"/>
            <a:ext cx="7423150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Общаться можно более эмоционально, говорить просто.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Обращаться на «вы».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Обращаться на «ты».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Говорить уважительно.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Общаться нужно спокойно, говорить сдержанно. 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Общаться на равных.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Использовать только вежливые слова.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altLang="ru-RU" dirty="0"/>
          </a:p>
        </p:txBody>
      </p:sp>
      <p:pic>
        <p:nvPicPr>
          <p:cNvPr id="7174" name="Рисунок 1">
            <a:extLst>
              <a:ext uri="{FF2B5EF4-FFF2-40B4-BE49-F238E27FC236}">
                <a16:creationId xmlns:a16="http://schemas.microsoft.com/office/drawing/2014/main" id="{D73DF2BA-589E-49C4-AB7C-9B106561B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704850"/>
            <a:ext cx="24717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2">
            <a:extLst>
              <a:ext uri="{FF2B5EF4-FFF2-40B4-BE49-F238E27FC236}">
                <a16:creationId xmlns:a16="http://schemas.microsoft.com/office/drawing/2014/main" id="{994E40AD-E35C-4F9B-BC8D-CFBC3E17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4325"/>
            <a:ext cx="16684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FCC725-776D-4757-BDE4-532F86E52643}"/>
              </a:ext>
            </a:extLst>
          </p:cNvPr>
          <p:cNvSpPr txBox="1"/>
          <p:nvPr/>
        </p:nvSpPr>
        <p:spPr>
          <a:xfrm>
            <a:off x="401638" y="2416175"/>
            <a:ext cx="38100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C00000"/>
                </a:solidFill>
              </a:rPr>
              <a:t>Общение со взрослыми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</a:rPr>
              <a:t>________________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</a:rPr>
              <a:t>________________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</a:rPr>
              <a:t>________________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AED38C-05A8-4FD1-925C-5E3121C647D1}"/>
              </a:ext>
            </a:extLst>
          </p:cNvPr>
          <p:cNvSpPr/>
          <p:nvPr/>
        </p:nvSpPr>
        <p:spPr>
          <a:xfrm>
            <a:off x="4572000" y="2473325"/>
            <a:ext cx="4267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C00000"/>
                </a:solidFill>
              </a:rPr>
              <a:t>Общение со сверстниками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</a:rPr>
              <a:t>_________________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</a:rPr>
              <a:t>_________________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</a:rPr>
              <a:t>_________________</a:t>
            </a:r>
          </a:p>
        </p:txBody>
      </p:sp>
      <p:sp>
        <p:nvSpPr>
          <p:cNvPr id="9220" name="TextBox 5">
            <a:extLst>
              <a:ext uri="{FF2B5EF4-FFF2-40B4-BE49-F238E27FC236}">
                <a16:creationId xmlns:a16="http://schemas.microsoft.com/office/drawing/2014/main" id="{CF5F34EC-6BD3-458F-A689-EDDD3AE7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848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Распредели слова по столбикам</a:t>
            </a:r>
          </a:p>
          <a:p>
            <a:pPr eaLnBrk="1" hangingPunct="1"/>
            <a:endParaRPr lang="ru-RU" altLang="ru-RU" sz="2400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u="sng">
                <a:solidFill>
                  <a:srgbClr val="002060"/>
                </a:solidFill>
              </a:rPr>
              <a:t>Привет, здравствуйте, вы, ты, всего хорошего, пока.</a:t>
            </a:r>
          </a:p>
          <a:p>
            <a:pPr eaLnBrk="1" hangingPunct="1"/>
            <a:endParaRPr lang="ru-RU" altLang="ru-RU" sz="2800" b="1">
              <a:solidFill>
                <a:srgbClr val="C00000"/>
              </a:solidFill>
            </a:endParaRPr>
          </a:p>
          <a:p>
            <a:pPr eaLnBrk="1" hangingPunct="1"/>
            <a:endParaRPr lang="ru-RU" altLang="ru-RU" sz="2800" b="1">
              <a:solidFill>
                <a:srgbClr val="C00000"/>
              </a:solidFill>
            </a:endParaRPr>
          </a:p>
        </p:txBody>
      </p:sp>
      <p:pic>
        <p:nvPicPr>
          <p:cNvPr id="9221" name="Рисунок 6">
            <a:extLst>
              <a:ext uri="{FF2B5EF4-FFF2-40B4-BE49-F238E27FC236}">
                <a16:creationId xmlns:a16="http://schemas.microsoft.com/office/drawing/2014/main" id="{A4E02836-ADCA-4403-BB3F-0684BC84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119563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>
            <a:extLst>
              <a:ext uri="{FF2B5EF4-FFF2-40B4-BE49-F238E27FC236}">
                <a16:creationId xmlns:a16="http://schemas.microsoft.com/office/drawing/2014/main" id="{AB4B6D20-DBB9-4F1A-9AEF-190245056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168775"/>
            <a:ext cx="18891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3566E6-89CF-49D9-BE98-914BABF5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2057400" cy="265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87EC5D-FCE1-4FB2-8E65-3CBEF6168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0"/>
            <a:ext cx="2593975" cy="27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>
            <a:extLst>
              <a:ext uri="{FF2B5EF4-FFF2-40B4-BE49-F238E27FC236}">
                <a16:creationId xmlns:a16="http://schemas.microsoft.com/office/drawing/2014/main" id="{6FCA66D5-79F9-4F12-AD87-02D510EE1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858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</a:rPr>
              <a:t>Посмотрите на картинки и скажи </a:t>
            </a:r>
          </a:p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</a:rPr>
              <a:t>какой это вид общения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C4A4AB6-0E23-4F3A-80A2-39405A84A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с кем Ваня ведёт разговор?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1159EC0-81DE-46BA-8444-E5ADCD860D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Привет! Давно не виделись!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 тебя дела?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Привет! У меня всё ОК! Ты как?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 меня всё хорошо.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 сегодня вечером пойдём на улицу в футбол погоняем?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Давай.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Пока!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13F9A74-7668-4372-98D1-C89D7D521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с кем Ваня ведёт разговор?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5DA49AF-F639-430F-A513-A878413C9E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Здравствуйте!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Здравствуйте!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Александра Николаевна, скажите пожалуйста, во сколько завтра будет кружок по рисованию?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Кружок по рисованию завтра будет в 4 часа.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спасибо! До свидания!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свидания!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258</Words>
  <Application>Microsoft Office PowerPoint</Application>
  <PresentationFormat>Экран (4:3)</PresentationFormat>
  <Paragraphs>63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Правила общения со сверстниками и взрослыми</vt:lpstr>
      <vt:lpstr>Виды общения </vt:lpstr>
      <vt:lpstr>Презентация PowerPoint</vt:lpstr>
      <vt:lpstr>Презентация PowerPoint</vt:lpstr>
      <vt:lpstr>Подумай, с кем Ваня ведёт разговор?</vt:lpstr>
      <vt:lpstr>Подумай, с кем Ваня ведёт разговор?</vt:lpstr>
      <vt:lpstr>Благодарю вас,  ребята, за общение!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cp:lastPrinted>1601-01-01T00:00:00Z</cp:lastPrinted>
  <dcterms:created xsi:type="dcterms:W3CDTF">1601-01-01T00:00:00Z</dcterms:created>
  <dcterms:modified xsi:type="dcterms:W3CDTF">2021-12-26T13:03:32Z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