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32" r:id="rId3"/>
  </p:sldMasterIdLst>
  <p:notesMasterIdLst>
    <p:notesMasterId r:id="rId36"/>
  </p:notesMasterIdLst>
  <p:sldIdLst>
    <p:sldId id="256" r:id="rId4"/>
    <p:sldId id="257" r:id="rId5"/>
    <p:sldId id="258" r:id="rId6"/>
    <p:sldId id="260" r:id="rId7"/>
    <p:sldId id="259" r:id="rId8"/>
    <p:sldId id="261" r:id="rId9"/>
    <p:sldId id="262" r:id="rId10"/>
    <p:sldId id="263" r:id="rId11"/>
    <p:sldId id="265" r:id="rId12"/>
    <p:sldId id="266" r:id="rId13"/>
    <p:sldId id="291" r:id="rId14"/>
    <p:sldId id="292" r:id="rId15"/>
    <p:sldId id="293" r:id="rId16"/>
    <p:sldId id="294" r:id="rId17"/>
    <p:sldId id="295" r:id="rId18"/>
    <p:sldId id="297" r:id="rId19"/>
    <p:sldId id="298" r:id="rId20"/>
    <p:sldId id="299" r:id="rId21"/>
    <p:sldId id="300" r:id="rId22"/>
    <p:sldId id="301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86" r:id="rId32"/>
    <p:sldId id="288" r:id="rId33"/>
    <p:sldId id="283" r:id="rId34"/>
    <p:sldId id="28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32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50" autoAdjust="0"/>
  </p:normalViewPr>
  <p:slideViewPr>
    <p:cSldViewPr>
      <p:cViewPr varScale="1">
        <p:scale>
          <a:sx n="104" d="100"/>
          <a:sy n="104" d="100"/>
        </p:scale>
        <p:origin x="-90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0" y="2733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2420" baseline="0">
              <a:latin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проведённых примирительных процедур</c:v>
                </c:pt>
              </c:strCache>
            </c:strRef>
          </c:tx>
          <c:dLbls>
            <c:txPr>
              <a:bodyPr/>
              <a:lstStyle/>
              <a:p>
                <a:pPr>
                  <a:defRPr sz="221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2014-2015 уч.г.</c:v>
                </c:pt>
                <c:pt idx="1">
                  <c:v>2015-2016 уч.г.</c:v>
                </c:pt>
                <c:pt idx="2">
                  <c:v>2016-2017 уч.г.</c:v>
                </c:pt>
                <c:pt idx="3">
                  <c:v>2017-2018 уч.г.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14</c:v>
                </c:pt>
                <c:pt idx="2">
                  <c:v>17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010" baseline="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514489-9BA6-4628-AC2F-33176CA24827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00E907-5101-4E36-9337-87C631E7606B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Принцип добровольности</a:t>
          </a:r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предполагающий как добровольное участие обучающихся  в организации работы службы, так и обязательное согласие сторон, вовлеченных в конфликт, на участие в примирительной программе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B778D1A-DC22-4689-B078-6706E8F3C5F2}" type="parTrans" cxnId="{2BCB6FB9-DFC4-4D7C-891E-63F7F30C24EF}">
      <dgm:prSet/>
      <dgm:spPr/>
      <dgm:t>
        <a:bodyPr/>
        <a:lstStyle/>
        <a:p>
          <a:endParaRPr lang="ru-RU"/>
        </a:p>
      </dgm:t>
    </dgm:pt>
    <dgm:pt modelId="{83AF230E-7A98-4D89-823D-7333AE08EC98}" type="sibTrans" cxnId="{2BCB6FB9-DFC4-4D7C-891E-63F7F30C24EF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168C1366-6E4C-4D46-9610-B89C20C32D22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Принцип конфиденциальности</a:t>
          </a:r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</a:p>
        <a:p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предполагающий обязательство службы примирения не разглашать полученные в ходе программ сведения. Исключение составляет</a:t>
          </a:r>
          <a:b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информация о возможном нанесении ущерба для жизни, здоровья и безопасности</a:t>
          </a:r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16AAB53-743D-4329-BDB4-6FBB5EDC8F59}" type="parTrans" cxnId="{0F0626F7-D83C-4F03-97B0-C2D6765657E4}">
      <dgm:prSet/>
      <dgm:spPr/>
      <dgm:t>
        <a:bodyPr/>
        <a:lstStyle/>
        <a:p>
          <a:endParaRPr lang="ru-RU"/>
        </a:p>
      </dgm:t>
    </dgm:pt>
    <dgm:pt modelId="{907FCC2E-C813-4551-AFBF-5806D7B7F51C}" type="sibTrans" cxnId="{0F0626F7-D83C-4F03-97B0-C2D6765657E4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79450004-EF8C-4A5F-8F45-B746083377C5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Принцип нейтральности</a:t>
          </a:r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</a:p>
        <a:p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запрещающий службе примирения принимать сторону одного из участников конфликта. Нейтральность предполагает, что служба примирения не выясняет вопрос о виновности или невиновности той или иной стороны, а является независимым посредником, помогающим сторонам самостоятельно найти решение.</a:t>
          </a:r>
        </a:p>
      </dgm:t>
    </dgm:pt>
    <dgm:pt modelId="{C9FD10F3-13E5-414B-9B94-48CC23772312}" type="parTrans" cxnId="{19FFD835-3EA5-4093-9F86-10F5AF2AF074}">
      <dgm:prSet/>
      <dgm:spPr/>
      <dgm:t>
        <a:bodyPr/>
        <a:lstStyle/>
        <a:p>
          <a:endParaRPr lang="ru-RU"/>
        </a:p>
      </dgm:t>
    </dgm:pt>
    <dgm:pt modelId="{5233B903-79F0-452F-A457-229A4F690990}" type="sibTrans" cxnId="{19FFD835-3EA5-4093-9F86-10F5AF2AF074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F37DE11A-9706-4B60-9965-8EF56BD7EA50}" type="pres">
      <dgm:prSet presAssocID="{FC514489-9BA6-4628-AC2F-33176CA248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7FF794-F1DD-453D-96EE-E5287AF78513}" type="pres">
      <dgm:prSet presAssocID="{C800E907-5101-4E36-9337-87C631E7606B}" presName="node" presStyleLbl="node1" presStyleIdx="0" presStyleCnt="3" custScaleX="287769" custRadScaleRad="82932" custRadScaleInc="-4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84A3E0-20CE-4646-A4AD-6866D69F1437}" type="pres">
      <dgm:prSet presAssocID="{83AF230E-7A98-4D89-823D-7333AE08EC98}" presName="sibTrans" presStyleLbl="sibTrans2D1" presStyleIdx="0" presStyleCnt="3"/>
      <dgm:spPr/>
      <dgm:t>
        <a:bodyPr/>
        <a:lstStyle/>
        <a:p>
          <a:endParaRPr lang="ru-RU"/>
        </a:p>
      </dgm:t>
    </dgm:pt>
    <dgm:pt modelId="{CD424012-65F0-41BA-9EC3-46EFF4250CE0}" type="pres">
      <dgm:prSet presAssocID="{83AF230E-7A98-4D89-823D-7333AE08EC98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8B12144D-6A84-4D22-80A7-F0C99EC1BFD7}" type="pres">
      <dgm:prSet presAssocID="{79450004-EF8C-4A5F-8F45-B746083377C5}" presName="node" presStyleLbl="node1" presStyleIdx="1" presStyleCnt="3" custScaleX="159846" custScaleY="285208" custRadScaleRad="89379" custRadScaleInc="-240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AC47B3-C4EC-42FA-8401-E3BAD78D97E7}" type="pres">
      <dgm:prSet presAssocID="{5233B903-79F0-452F-A457-229A4F690990}" presName="sibTrans" presStyleLbl="sibTrans2D1" presStyleIdx="1" presStyleCnt="3"/>
      <dgm:spPr/>
      <dgm:t>
        <a:bodyPr/>
        <a:lstStyle/>
        <a:p>
          <a:endParaRPr lang="ru-RU"/>
        </a:p>
      </dgm:t>
    </dgm:pt>
    <dgm:pt modelId="{C3CD75F7-3AC8-47BF-BB1D-345A0696326C}" type="pres">
      <dgm:prSet presAssocID="{5233B903-79F0-452F-A457-229A4F690990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D0023666-BDDE-460B-B3F4-9516DED3E2D8}" type="pres">
      <dgm:prSet presAssocID="{168C1366-6E4C-4D46-9610-B89C20C32D22}" presName="node" presStyleLbl="node1" presStyleIdx="2" presStyleCnt="3" custScaleX="146276" custScaleY="279881" custRadScaleRad="89523" custRadScaleInc="24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61DAA5-21F4-43F4-906E-84D8678A72EF}" type="pres">
      <dgm:prSet presAssocID="{907FCC2E-C813-4551-AFBF-5806D7B7F51C}" presName="sibTrans" presStyleLbl="sibTrans2D1" presStyleIdx="2" presStyleCnt="3"/>
      <dgm:spPr/>
      <dgm:t>
        <a:bodyPr/>
        <a:lstStyle/>
        <a:p>
          <a:endParaRPr lang="ru-RU"/>
        </a:p>
      </dgm:t>
    </dgm:pt>
    <dgm:pt modelId="{BC050ED0-F698-4102-BDF6-96F58F937021}" type="pres">
      <dgm:prSet presAssocID="{907FCC2E-C813-4551-AFBF-5806D7B7F51C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2BCB6FB9-DFC4-4D7C-891E-63F7F30C24EF}" srcId="{FC514489-9BA6-4628-AC2F-33176CA24827}" destId="{C800E907-5101-4E36-9337-87C631E7606B}" srcOrd="0" destOrd="0" parTransId="{EB778D1A-DC22-4689-B078-6706E8F3C5F2}" sibTransId="{83AF230E-7A98-4D89-823D-7333AE08EC98}"/>
    <dgm:cxn modelId="{69AE9A49-5F32-40AD-B38F-5B048CF4A9E0}" type="presOf" srcId="{83AF230E-7A98-4D89-823D-7333AE08EC98}" destId="{CD424012-65F0-41BA-9EC3-46EFF4250CE0}" srcOrd="1" destOrd="0" presId="urn:microsoft.com/office/officeart/2005/8/layout/cycle7"/>
    <dgm:cxn modelId="{791E0430-BDF1-47FF-9BDD-D53ED7333D9D}" type="presOf" srcId="{83AF230E-7A98-4D89-823D-7333AE08EC98}" destId="{5F84A3E0-20CE-4646-A4AD-6866D69F1437}" srcOrd="0" destOrd="0" presId="urn:microsoft.com/office/officeart/2005/8/layout/cycle7"/>
    <dgm:cxn modelId="{CFF1C847-7AAE-4FCD-B2CE-CE7507F3F400}" type="presOf" srcId="{5233B903-79F0-452F-A457-229A4F690990}" destId="{C3CD75F7-3AC8-47BF-BB1D-345A0696326C}" srcOrd="1" destOrd="0" presId="urn:microsoft.com/office/officeart/2005/8/layout/cycle7"/>
    <dgm:cxn modelId="{19FFD835-3EA5-4093-9F86-10F5AF2AF074}" srcId="{FC514489-9BA6-4628-AC2F-33176CA24827}" destId="{79450004-EF8C-4A5F-8F45-B746083377C5}" srcOrd="1" destOrd="0" parTransId="{C9FD10F3-13E5-414B-9B94-48CC23772312}" sibTransId="{5233B903-79F0-452F-A457-229A4F690990}"/>
    <dgm:cxn modelId="{D12630D4-3EEA-4839-9CD6-3183E7F45CB3}" type="presOf" srcId="{168C1366-6E4C-4D46-9610-B89C20C32D22}" destId="{D0023666-BDDE-460B-B3F4-9516DED3E2D8}" srcOrd="0" destOrd="0" presId="urn:microsoft.com/office/officeart/2005/8/layout/cycle7"/>
    <dgm:cxn modelId="{29ADD173-4836-42AB-8F51-709D7EFF2F36}" type="presOf" srcId="{5233B903-79F0-452F-A457-229A4F690990}" destId="{A4AC47B3-C4EC-42FA-8401-E3BAD78D97E7}" srcOrd="0" destOrd="0" presId="urn:microsoft.com/office/officeart/2005/8/layout/cycle7"/>
    <dgm:cxn modelId="{10D38D15-B1AA-4490-94A6-9F0635E37E9A}" type="presOf" srcId="{907FCC2E-C813-4551-AFBF-5806D7B7F51C}" destId="{BC050ED0-F698-4102-BDF6-96F58F937021}" srcOrd="1" destOrd="0" presId="urn:microsoft.com/office/officeart/2005/8/layout/cycle7"/>
    <dgm:cxn modelId="{7AAA8119-12A0-44F1-AEF9-5E8F97F05470}" type="presOf" srcId="{907FCC2E-C813-4551-AFBF-5806D7B7F51C}" destId="{E661DAA5-21F4-43F4-906E-84D8678A72EF}" srcOrd="0" destOrd="0" presId="urn:microsoft.com/office/officeart/2005/8/layout/cycle7"/>
    <dgm:cxn modelId="{B0FF6B1E-C850-4DC7-8445-1D484AB1F545}" type="presOf" srcId="{79450004-EF8C-4A5F-8F45-B746083377C5}" destId="{8B12144D-6A84-4D22-80A7-F0C99EC1BFD7}" srcOrd="0" destOrd="0" presId="urn:microsoft.com/office/officeart/2005/8/layout/cycle7"/>
    <dgm:cxn modelId="{0F0626F7-D83C-4F03-97B0-C2D6765657E4}" srcId="{FC514489-9BA6-4628-AC2F-33176CA24827}" destId="{168C1366-6E4C-4D46-9610-B89C20C32D22}" srcOrd="2" destOrd="0" parTransId="{F16AAB53-743D-4329-BDB4-6FBB5EDC8F59}" sibTransId="{907FCC2E-C813-4551-AFBF-5806D7B7F51C}"/>
    <dgm:cxn modelId="{525C2E49-3775-4550-ACFD-F35CB1C25BAB}" type="presOf" srcId="{FC514489-9BA6-4628-AC2F-33176CA24827}" destId="{F37DE11A-9706-4B60-9965-8EF56BD7EA50}" srcOrd="0" destOrd="0" presId="urn:microsoft.com/office/officeart/2005/8/layout/cycle7"/>
    <dgm:cxn modelId="{CD545A66-BFEE-474C-87FE-23884DA57F88}" type="presOf" srcId="{C800E907-5101-4E36-9337-87C631E7606B}" destId="{807FF794-F1DD-453D-96EE-E5287AF78513}" srcOrd="0" destOrd="0" presId="urn:microsoft.com/office/officeart/2005/8/layout/cycle7"/>
    <dgm:cxn modelId="{E413F5ED-BCCD-48C4-BCED-80DA0C4D2425}" type="presParOf" srcId="{F37DE11A-9706-4B60-9965-8EF56BD7EA50}" destId="{807FF794-F1DD-453D-96EE-E5287AF78513}" srcOrd="0" destOrd="0" presId="urn:microsoft.com/office/officeart/2005/8/layout/cycle7"/>
    <dgm:cxn modelId="{E07A3600-B984-4D4C-B8B2-16A97DC010AD}" type="presParOf" srcId="{F37DE11A-9706-4B60-9965-8EF56BD7EA50}" destId="{5F84A3E0-20CE-4646-A4AD-6866D69F1437}" srcOrd="1" destOrd="0" presId="urn:microsoft.com/office/officeart/2005/8/layout/cycle7"/>
    <dgm:cxn modelId="{0D2E78A9-F0BC-4DFF-9848-B4E618114892}" type="presParOf" srcId="{5F84A3E0-20CE-4646-A4AD-6866D69F1437}" destId="{CD424012-65F0-41BA-9EC3-46EFF4250CE0}" srcOrd="0" destOrd="0" presId="urn:microsoft.com/office/officeart/2005/8/layout/cycle7"/>
    <dgm:cxn modelId="{9FC99AAF-E6D1-4B2F-B83A-57E6CF024ED3}" type="presParOf" srcId="{F37DE11A-9706-4B60-9965-8EF56BD7EA50}" destId="{8B12144D-6A84-4D22-80A7-F0C99EC1BFD7}" srcOrd="2" destOrd="0" presId="urn:microsoft.com/office/officeart/2005/8/layout/cycle7"/>
    <dgm:cxn modelId="{F4D757FD-BA64-41C1-8274-CCF99EA77501}" type="presParOf" srcId="{F37DE11A-9706-4B60-9965-8EF56BD7EA50}" destId="{A4AC47B3-C4EC-42FA-8401-E3BAD78D97E7}" srcOrd="3" destOrd="0" presId="urn:microsoft.com/office/officeart/2005/8/layout/cycle7"/>
    <dgm:cxn modelId="{B4330608-286A-4CB3-9669-A7EC76C722A7}" type="presParOf" srcId="{A4AC47B3-C4EC-42FA-8401-E3BAD78D97E7}" destId="{C3CD75F7-3AC8-47BF-BB1D-345A0696326C}" srcOrd="0" destOrd="0" presId="urn:microsoft.com/office/officeart/2005/8/layout/cycle7"/>
    <dgm:cxn modelId="{16F29ED7-8ACD-4D7F-8DE5-0FF220C3015C}" type="presParOf" srcId="{F37DE11A-9706-4B60-9965-8EF56BD7EA50}" destId="{D0023666-BDDE-460B-B3F4-9516DED3E2D8}" srcOrd="4" destOrd="0" presId="urn:microsoft.com/office/officeart/2005/8/layout/cycle7"/>
    <dgm:cxn modelId="{CF5BC900-C6C0-4AFF-B875-5026F8478E9F}" type="presParOf" srcId="{F37DE11A-9706-4B60-9965-8EF56BD7EA50}" destId="{E661DAA5-21F4-43F4-906E-84D8678A72EF}" srcOrd="5" destOrd="0" presId="urn:microsoft.com/office/officeart/2005/8/layout/cycle7"/>
    <dgm:cxn modelId="{48ECA711-C32F-464E-AC86-7B34B208FE2F}" type="presParOf" srcId="{E661DAA5-21F4-43F4-906E-84D8678A72EF}" destId="{BC050ED0-F698-4102-BDF6-96F58F93702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FF794-F1DD-453D-96EE-E5287AF78513}">
      <dsp:nvSpPr>
        <dsp:cNvPr id="0" name=""/>
        <dsp:cNvSpPr/>
      </dsp:nvSpPr>
      <dsp:spPr>
        <a:xfrm>
          <a:off x="-34899" y="-196315"/>
          <a:ext cx="8369409" cy="1454188"/>
        </a:xfrm>
        <a:prstGeom prst="roundRect">
          <a:avLst>
            <a:gd name="adj" fmla="val 10000"/>
          </a:avLst>
        </a:prstGeom>
        <a:solidFill>
          <a:schemeClr val="accent6">
            <a:tint val="50000"/>
          </a:schemeClr>
        </a:solidFill>
        <a:ln w="10000" cap="flat" cmpd="sng" algn="ctr">
          <a:solidFill>
            <a:schemeClr val="accent6"/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Принцип добровольности</a:t>
          </a: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предполагающий как добровольное участие обучающихся  в организации работы службы, так и обязательное согласие сторон, вовлеченных в конфликт, на участие в примирительной программе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93" y="-153723"/>
        <a:ext cx="8284225" cy="1369004"/>
      </dsp:txXfrm>
    </dsp:sp>
    <dsp:sp modelId="{5F84A3E0-20CE-4646-A4AD-6866D69F1437}">
      <dsp:nvSpPr>
        <dsp:cNvPr id="0" name=""/>
        <dsp:cNvSpPr/>
      </dsp:nvSpPr>
      <dsp:spPr>
        <a:xfrm rot="3069065">
          <a:off x="4717359" y="1084852"/>
          <a:ext cx="167357" cy="508966"/>
        </a:xfrm>
        <a:prstGeom prst="left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767566" y="1186645"/>
        <a:ext cx="66943" cy="305380"/>
      </dsp:txXfrm>
    </dsp:sp>
    <dsp:sp modelId="{8B12144D-6A84-4D22-80A7-F0C99EC1BFD7}">
      <dsp:nvSpPr>
        <dsp:cNvPr id="0" name=""/>
        <dsp:cNvSpPr/>
      </dsp:nvSpPr>
      <dsp:spPr>
        <a:xfrm>
          <a:off x="4212426" y="1420796"/>
          <a:ext cx="4648925" cy="4147463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Принцип нейтральности</a:t>
          </a: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запрещающий службе примирения принимать сторону одного из участников конфликта. Нейтральность предполагает, что служба примирения не выясняет вопрос о виновности или невиновности той или иной стороны, а является независимым посредником, помогающим сторонам самостоятельно найти решение.</a:t>
          </a:r>
        </a:p>
      </dsp:txBody>
      <dsp:txXfrm>
        <a:off x="4333901" y="1542271"/>
        <a:ext cx="4405975" cy="3904513"/>
      </dsp:txXfrm>
    </dsp:sp>
    <dsp:sp modelId="{A4AC47B3-C4EC-42FA-8401-E3BAD78D97E7}">
      <dsp:nvSpPr>
        <dsp:cNvPr id="0" name=""/>
        <dsp:cNvSpPr/>
      </dsp:nvSpPr>
      <dsp:spPr>
        <a:xfrm rot="10801966">
          <a:off x="3965007" y="3238621"/>
          <a:ext cx="167357" cy="508966"/>
        </a:xfrm>
        <a:prstGeom prst="left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4015214" y="3340414"/>
        <a:ext cx="66943" cy="305380"/>
      </dsp:txXfrm>
    </dsp:sp>
    <dsp:sp modelId="{D0023666-BDDE-460B-B3F4-9516DED3E2D8}">
      <dsp:nvSpPr>
        <dsp:cNvPr id="0" name=""/>
        <dsp:cNvSpPr/>
      </dsp:nvSpPr>
      <dsp:spPr>
        <a:xfrm>
          <a:off x="-369313" y="1456795"/>
          <a:ext cx="4254258" cy="4069998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Принцип конфиденциальности</a:t>
          </a: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предполагающий обязательство службы примирения не разглашать полученные в ходе программ сведения. Исключение составляет</a:t>
          </a:r>
          <a:b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информация о возможном нанесении ущерба для жизни, здоровья и безопасности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-250107" y="1576001"/>
        <a:ext cx="4015846" cy="3831586"/>
      </dsp:txXfrm>
    </dsp:sp>
    <dsp:sp modelId="{E661DAA5-21F4-43F4-906E-84D8678A72EF}">
      <dsp:nvSpPr>
        <dsp:cNvPr id="0" name=""/>
        <dsp:cNvSpPr/>
      </dsp:nvSpPr>
      <dsp:spPr>
        <a:xfrm rot="18535933">
          <a:off x="3398412" y="1102851"/>
          <a:ext cx="167357" cy="508966"/>
        </a:xfrm>
        <a:prstGeom prst="left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3448619" y="1204644"/>
        <a:ext cx="66943" cy="305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6C41B-175E-454A-8986-72F8AFBE98DC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F19B3-467D-4E2F-B0E9-31F63E9208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54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2D558-9F11-44C0-9AF0-F923D2245BA5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2D558-9F11-44C0-9AF0-F923D2245BA5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EAA53F-DCC9-47FE-BB60-C0A2F4F29C6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EAA53F-DCC9-47FE-BB60-C0A2F4F29C6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EAA53F-DCC9-47FE-BB60-C0A2F4F29C6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AA53F-DCC9-47FE-BB60-C0A2F4F29C6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818D28A-D904-46E0-A65E-4DF194A52948}" type="datetimeFigureOut">
              <a:rPr lang="ru-RU" smtClean="0">
                <a:solidFill>
                  <a:srgbClr val="D6ECFF"/>
                </a:solidFill>
              </a:rPr>
              <a:pPr/>
              <a:t>16.01.2018</a:t>
            </a:fld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E5EAA53F-DCC9-47FE-BB60-C0A2F4F29C62}" type="slidenum">
              <a:rPr lang="ru-RU" smtClean="0">
                <a:solidFill>
                  <a:srgbClr val="D6ECFF"/>
                </a:solidFill>
              </a:rPr>
              <a:pPr/>
              <a:t>‹#›</a:t>
            </a:fld>
            <a:endParaRPr lang="ru-RU" dirty="0">
              <a:solidFill>
                <a:srgbClr val="D6EC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emf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algn="ctr">
              <a:spcBef>
                <a:spcPts val="700"/>
              </a:spcBef>
              <a:buClr>
                <a:srgbClr val="EA157A"/>
              </a:buClr>
              <a:buSzPct val="85000"/>
              <a:buNone/>
            </a:pPr>
            <a:r>
              <a:rPr lang="ru-RU" sz="2200" b="1" spc="100" dirty="0">
                <a:solidFill>
                  <a:srgbClr val="0070C0"/>
                </a:solidFill>
                <a:latin typeface="Constantia"/>
              </a:rPr>
              <a:t>ШСП МОУ СОШ №15 г. </a:t>
            </a:r>
            <a:r>
              <a:rPr lang="ru-RU" sz="2200" b="1" spc="100" dirty="0" smtClean="0">
                <a:solidFill>
                  <a:srgbClr val="0070C0"/>
                </a:solidFill>
                <a:latin typeface="Constantia"/>
              </a:rPr>
              <a:t>Твери</a:t>
            </a:r>
          </a:p>
          <a:p>
            <a:pPr marL="342900" lvl="0" indent="-342900" algn="ctr">
              <a:buClrTx/>
              <a:buSzTx/>
              <a:buNone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Практика применения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восстановительной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медиации в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школе при решении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конфликтных ситуаций с участием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несовершеннолетних.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ts val="700"/>
              </a:spcBef>
              <a:buClr>
                <a:srgbClr val="EA157A"/>
              </a:buClr>
              <a:buSzPct val="85000"/>
              <a:buNone/>
            </a:pPr>
            <a:endParaRPr lang="ru-RU" sz="2200" spc="100" dirty="0" smtClean="0">
              <a:solidFill>
                <a:srgbClr val="FFFFFF"/>
              </a:solidFill>
              <a:latin typeface="Constantia"/>
            </a:endParaRPr>
          </a:p>
          <a:p>
            <a:pPr marL="0" lvl="0" indent="0" algn="ctr">
              <a:spcBef>
                <a:spcPts val="700"/>
              </a:spcBef>
              <a:buClr>
                <a:srgbClr val="EA157A"/>
              </a:buClr>
              <a:buSzPct val="85000"/>
              <a:buNone/>
            </a:pPr>
            <a:endParaRPr lang="ru-RU" sz="2200" spc="100" dirty="0">
              <a:solidFill>
                <a:srgbClr val="FFFFFF"/>
              </a:solidFill>
              <a:latin typeface="Constantia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Arial" charset="0"/>
              </a:rPr>
              <a:t>Педагог-психолог: Кузнецова С.Н.</a:t>
            </a:r>
          </a:p>
          <a:p>
            <a:pPr marL="0" lvl="0" indent="0" algn="ctr">
              <a:spcBef>
                <a:spcPts val="700"/>
              </a:spcBef>
              <a:buClr>
                <a:srgbClr val="EA157A"/>
              </a:buClr>
              <a:buSzPct val="85000"/>
              <a:buNone/>
            </a:pPr>
            <a:endParaRPr lang="ru-RU" sz="2200" spc="100" dirty="0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cap="all" spc="-100" dirty="0">
                <a:solidFill>
                  <a:srgbClr val="FFFFFF"/>
                </a:solidFill>
                <a:latin typeface="Constantia"/>
              </a:rPr>
              <a:t>Конфликты в школе и восстановительная медиация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39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0"/>
            <a:ext cx="4788024" cy="6408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/>
              <a:t>Практика показывает, что </a:t>
            </a:r>
            <a:r>
              <a:rPr lang="ru-RU" sz="3600" dirty="0" smtClean="0">
                <a:solidFill>
                  <a:schemeClr val="tx1"/>
                </a:solidFill>
              </a:rPr>
              <a:t>Осознание случившегося и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tx1"/>
                </a:solidFill>
              </a:rPr>
              <a:t>договоренности, достигнутой на подобных встречах, приводят к более существенным результатам, чем наказание.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Кононенко\Pictures\ПСИХОЛОГИЯ\интересное для электива\nesovershenn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729" y="3808084"/>
            <a:ext cx="3826396" cy="286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620688"/>
            <a:ext cx="440475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22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  <a:tabLst>
                <a:tab pos="1079500" algn="l"/>
              </a:tabLst>
            </a:pPr>
            <a:r>
              <a:rPr lang="ru-RU" sz="3200" dirty="0">
                <a:solidFill>
                  <a:schemeClr val="tx1"/>
                </a:solidFill>
              </a:rPr>
              <a:t>Школьная служба примирения в нашей школе работает с 2014 </a:t>
            </a:r>
            <a:r>
              <a:rPr lang="ru-RU" sz="3200" dirty="0" smtClean="0">
                <a:solidFill>
                  <a:schemeClr val="tx1"/>
                </a:solidFill>
              </a:rPr>
              <a:t>года.</a:t>
            </a:r>
          </a:p>
          <a:p>
            <a:pPr marL="45720" indent="0" algn="ctr">
              <a:buNone/>
              <a:tabLst>
                <a:tab pos="1079500" algn="l"/>
              </a:tabLst>
            </a:pPr>
            <a:r>
              <a:rPr lang="ru-RU" sz="3200" dirty="0" smtClean="0">
                <a:solidFill>
                  <a:schemeClr val="tx1"/>
                </a:solidFill>
              </a:rPr>
              <a:t>Но для организации работы пришлось немало потрудиться, чтобы соответствовать технологии школьных служб примирения как Российской модели школьной медиации.</a:t>
            </a:r>
            <a:endParaRPr lang="ru-RU" sz="32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Организация работы ШСП </a:t>
            </a:r>
            <a:br>
              <a:rPr lang="ru-RU" dirty="0"/>
            </a:br>
            <a:r>
              <a:rPr lang="ru-RU" dirty="0"/>
              <a:t>в </a:t>
            </a:r>
            <a:r>
              <a:rPr lang="ru-RU" dirty="0" err="1"/>
              <a:t>моу</a:t>
            </a:r>
            <a:r>
              <a:rPr lang="ru-RU" dirty="0"/>
              <a:t> </a:t>
            </a:r>
            <a:r>
              <a:rPr lang="ru-RU" dirty="0" err="1"/>
              <a:t>сош</a:t>
            </a:r>
            <a:r>
              <a:rPr lang="ru-RU" dirty="0"/>
              <a:t> №15</a:t>
            </a:r>
          </a:p>
        </p:txBody>
      </p:sp>
    </p:spTree>
    <p:extLst>
      <p:ext uri="{BB962C8B-B14F-4D97-AF65-F5344CB8AC3E}">
        <p14:creationId xmlns:p14="http://schemas.microsoft.com/office/powerpoint/2010/main" val="168531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0" y="115888"/>
            <a:ext cx="8820150" cy="64817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altLang="ru-RU" sz="2000" b="1" dirty="0" smtClean="0">
                <a:solidFill>
                  <a:schemeClr val="tx1"/>
                </a:solidFill>
              </a:rPr>
              <a:t>В своей работе ШСП опирается на опыт Коновалова А.Ю. На основе книги Коновалова А.Ю. «Школьные службы примирения и восстановительная культура взаимоотношений» в нашей школе работает ШСП уже четвертый год. </a:t>
            </a:r>
          </a:p>
        </p:txBody>
      </p:sp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92833"/>
          </a:xfrm>
        </p:spPr>
        <p:txBody>
          <a:bodyPr/>
          <a:lstStyle/>
          <a:p>
            <a:endParaRPr lang="ru-RU" altLang="ru-RU" dirty="0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3400657" cy="49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852880"/>
              </p:ext>
            </p:extLst>
          </p:nvPr>
        </p:nvGraphicFramePr>
        <p:xfrm>
          <a:off x="3428992" y="1571612"/>
          <a:ext cx="5715008" cy="5943248"/>
        </p:xfrm>
        <a:graphic>
          <a:graphicData uri="http://schemas.openxmlformats.org/drawingml/2006/table">
            <a:tbl>
              <a:tblPr/>
              <a:tblGrid>
                <a:gridCol w="5715008"/>
              </a:tblGrid>
              <a:tr h="5943248">
                <a:tc>
                  <a:txBody>
                    <a:bodyPr/>
                    <a:lstStyle/>
                    <a:p>
                      <a:pPr algn="ctr" fontAlgn="t"/>
                      <a:endParaRPr lang="ru-RU" sz="1800" b="1" dirty="0" smtClean="0">
                        <a:solidFill>
                          <a:srgbClr val="800000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ru-RU" sz="2400" b="1" dirty="0" smtClean="0">
                          <a:solidFill>
                            <a:srgbClr val="800000"/>
                          </a:solidFill>
                          <a:effectLst/>
                        </a:rPr>
                        <a:t>Коновалов </a:t>
                      </a:r>
                      <a:r>
                        <a:rPr lang="ru-RU" sz="2400" b="1" dirty="0">
                          <a:solidFill>
                            <a:srgbClr val="800000"/>
                          </a:solidFill>
                          <a:effectLst/>
                        </a:rPr>
                        <a:t>Антон Юрьевич</a:t>
                      </a:r>
                      <a:endParaRPr lang="ru-RU" sz="2400" b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ru-RU" sz="2400" b="1" dirty="0">
                          <a:solidFill>
                            <a:srgbClr val="800000"/>
                          </a:solidFill>
                          <a:effectLst/>
                        </a:rPr>
                        <a:t>Профессиональный медиатор и тренер по медиации,</a:t>
                      </a:r>
                      <a:endParaRPr lang="ru-RU" sz="2400" b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ru-RU" sz="2400" b="1" dirty="0">
                          <a:solidFill>
                            <a:srgbClr val="800000"/>
                          </a:solidFill>
                          <a:effectLst/>
                        </a:rPr>
                        <a:t>автор концепции школьных служб примирения,</a:t>
                      </a:r>
                      <a:endParaRPr lang="ru-RU" sz="2400" b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ru-RU" sz="2400" b="1" dirty="0">
                          <a:solidFill>
                            <a:srgbClr val="800000"/>
                          </a:solidFill>
                          <a:effectLst/>
                        </a:rPr>
                        <a:t>автор книги "Школьные службы примирения и восстановительная культура </a:t>
                      </a:r>
                      <a:r>
                        <a:rPr lang="ru-RU" sz="2400" b="1" dirty="0" smtClean="0">
                          <a:solidFill>
                            <a:srgbClr val="800000"/>
                          </a:solidFill>
                          <a:effectLst/>
                        </a:rPr>
                        <a:t>взаимоотношений»</a:t>
                      </a:r>
                    </a:p>
                    <a:p>
                      <a:pPr algn="ctr"/>
                      <a:r>
                        <a:rPr lang="ru-RU" sz="1800" b="1" i="0" dirty="0" smtClean="0">
                          <a:solidFill>
                            <a:srgbClr val="C00000"/>
                          </a:solidFill>
                          <a:effectLst/>
                          <a:latin typeface="Verdana"/>
                        </a:rPr>
                        <a:t>Научный сотрудник и Председатель Ассоциации кураторов служб примирения и медиаторов г. Москвы.</a:t>
                      </a:r>
                    </a:p>
                    <a:p>
                      <a:pPr algn="ctr"/>
                      <a:r>
                        <a:rPr lang="ru-RU" sz="1800" b="1" i="0" dirty="0" smtClean="0">
                          <a:solidFill>
                            <a:srgbClr val="C00000"/>
                          </a:solidFill>
                          <a:effectLst/>
                          <a:latin typeface="Verdana"/>
                        </a:rPr>
                        <a:t>Член Ассоциации управляющих советов образовательных учреждений г. Москвы</a:t>
                      </a:r>
                    </a:p>
                    <a:p>
                      <a:pPr algn="ctr"/>
                      <a:r>
                        <a:rPr lang="ru-RU" sz="1800" b="1" i="0" dirty="0" smtClean="0">
                          <a:solidFill>
                            <a:srgbClr val="C00000"/>
                          </a:solidFill>
                          <a:effectLst/>
                          <a:latin typeface="Verdana"/>
                        </a:rPr>
                        <a:t>Член Европейского форума по Восстановительному правосудию.</a:t>
                      </a:r>
                    </a:p>
                    <a:p>
                      <a:pPr algn="ctr"/>
                      <a:endParaRPr lang="ru-RU" sz="1600" b="0" i="0" dirty="0" smtClean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  <a:p>
                      <a:pPr algn="l" fontAlgn="t"/>
                      <a:r>
                        <a:rPr lang="ru-RU" sz="1400" b="1" dirty="0">
                          <a:solidFill>
                            <a:srgbClr val="800000"/>
                          </a:solidFill>
                          <a:effectLst/>
                        </a:rPr>
                        <a:t/>
                      </a:r>
                      <a:br>
                        <a:rPr lang="ru-RU" sz="1400" b="1" dirty="0">
                          <a:solidFill>
                            <a:srgbClr val="800000"/>
                          </a:solidFill>
                          <a:effectLst/>
                        </a:rPr>
                      </a:br>
                      <a:endParaRPr lang="ru-RU" sz="14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91424" marR="91424" marT="45708" marB="4570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5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400639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483768" y="116632"/>
            <a:ext cx="6768752" cy="674136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Clr>
                <a:srgbClr val="EA157A"/>
              </a:buClr>
              <a:buNone/>
            </a:pPr>
            <a:endParaRPr lang="ru-RU" altLang="ru-RU" sz="1600" b="1" dirty="0" smtClean="0">
              <a:solidFill>
                <a:prstClr val="white"/>
              </a:solidFill>
            </a:endParaRPr>
          </a:p>
          <a:p>
            <a:pPr marL="0" indent="0" algn="ctr">
              <a:spcBef>
                <a:spcPts val="0"/>
              </a:spcBef>
              <a:buClr>
                <a:srgbClr val="EA157A"/>
              </a:buClr>
              <a:buNone/>
            </a:pPr>
            <a:r>
              <a:rPr lang="ru-RU" altLang="ru-RU" sz="1600" b="1" dirty="0" smtClean="0">
                <a:solidFill>
                  <a:prstClr val="white"/>
                </a:solidFill>
              </a:rPr>
              <a:t> </a:t>
            </a:r>
            <a:r>
              <a:rPr lang="ru-RU" altLang="ru-RU" sz="2000" b="1" dirty="0">
                <a:solidFill>
                  <a:schemeClr val="tx1"/>
                </a:solidFill>
              </a:rPr>
              <a:t>ШСП МОУ СОШ №15 сотрудничает с                                                                                                             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- Межрегиональным </a:t>
            </a:r>
            <a:r>
              <a:rPr lang="ru-RU" altLang="ru-RU" sz="2000" b="1" dirty="0">
                <a:solidFill>
                  <a:schemeClr val="tx1"/>
                </a:solidFill>
              </a:rPr>
              <a:t>общественным </a:t>
            </a:r>
          </a:p>
          <a:p>
            <a:pPr lvl="0" algn="ctr">
              <a:spcBef>
                <a:spcPts val="0"/>
              </a:spcBef>
              <a:buClr>
                <a:srgbClr val="EA157A"/>
              </a:buClr>
              <a:buNone/>
            </a:pPr>
            <a:r>
              <a:rPr lang="ru-RU" altLang="ru-RU" sz="2000" b="1" dirty="0">
                <a:solidFill>
                  <a:schemeClr val="tx1"/>
                </a:solidFill>
              </a:rPr>
              <a:t>           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центром </a:t>
            </a:r>
            <a:r>
              <a:rPr lang="ru-RU" altLang="ru-RU" sz="2000" b="1" dirty="0">
                <a:solidFill>
                  <a:schemeClr val="tx1"/>
                </a:solidFill>
              </a:rPr>
              <a:t>«Судебно-правовая реформа» (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МОО),</a:t>
            </a:r>
            <a:endParaRPr lang="ru-RU" altLang="ru-RU" sz="1800" dirty="0" smtClean="0">
              <a:solidFill>
                <a:schemeClr val="tx1"/>
              </a:solidFill>
            </a:endParaRPr>
          </a:p>
          <a:p>
            <a:pPr lvl="0" algn="ctr">
              <a:spcBef>
                <a:spcPts val="0"/>
              </a:spcBef>
              <a:buClr>
                <a:srgbClr val="EA157A"/>
              </a:buClr>
              <a:buNone/>
            </a:pPr>
            <a:r>
              <a:rPr lang="ru-RU" altLang="ru-RU" sz="1800" dirty="0" smtClean="0">
                <a:solidFill>
                  <a:schemeClr val="tx1"/>
                </a:solidFill>
              </a:rPr>
              <a:t>в </a:t>
            </a:r>
            <a:r>
              <a:rPr lang="ru-RU" altLang="ru-RU" sz="1800" dirty="0">
                <a:solidFill>
                  <a:schemeClr val="tx1"/>
                </a:solidFill>
              </a:rPr>
              <a:t>частности с президентом ОЦ </a:t>
            </a:r>
            <a:endParaRPr lang="ru-RU" altLang="ru-RU" sz="1800" dirty="0" smtClean="0">
              <a:solidFill>
                <a:schemeClr val="tx1"/>
              </a:solidFill>
            </a:endParaRPr>
          </a:p>
          <a:p>
            <a:pPr lvl="0" algn="ctr">
              <a:spcBef>
                <a:spcPts val="0"/>
              </a:spcBef>
              <a:buClr>
                <a:srgbClr val="EA157A"/>
              </a:buClr>
              <a:buNone/>
            </a:pPr>
            <a:r>
              <a:rPr lang="ru-RU" altLang="ru-RU" sz="1800" b="1" dirty="0" smtClean="0">
                <a:solidFill>
                  <a:schemeClr val="tx1"/>
                </a:solidFill>
              </a:rPr>
              <a:t>Максудовым </a:t>
            </a:r>
            <a:r>
              <a:rPr lang="ru-RU" altLang="ru-RU" sz="1800" b="1" dirty="0" err="1">
                <a:solidFill>
                  <a:schemeClr val="tx1"/>
                </a:solidFill>
              </a:rPr>
              <a:t>Рустемом</a:t>
            </a:r>
            <a:r>
              <a:rPr lang="ru-RU" altLang="ru-RU" sz="1800" b="1" dirty="0">
                <a:solidFill>
                  <a:schemeClr val="tx1"/>
                </a:solidFill>
              </a:rPr>
              <a:t> </a:t>
            </a:r>
            <a:r>
              <a:rPr lang="ru-RU" altLang="ru-RU" sz="1800" b="1" dirty="0" err="1" smtClean="0">
                <a:solidFill>
                  <a:schemeClr val="tx1"/>
                </a:solidFill>
              </a:rPr>
              <a:t>Рамзиевичем</a:t>
            </a:r>
            <a:r>
              <a:rPr lang="ru-RU" altLang="ru-RU" sz="1600" b="1" dirty="0">
                <a:solidFill>
                  <a:schemeClr val="tx1"/>
                </a:solidFill>
              </a:rPr>
              <a:t> </a:t>
            </a:r>
            <a:r>
              <a:rPr lang="ru-RU" altLang="ru-RU" sz="1600" b="1" dirty="0" smtClean="0">
                <a:solidFill>
                  <a:schemeClr val="tx1"/>
                </a:solidFill>
              </a:rPr>
              <a:t>уже третий год.</a:t>
            </a:r>
          </a:p>
          <a:p>
            <a:pPr lvl="0" algn="ctr">
              <a:spcBef>
                <a:spcPts val="0"/>
              </a:spcBef>
              <a:buClr>
                <a:srgbClr val="EA157A"/>
              </a:buClr>
              <a:buNone/>
            </a:pPr>
            <a:endParaRPr lang="ru-RU" altLang="ru-RU" sz="1600" b="1" dirty="0" smtClean="0">
              <a:solidFill>
                <a:schemeClr val="tx1"/>
              </a:solidFill>
            </a:endParaRPr>
          </a:p>
          <a:p>
            <a:pPr lvl="0" algn="ctr">
              <a:spcBef>
                <a:spcPts val="0"/>
              </a:spcBef>
              <a:buClr>
                <a:srgbClr val="EA157A"/>
              </a:buClr>
              <a:buNone/>
            </a:pPr>
            <a:r>
              <a:rPr lang="ru-RU" altLang="ru-RU" sz="1600" b="1" dirty="0" smtClean="0">
                <a:solidFill>
                  <a:schemeClr val="tx1"/>
                </a:solidFill>
              </a:rPr>
              <a:t>Так же МОУ СОШ №15 сотрудничает с </a:t>
            </a:r>
          </a:p>
          <a:p>
            <a:pPr lvl="0" algn="ctr">
              <a:spcBef>
                <a:spcPts val="0"/>
              </a:spcBef>
              <a:buClr>
                <a:srgbClr val="EA157A"/>
              </a:buClr>
              <a:buNone/>
            </a:pPr>
            <a:endParaRPr lang="ru-RU" altLang="ru-RU" sz="1600" b="1" dirty="0" smtClean="0">
              <a:solidFill>
                <a:schemeClr val="tx1"/>
              </a:solidFill>
            </a:endParaRPr>
          </a:p>
          <a:p>
            <a:pPr lvl="0" algn="ctr">
              <a:spcBef>
                <a:spcPts val="0"/>
              </a:spcBef>
              <a:buClr>
                <a:srgbClr val="EA157A"/>
              </a:buClr>
              <a:buNone/>
            </a:pPr>
            <a:r>
              <a:rPr lang="ru-RU" altLang="ru-RU" sz="1800" b="1" dirty="0" smtClean="0">
                <a:solidFill>
                  <a:schemeClr val="tx1"/>
                </a:solidFill>
              </a:rPr>
              <a:t> -  </a:t>
            </a:r>
            <a:r>
              <a:rPr lang="ru-RU" altLang="ru-RU" sz="2000" b="1" dirty="0">
                <a:solidFill>
                  <a:schemeClr val="tx1"/>
                </a:solidFill>
              </a:rPr>
              <a:t>институтом Государства и Права РАН г.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Москвы.</a:t>
            </a:r>
          </a:p>
          <a:p>
            <a:pPr lvl="0" algn="ctr">
              <a:spcBef>
                <a:spcPts val="0"/>
              </a:spcBef>
              <a:buClr>
                <a:srgbClr val="EA157A"/>
              </a:buClr>
              <a:buNone/>
            </a:pPr>
            <a:r>
              <a:rPr lang="ru-RU" altLang="ru-RU" sz="1800" b="1" dirty="0" smtClean="0">
                <a:solidFill>
                  <a:schemeClr val="tx1"/>
                </a:solidFill>
              </a:rPr>
              <a:t>В частности с </a:t>
            </a:r>
            <a:r>
              <a:rPr lang="ru-RU" altLang="ru-RU" sz="1800" b="1" dirty="0" err="1" smtClean="0">
                <a:solidFill>
                  <a:schemeClr val="tx1"/>
                </a:solidFill>
              </a:rPr>
              <a:t>Карнозовой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  Людмилой Михайловной</a:t>
            </a:r>
            <a:r>
              <a:rPr lang="ru-RU" altLang="ru-RU" sz="1800" dirty="0" smtClean="0">
                <a:solidFill>
                  <a:schemeClr val="tx1"/>
                </a:solidFill>
              </a:rPr>
              <a:t>,  ведущим научным сотрудником </a:t>
            </a:r>
            <a:r>
              <a:rPr lang="ru-RU" altLang="ru-RU" sz="1800" dirty="0" err="1" smtClean="0">
                <a:solidFill>
                  <a:schemeClr val="tx1"/>
                </a:solidFill>
              </a:rPr>
              <a:t>cектра</a:t>
            </a:r>
            <a:r>
              <a:rPr lang="ru-RU" altLang="ru-RU" sz="1800" dirty="0" smtClean="0">
                <a:solidFill>
                  <a:schemeClr val="tx1"/>
                </a:solidFill>
              </a:rPr>
              <a:t> </a:t>
            </a:r>
            <a:r>
              <a:rPr lang="ru-RU" altLang="ru-RU" sz="1800" dirty="0">
                <a:solidFill>
                  <a:schemeClr val="tx1"/>
                </a:solidFill>
              </a:rPr>
              <a:t>проблем правосудия Института государства и права РАН</a:t>
            </a:r>
            <a:r>
              <a:rPr lang="ru-RU" altLang="ru-RU" sz="1800" dirty="0" smtClean="0">
                <a:solidFill>
                  <a:schemeClr val="tx1"/>
                </a:solidFill>
              </a:rPr>
              <a:t>,,</a:t>
            </a:r>
            <a:r>
              <a:rPr lang="ru-RU" altLang="ru-RU" sz="2000" spc="-100" dirty="0" smtClean="0">
                <a:solidFill>
                  <a:schemeClr val="tx1"/>
                </a:solidFill>
                <a:ea typeface="+mj-ea"/>
                <a:cs typeface="+mj-cs"/>
              </a:rPr>
              <a:t> руководителем </a:t>
            </a:r>
            <a:r>
              <a:rPr lang="ru-RU" altLang="ru-RU" sz="1800" spc="-100" dirty="0" smtClean="0">
                <a:solidFill>
                  <a:schemeClr val="tx1"/>
                </a:solidFill>
                <a:ea typeface="+mj-ea"/>
                <a:cs typeface="+mj-cs"/>
              </a:rPr>
              <a:t>направления </a:t>
            </a:r>
            <a:r>
              <a:rPr lang="ru-RU" altLang="ru-RU" sz="1800" spc="-100" dirty="0">
                <a:solidFill>
                  <a:schemeClr val="tx1"/>
                </a:solidFill>
                <a:ea typeface="+mj-ea"/>
                <a:cs typeface="+mj-cs"/>
              </a:rPr>
              <a:t>«Программы восстановительного правосудия по уголовным делам</a:t>
            </a:r>
            <a:r>
              <a:rPr lang="ru-RU" altLang="ru-RU" sz="1800" spc="-100" dirty="0" smtClean="0">
                <a:solidFill>
                  <a:schemeClr val="tx1"/>
                </a:solidFill>
                <a:ea typeface="+mj-ea"/>
                <a:cs typeface="+mj-cs"/>
              </a:rPr>
              <a:t>»</a:t>
            </a:r>
          </a:p>
          <a:p>
            <a:pPr lvl="0" algn="ctr">
              <a:spcBef>
                <a:spcPts val="0"/>
              </a:spcBef>
              <a:buClr>
                <a:srgbClr val="EA157A"/>
              </a:buClr>
              <a:buNone/>
            </a:pPr>
            <a:r>
              <a:rPr lang="ru-RU" altLang="ru-RU" sz="1800" spc="-100" dirty="0" smtClean="0">
                <a:solidFill>
                  <a:schemeClr val="tx1"/>
                </a:solidFill>
                <a:ea typeface="+mj-ea"/>
                <a:cs typeface="+mj-cs"/>
              </a:rPr>
              <a:t>и Коноваловым Антоном Юрьевичем</a:t>
            </a:r>
            <a:r>
              <a:rPr lang="ru-RU" altLang="ru-RU" sz="1800" dirty="0">
                <a:solidFill>
                  <a:schemeClr val="tx1"/>
                </a:solidFill>
              </a:rPr>
              <a:t>	</a:t>
            </a:r>
          </a:p>
          <a:p>
            <a:pPr lvl="0" algn="just">
              <a:buClr>
                <a:srgbClr val="EA157A"/>
              </a:buClr>
              <a:buNone/>
            </a:pP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" y="114072"/>
            <a:ext cx="2563801" cy="26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2232248" cy="334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C:\Users\Учитель\Desktop\ТОИУУ\IMG_20160616_1606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556" y="0"/>
            <a:ext cx="3525444" cy="470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:\Москва\SDC109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3550" y="802434"/>
            <a:ext cx="5865131" cy="426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Учитель\Desktop\ТОИУУ\IMG_20160617_1222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993" y="642918"/>
            <a:ext cx="3532007" cy="474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3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-108520" y="1988840"/>
            <a:ext cx="3384376" cy="47525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Центром Судебно-правовая реформа проводится обучение медиаторов; межрегиональные и Всероссийские конференции, научно-теоретические семинары, посвященные практикам разрешения конфликтов и примирению, профилактике правонарушений.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253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6632"/>
            <a:ext cx="1944216" cy="19442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195736" y="152400"/>
            <a:ext cx="6491064" cy="468288"/>
          </a:xfrm>
        </p:spPr>
        <p:txBody>
          <a:bodyPr/>
          <a:lstStyle/>
          <a:p>
            <a:pPr algn="ctr"/>
            <a:r>
              <a:rPr lang="ru-RU" altLang="ru-RU" sz="2400" dirty="0" smtClean="0"/>
              <a:t>Межрегиональное взаимодействие</a:t>
            </a:r>
          </a:p>
        </p:txBody>
      </p:sp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>
            <a:off x="2051720" y="476672"/>
            <a:ext cx="6912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prstClr val="black"/>
                </a:solidFill>
              </a:rPr>
              <a:t>Помимо этого сотрудничаем с </a:t>
            </a:r>
            <a:r>
              <a:rPr lang="ru-RU" altLang="ru-RU" dirty="0" err="1" smtClean="0">
                <a:solidFill>
                  <a:prstClr val="black"/>
                </a:solidFill>
              </a:rPr>
              <a:t>Путинцевой</a:t>
            </a:r>
            <a:r>
              <a:rPr lang="ru-RU" altLang="ru-RU" dirty="0" smtClean="0">
                <a:solidFill>
                  <a:prstClr val="black"/>
                </a:solidFill>
              </a:rPr>
              <a:t> Натальей Владимировной -медиатором и тренером по медиации Центра «Перекресток» г. </a:t>
            </a:r>
            <a:r>
              <a:rPr lang="ru-RU" altLang="ru-RU" dirty="0">
                <a:solidFill>
                  <a:prstClr val="black"/>
                </a:solidFill>
              </a:rPr>
              <a:t>Москвы, ГБОУ ЦППП «Юго-Запад</a:t>
            </a:r>
            <a:r>
              <a:rPr lang="ru-RU" altLang="ru-RU" dirty="0" smtClean="0">
                <a:solidFill>
                  <a:prstClr val="black"/>
                </a:solidFill>
              </a:rPr>
              <a:t>».</a:t>
            </a:r>
          </a:p>
        </p:txBody>
      </p:sp>
      <p:pic>
        <p:nvPicPr>
          <p:cNvPr id="5122" name="Picture 2" descr="C:\Users\Учитель\Desktop\ТОИУУ\IMG_20160616_134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40" y="1484784"/>
            <a:ext cx="5209544" cy="35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Учитель\Desktop\ТОИУУ\IMG_20160617_1045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96" y="1340768"/>
            <a:ext cx="5289104" cy="35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Москва\SDC108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23" y="10096"/>
            <a:ext cx="4658469" cy="349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Москва\SDC1089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23" y="3365923"/>
            <a:ext cx="4619517" cy="346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Учитель\Desktop\SDC109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36627" y="990261"/>
            <a:ext cx="5836907" cy="437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52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  <a:tabLst>
                <a:tab pos="1435100" algn="l"/>
              </a:tabLst>
            </a:pP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 марте, каждого года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 Институте государства и права РАН г. Москвы 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проводится (вот уже на протяжении восьми лет)  межрегиональный Всероссийский  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семинар по анализу программ восстановительного правосудия и иных восстановительных программ с участием несовершеннолетних, в котором 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принимают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участие 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педагоги и нашей школы.</a:t>
            </a: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  <a:tabLst>
                <a:tab pos="1435100" algn="l"/>
              </a:tabLst>
            </a:pPr>
            <a:r>
              <a:rPr lang="ru-RU" sz="28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Семинары проводятся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 рамках программы «Сообщества восстановительных практик: от ремесла к методической оснащенности» на основании Соглашения между Министерством развития РФ и Межрегиональной общественной организацией «Общественный центр «Судебно-правовая реформа». </a:t>
            </a:r>
            <a:endParaRPr lang="ru-RU" sz="2800" b="1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  <a:tabLst>
                <a:tab pos="1435100" algn="l"/>
              </a:tabLst>
            </a:pPr>
            <a:endParaRPr lang="ru-RU" sz="20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381000" y="310128"/>
            <a:ext cx="8381260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6" name="Picture 4" descr="F:\Москва\SDC109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2" y="10096"/>
            <a:ext cx="4361045" cy="35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F:\Москва\SDC10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97" y="3645024"/>
            <a:ext cx="4170322" cy="312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:\Москва\SDC109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4" y="764704"/>
            <a:ext cx="4621673" cy="346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F:\Москва\SDC109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0931" y="1313765"/>
            <a:ext cx="5544616" cy="41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Учитель\Desktop\SDC109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07019"/>
            <a:ext cx="7488919" cy="561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91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F:\Москва\SDC10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36" y="2898036"/>
            <a:ext cx="5308848" cy="398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Москва\SDC108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886" y="0"/>
            <a:ext cx="500486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Учитель\Desktop\SDC109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41" y="-2"/>
            <a:ext cx="4747943" cy="356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Учитель\Desktop\SDC108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27983" cy="401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для директоров\SDC1088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50672"/>
            <a:ext cx="442798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  <a:tabLst>
                <a:tab pos="1162050" algn="l"/>
              </a:tabLst>
            </a:pPr>
            <a:r>
              <a:rPr lang="ru-RU" sz="4000" dirty="0">
                <a:solidFill>
                  <a:schemeClr val="tx1"/>
                </a:solidFill>
              </a:rPr>
              <a:t>Ведущие семинаров: Коновалов А.Ю., Максудов Р.Р., </a:t>
            </a:r>
            <a:r>
              <a:rPr lang="ru-RU" sz="4000" dirty="0" err="1">
                <a:solidFill>
                  <a:schemeClr val="tx1"/>
                </a:solidFill>
              </a:rPr>
              <a:t>Карнозова</a:t>
            </a:r>
            <a:r>
              <a:rPr lang="ru-RU" sz="4000" dirty="0">
                <a:solidFill>
                  <a:schemeClr val="tx1"/>
                </a:solidFill>
              </a:rPr>
              <a:t> Л.М., Путинцева Н.В., а так же коллеги из разных регионов страны.</a:t>
            </a:r>
          </a:p>
        </p:txBody>
      </p:sp>
    </p:spTree>
    <p:extLst>
      <p:ext uri="{BB962C8B-B14F-4D97-AF65-F5344CB8AC3E}">
        <p14:creationId xmlns:p14="http://schemas.microsoft.com/office/powerpoint/2010/main" val="204412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999" y="404664"/>
            <a:ext cx="8407893" cy="5721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tx1"/>
                </a:solidFill>
              </a:rPr>
              <a:t>За тесное сотрудничество с ОЦ «Судебно-правовая реформа» директор МОУ СОШ №15 и руководитель ШСП имеют благодарности от  </a:t>
            </a:r>
            <a:r>
              <a:rPr lang="ru-RU" sz="3600" b="1" dirty="0">
                <a:solidFill>
                  <a:schemeClr val="tx1"/>
                </a:solidFill>
              </a:rPr>
              <a:t>руководителя </a:t>
            </a:r>
            <a:r>
              <a:rPr lang="ru-RU" sz="3600" b="1" dirty="0" smtClean="0">
                <a:solidFill>
                  <a:schemeClr val="tx1"/>
                </a:solidFill>
              </a:rPr>
              <a:t>и Председателя </a:t>
            </a:r>
            <a:r>
              <a:rPr lang="ru-RU" sz="3600" b="1" dirty="0">
                <a:solidFill>
                  <a:schemeClr val="tx1"/>
                </a:solidFill>
              </a:rPr>
              <a:t>Ассоциации кураторов служб примирения и медиаторов г. </a:t>
            </a:r>
            <a:r>
              <a:rPr lang="ru-RU" sz="3600" b="1" dirty="0" smtClean="0">
                <a:solidFill>
                  <a:schemeClr val="tx1"/>
                </a:solidFill>
              </a:rPr>
              <a:t>Москвы – Коновалова А.Ю.</a:t>
            </a:r>
            <a:endParaRPr lang="ru-RU" sz="36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sz="36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sz="3600" b="1" dirty="0" smtClean="0">
              <a:solidFill>
                <a:srgbClr val="FFFF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4881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60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1014"/>
            <a:ext cx="4464496" cy="614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444662" cy="611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95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88640"/>
            <a:ext cx="8784975" cy="6669360"/>
          </a:xfrm>
        </p:spPr>
        <p:txBody>
          <a:bodyPr>
            <a:noAutofit/>
          </a:bodyPr>
          <a:lstStyle/>
          <a:p>
            <a:pPr marL="45720" indent="0" algn="ctr">
              <a:buNone/>
              <a:tabLst>
                <a:tab pos="1079500" algn="l"/>
                <a:tab pos="1252538" algn="l"/>
              </a:tabLst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СП МОУ СОШ №15 сотрудничает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ГБОУ ДПО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ТОИУУ, совместно с педагогами института руководитель ШСП МОУ СОШ №15 проводит курсы повышения квалификации, поскольку имеет свидетельство медиатора и опыт работы в этой области, которое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обучать как педагогов, так  и учащихся, проведению восстановительных медиативных программ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 algn="ctr">
              <a:buNone/>
              <a:tabLst>
                <a:tab pos="1079500" algn="l"/>
                <a:tab pos="1252538" algn="l"/>
              </a:tabLst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Помимо этого ШСП сотрудничает как с городскими, так и с региональными ОО, из таких городов как: Тверь, Бологое, Бежецк, Торжок, Конаково, Красный Холм.</a:t>
            </a:r>
          </a:p>
          <a:p>
            <a:pPr marL="45720" indent="0" algn="ctr">
              <a:buNone/>
              <a:tabLst>
                <a:tab pos="1079500" algn="l"/>
                <a:tab pos="1252538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ШСП МОУ СОШ №15 является медиатором Ассоциации кураторов служб примирения.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V="1">
            <a:off x="381000" y="310128"/>
            <a:ext cx="8381260" cy="45719"/>
          </a:xfrm>
        </p:spPr>
        <p:txBody>
          <a:bodyPr/>
          <a:lstStyle/>
          <a:p>
            <a:pPr>
              <a:tabLst>
                <a:tab pos="1252538" algn="l"/>
              </a:tabLst>
            </a:pPr>
            <a:endParaRPr lang="ru-RU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2" y="116632"/>
            <a:ext cx="904956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13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861048"/>
            <a:ext cx="8954660" cy="2736304"/>
          </a:xfrm>
        </p:spPr>
        <p:txBody>
          <a:bodyPr>
            <a:normAutofit/>
          </a:bodyPr>
          <a:lstStyle/>
          <a:p>
            <a:pPr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Школа </a:t>
            </a:r>
            <a:r>
              <a:rPr lang="ru-RU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– это универсальная арена, полигон для разрядки детьми своих многочисленных накопившихся </a:t>
            </a:r>
            <a:r>
              <a:rPr lang="ru-RU" b="1" i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негативных </a:t>
            </a:r>
            <a:r>
              <a:rPr lang="ru-RU" b="1" i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импульсов. </a:t>
            </a:r>
            <a:endParaRPr lang="ru-RU" b="1" i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i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Алла Баркан (педиатр и детский психолог)</a:t>
            </a:r>
          </a:p>
          <a:p>
            <a:pPr indent="0" algn="r">
              <a:lnSpc>
                <a:spcPct val="115000"/>
              </a:lnSpc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Именно в  школе закладываются основы поведения человека в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будущем, способность выйти из конфликтной ситуации.</a:t>
            </a:r>
            <a:endParaRPr lang="ru-RU" sz="24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indent="0" algn="r">
              <a:lnSpc>
                <a:spcPct val="115000"/>
              </a:lnSpc>
              <a:spcAft>
                <a:spcPts val="0"/>
              </a:spcAft>
              <a:buNone/>
            </a:pPr>
            <a:endParaRPr lang="ru-RU" sz="24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 algn="r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Кононенко\Pictures\618x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56" y="46078"/>
            <a:ext cx="4558634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ноненко\Pictures\intelligent-bully-640x43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4586024" cy="310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ононенко\Pictures\view_imi.ph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276688"/>
            <a:ext cx="4474264" cy="341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0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214313" y="214312"/>
            <a:ext cx="8472487" cy="6383039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altLang="ru-RU" sz="2800" dirty="0" smtClean="0">
                <a:solidFill>
                  <a:schemeClr val="tx1"/>
                </a:solidFill>
              </a:rPr>
              <a:t> </a:t>
            </a:r>
          </a:p>
          <a:p>
            <a:pPr algn="just">
              <a:buNone/>
            </a:pPr>
            <a:endParaRPr lang="ru-RU" altLang="ru-RU" sz="2800" dirty="0" smtClean="0">
              <a:solidFill>
                <a:schemeClr val="tx1"/>
              </a:solidFill>
            </a:endParaRPr>
          </a:p>
          <a:p>
            <a:pPr algn="just">
              <a:buNone/>
            </a:pPr>
            <a:endParaRPr lang="ru-RU" altLang="ru-RU" sz="2800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altLang="ru-RU" sz="3600" dirty="0" smtClean="0">
                <a:solidFill>
                  <a:schemeClr val="tx1"/>
                </a:solidFill>
              </a:rPr>
              <a:t>Командой СП организуются такие акции как  «Прости», «Пойми меня», снимаются видеоролики о работе ШСП, осуществляется знакомство  родителей с работой ШСП, учащиеся-медиаторы осуществляют волонтерскую миссию.</a:t>
            </a:r>
          </a:p>
          <a:p>
            <a:pPr algn="ctr">
              <a:buNone/>
            </a:pPr>
            <a:r>
              <a:rPr lang="ru-RU" altLang="ru-RU" sz="3600" dirty="0" smtClean="0">
                <a:solidFill>
                  <a:schemeClr val="tx1"/>
                </a:solidFill>
              </a:rPr>
              <a:t>ШСП с 2014 года основывается на восстановительной модели медиации и опирается на ее стандарты.</a:t>
            </a:r>
          </a:p>
          <a:p>
            <a:pPr>
              <a:buFont typeface="Arial" charset="0"/>
              <a:buNone/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99387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6632"/>
            <a:ext cx="8784975" cy="6624736"/>
          </a:xfrm>
        </p:spPr>
        <p:txBody>
          <a:bodyPr>
            <a:normAutofit fontScale="85000" lnSpcReduction="20000"/>
          </a:bodyPr>
          <a:lstStyle/>
          <a:p>
            <a:pPr marL="4572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Педагогами школы разработано  </a:t>
            </a:r>
            <a:r>
              <a:rPr lang="ru-RU" sz="2400" b="1" dirty="0">
                <a:solidFill>
                  <a:schemeClr val="bg1"/>
                </a:solidFill>
              </a:rPr>
              <a:t>«Положение о школьной службе примирения», применяется план работы,  </a:t>
            </a:r>
            <a:r>
              <a:rPr lang="ru-RU" sz="2400" b="1" dirty="0" smtClean="0">
                <a:solidFill>
                  <a:schemeClr val="bg1"/>
                </a:solidFill>
              </a:rPr>
              <a:t>ШСП </a:t>
            </a:r>
            <a:r>
              <a:rPr lang="ru-RU" sz="2400" b="1" dirty="0">
                <a:solidFill>
                  <a:schemeClr val="bg1"/>
                </a:solidFill>
              </a:rPr>
              <a:t>имеет свой устав и функциональные обязанности членов ШСП. Правовая основа ШСП (школьной службы примирения) основывается на: </a:t>
            </a:r>
          </a:p>
          <a:p>
            <a:pPr marL="45720" indent="0">
              <a:buNone/>
            </a:pPr>
            <a:r>
              <a:rPr lang="ru-RU" sz="2100" b="1" dirty="0">
                <a:solidFill>
                  <a:schemeClr val="bg1"/>
                </a:solidFill>
              </a:rPr>
              <a:t> </a:t>
            </a:r>
            <a:r>
              <a:rPr lang="ru-RU" sz="2100" b="1" dirty="0" smtClean="0">
                <a:solidFill>
                  <a:schemeClr val="tx1"/>
                </a:solidFill>
              </a:rPr>
              <a:t>•</a:t>
            </a:r>
            <a:r>
              <a:rPr lang="ru-RU" sz="2100" b="1" dirty="0">
                <a:solidFill>
                  <a:schemeClr val="tx1"/>
                </a:solidFill>
              </a:rPr>
              <a:t>	Конституция Российской Федерации;</a:t>
            </a:r>
          </a:p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</a:rPr>
              <a:t>•	</a:t>
            </a:r>
            <a:r>
              <a:rPr lang="ru-RU" b="1" dirty="0">
                <a:solidFill>
                  <a:schemeClr val="tx1"/>
                </a:solidFill>
              </a:rPr>
              <a:t>Гражданский кодекс Российской Федерации;</a:t>
            </a:r>
          </a:p>
          <a:p>
            <a:pPr marL="45720" indent="0">
              <a:buNone/>
            </a:pPr>
            <a:r>
              <a:rPr lang="ru-RU" b="1" dirty="0">
                <a:solidFill>
                  <a:schemeClr val="tx1"/>
                </a:solidFill>
              </a:rPr>
              <a:t>•	Семейный кодекс Российской Федерации;</a:t>
            </a:r>
          </a:p>
          <a:p>
            <a:pPr marL="45720" indent="0">
              <a:buNone/>
            </a:pPr>
            <a:r>
              <a:rPr lang="ru-RU" b="1" dirty="0">
                <a:solidFill>
                  <a:schemeClr val="tx1"/>
                </a:solidFill>
              </a:rPr>
              <a:t>•	Федеральный закон от 24 июля 1998 г. № 124-ФЗ «Об основных гарантиях прав ребенка в Российской Федерации»;</a:t>
            </a:r>
          </a:p>
          <a:p>
            <a:pPr marL="45720" indent="0">
              <a:buNone/>
            </a:pPr>
            <a:r>
              <a:rPr lang="ru-RU" b="1" dirty="0">
                <a:solidFill>
                  <a:schemeClr val="tx1"/>
                </a:solidFill>
              </a:rPr>
              <a:t>•	Федеральный закон от 29 декабря 2012 г. № 273-ФЗ «Об образовании в Российской Федерации»;</a:t>
            </a:r>
          </a:p>
          <a:p>
            <a:pPr marL="45720" indent="0">
              <a:buNone/>
            </a:pPr>
            <a:r>
              <a:rPr lang="ru-RU" b="1" dirty="0">
                <a:solidFill>
                  <a:schemeClr val="tx1"/>
                </a:solidFill>
              </a:rPr>
              <a:t>•	Конвенция о правах ребенка; Конвенции о защите прав детей и сотрудничестве, заключенные в г. Гааге, 1980, 1996, 2007 годов;</a:t>
            </a:r>
          </a:p>
          <a:p>
            <a:pPr marL="45720" indent="0">
              <a:buNone/>
            </a:pPr>
            <a:r>
              <a:rPr lang="ru-RU" b="1" dirty="0">
                <a:solidFill>
                  <a:schemeClr val="tx1"/>
                </a:solidFill>
              </a:rPr>
              <a:t>•	Федеральный закон от 27 июля 2010 г. № 193-ФЗ «Об альтернативной процедуре урегулирования споров с участием посредника (процедуре медиации)»; </a:t>
            </a:r>
          </a:p>
          <a:p>
            <a:pPr marL="45720" indent="0">
              <a:buNone/>
            </a:pPr>
            <a:r>
              <a:rPr lang="ru-RU" b="1" dirty="0">
                <a:solidFill>
                  <a:schemeClr val="tx1"/>
                </a:solidFill>
              </a:rPr>
              <a:t>•	Приказ МОУ СОШ №15 «Об утверждении локального акта и составе комиссии  от</a:t>
            </a:r>
          </a:p>
          <a:p>
            <a:pPr marL="45720" indent="0">
              <a:buNone/>
            </a:pPr>
            <a:r>
              <a:rPr lang="ru-RU" b="1" dirty="0">
                <a:solidFill>
                  <a:schemeClr val="tx1"/>
                </a:solidFill>
              </a:rPr>
              <a:t>                      01.09.2014 №66; </a:t>
            </a:r>
          </a:p>
          <a:p>
            <a:pPr marL="45720" indent="0">
              <a:buNone/>
            </a:pPr>
            <a:r>
              <a:rPr lang="ru-RU" b="1" dirty="0">
                <a:solidFill>
                  <a:schemeClr val="tx1"/>
                </a:solidFill>
              </a:rPr>
              <a:t>•	Приказ МОУ СОШ №15 «Об изменениях в составе комиссии ШСП, утверждении положения о школьной службе примирения от 18.09.2015 №173 п.3».</a:t>
            </a:r>
          </a:p>
          <a:p>
            <a:pPr marL="45720" indent="0">
              <a:buNone/>
            </a:pPr>
            <a:r>
              <a:rPr lang="ru-RU" b="1" dirty="0">
                <a:solidFill>
                  <a:schemeClr val="tx1"/>
                </a:solidFill>
              </a:rPr>
              <a:t>•	Приказ МОУ СОШ №15 «Об изменениях в составе комиссии ШСП на 2016-2017 учебный год».</a:t>
            </a:r>
          </a:p>
          <a:p>
            <a:pPr marL="45720" indent="0">
              <a:buNone/>
            </a:pPr>
            <a:r>
              <a:rPr lang="ru-RU" b="1" dirty="0">
                <a:solidFill>
                  <a:schemeClr val="tx1"/>
                </a:solidFill>
              </a:rPr>
              <a:t>•	Приказ МОУ СОШ №15 «Об изменениях в составе ШСП на 2017-2018 </a:t>
            </a:r>
            <a:r>
              <a:rPr lang="ru-RU" b="1" dirty="0" err="1">
                <a:solidFill>
                  <a:schemeClr val="tx1"/>
                </a:solidFill>
              </a:rPr>
              <a:t>уч.год</a:t>
            </a:r>
            <a:r>
              <a:rPr lang="ru-RU" b="1" dirty="0">
                <a:solidFill>
                  <a:schemeClr val="tx1"/>
                </a:solidFill>
              </a:rPr>
              <a:t>».</a:t>
            </a:r>
          </a:p>
          <a:p>
            <a:pPr marL="4572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355847"/>
            <a:ext cx="8295456" cy="840905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80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-99392"/>
            <a:ext cx="8712968" cy="691276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4572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Деятельность </a:t>
            </a:r>
            <a:r>
              <a:rPr lang="ru-RU" b="1" dirty="0">
                <a:solidFill>
                  <a:srgbClr val="FF0000"/>
                </a:solidFill>
              </a:rPr>
              <a:t>ШСП направлена на формирование безопасного пространства (среды) не только для детей, но и для взрослых, путем содействия воспитанию </a:t>
            </a:r>
            <a:r>
              <a:rPr lang="ru-RU" b="1" dirty="0" smtClean="0">
                <a:solidFill>
                  <a:srgbClr val="FF0000"/>
                </a:solidFill>
              </a:rPr>
              <a:t>культуры </a:t>
            </a:r>
            <a:r>
              <a:rPr lang="ru-RU" b="1" dirty="0">
                <a:solidFill>
                  <a:srgbClr val="FF0000"/>
                </a:solidFill>
              </a:rPr>
              <a:t>конструктивного поведения в различных конфликтных ситуациях. </a:t>
            </a:r>
          </a:p>
          <a:p>
            <a:pPr marL="45720" indent="0" algn="ctr">
              <a:buNone/>
            </a:pPr>
            <a:r>
              <a:rPr lang="ru-RU" sz="2400" dirty="0">
                <a:solidFill>
                  <a:schemeClr val="tx1"/>
                </a:solidFill>
              </a:rPr>
              <a:t>В </a:t>
            </a:r>
            <a:r>
              <a:rPr lang="ru-RU" sz="2400" dirty="0" smtClean="0">
                <a:solidFill>
                  <a:schemeClr val="tx1"/>
                </a:solidFill>
              </a:rPr>
              <a:t>основе деятельности ШСП лежит</a:t>
            </a:r>
            <a:r>
              <a:rPr lang="ru-RU" sz="2400" dirty="0">
                <a:solidFill>
                  <a:schemeClr val="tx1"/>
                </a:solidFill>
              </a:rPr>
              <a:t>: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</a:rPr>
              <a:t>разрешение </a:t>
            </a:r>
            <a:r>
              <a:rPr lang="ru-RU" sz="2400" dirty="0">
                <a:solidFill>
                  <a:schemeClr val="tx1"/>
                </a:solidFill>
              </a:rPr>
              <a:t>разнообразных и разнонаправленных конфликтов, возникающих в ОО</a:t>
            </a:r>
            <a:r>
              <a:rPr lang="ru-RU" sz="2400" dirty="0" smtClean="0">
                <a:solidFill>
                  <a:schemeClr val="tx1"/>
                </a:solidFill>
              </a:rPr>
              <a:t>;</a:t>
            </a:r>
          </a:p>
          <a:p>
            <a:pPr algn="ctr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проведение просветительской работы среди </a:t>
            </a:r>
            <a:r>
              <a:rPr lang="ru-RU" sz="2400" dirty="0" smtClean="0">
                <a:solidFill>
                  <a:schemeClr val="tx1"/>
                </a:solidFill>
              </a:rPr>
              <a:t>обучающихся, коллег </a:t>
            </a:r>
            <a:r>
              <a:rPr lang="ru-RU" sz="2400" dirty="0">
                <a:solidFill>
                  <a:schemeClr val="tx1"/>
                </a:solidFill>
              </a:rPr>
              <a:t>и родителей;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</a:rPr>
              <a:t>предотвращение </a:t>
            </a:r>
            <a:r>
              <a:rPr lang="ru-RU" sz="2400" dirty="0">
                <a:solidFill>
                  <a:schemeClr val="tx1"/>
                </a:solidFill>
              </a:rPr>
              <a:t>возникновения конфликтов;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</a:rPr>
              <a:t>обеспечение </a:t>
            </a:r>
            <a:r>
              <a:rPr lang="ru-RU" sz="2400" dirty="0">
                <a:solidFill>
                  <a:schemeClr val="tx1"/>
                </a:solidFill>
              </a:rPr>
              <a:t>формирования и обучения «групп равных» («группы равных» - это группы детей, которые объединены для обучения процедуре медиации и медиативному </a:t>
            </a:r>
            <a:r>
              <a:rPr lang="ru-RU" sz="2400" dirty="0" smtClean="0">
                <a:solidFill>
                  <a:schemeClr val="tx1"/>
                </a:solidFill>
              </a:rPr>
              <a:t>восстановительному подходу – дети-волонтеры). 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6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16632"/>
            <a:ext cx="8784976" cy="6552728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   </a:t>
            </a:r>
            <a:r>
              <a:rPr lang="ru-RU" sz="5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школьной службы примирения</a:t>
            </a:r>
            <a:r>
              <a:rPr lang="ru-RU" sz="5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endParaRPr lang="ru-RU" sz="39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9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88670" indent="-742950" algn="ctr">
              <a:buAutoNum type="arabicPeriod"/>
            </a:pPr>
            <a:r>
              <a:rPr lang="ru-RU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Разбор уже случившихся конфликтных ситуаций;</a:t>
            </a:r>
          </a:p>
          <a:p>
            <a:pPr marL="788670" indent="-742950" algn="ctr">
              <a:buAutoNum type="arabicPeriod"/>
            </a:pPr>
            <a:r>
              <a:rPr lang="ru-RU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Профилактика и </a:t>
            </a:r>
            <a:r>
              <a:rPr lang="ru-RU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предупрекждение</a:t>
            </a:r>
            <a:r>
              <a:rPr lang="ru-RU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конфликтных ситуаций через волонтерскую деятельность и команду ШСП.</a:t>
            </a:r>
          </a:p>
          <a:p>
            <a:pPr marL="788670" indent="-742950" algn="ctr">
              <a:buNone/>
            </a:pPr>
            <a:r>
              <a:rPr lang="ru-RU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направление является самым основным, так как профилактическая работа – это глобальный пласт системы </a:t>
            </a:r>
            <a:r>
              <a:rPr lang="ru-RU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безконфликтного</a:t>
            </a:r>
            <a:r>
              <a:rPr lang="ru-RU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взаимодействия всех участников образовательного процесса.</a:t>
            </a:r>
          </a:p>
          <a:p>
            <a:pPr algn="ctr">
              <a:buNone/>
            </a:pPr>
            <a:r>
              <a:rPr lang="ru-RU" sz="3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7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3" cy="5184576"/>
          </a:xfrm>
        </p:spPr>
        <p:txBody>
          <a:bodyPr>
            <a:normAutofit/>
          </a:bodyPr>
          <a:lstStyle/>
          <a:p>
            <a:pPr lvl="0" algn="ctr">
              <a:buClr>
                <a:srgbClr val="EA157A"/>
              </a:buClr>
              <a:buNone/>
            </a:pPr>
            <a:r>
              <a:rPr lang="ru-RU" altLang="ru-RU" sz="3600" b="1" dirty="0">
                <a:solidFill>
                  <a:schemeClr val="tx1"/>
                </a:solidFill>
              </a:rPr>
              <a:t>Основной целью работы СП является создание условий успешной социализации несовершеннолетних; снижение количества конфликтов через внедрение модели реализации восстановительных технологий в систему профилактики конфликтных ситуаций в школьной среде.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85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19256" cy="5256584"/>
          </a:xfrm>
        </p:spPr>
        <p:txBody>
          <a:bodyPr>
            <a:normAutofit/>
          </a:bodyPr>
          <a:lstStyle/>
          <a:p>
            <a:pPr lvl="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ШСП опирается на следующие принципы: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52060009"/>
              </p:ext>
            </p:extLst>
          </p:nvPr>
        </p:nvGraphicFramePr>
        <p:xfrm>
          <a:off x="323528" y="908720"/>
          <a:ext cx="849694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062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2993925"/>
              </p:ext>
            </p:extLst>
          </p:nvPr>
        </p:nvGraphicFramePr>
        <p:xfrm>
          <a:off x="323528" y="836712"/>
          <a:ext cx="8424936" cy="5577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907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4848349"/>
              </p:ext>
            </p:extLst>
          </p:nvPr>
        </p:nvGraphicFramePr>
        <p:xfrm>
          <a:off x="179512" y="1199144"/>
          <a:ext cx="8496944" cy="5606796"/>
        </p:xfrm>
        <a:graphic>
          <a:graphicData uri="http://schemas.openxmlformats.org/drawingml/2006/table">
            <a:tbl>
              <a:tblPr firstRow="1" firstCol="1" bandRow="1"/>
              <a:tblGrid>
                <a:gridCol w="571656"/>
                <a:gridCol w="4036855"/>
                <a:gridCol w="864096"/>
                <a:gridCol w="1008112"/>
                <a:gridCol w="1008112"/>
                <a:gridCol w="1008113"/>
              </a:tblGrid>
              <a:tr h="364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Типы конфликтов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2014-2015 уч.год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7480" indent="463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2015-2016 уч.год.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2016-2017 уч.год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2017-2018 уч.год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Межличностные конфликты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Между родителями учащихся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---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Взаимные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оскорбления между  обучающимися (в том числе </a:t>
                      </a:r>
                      <a:r>
                        <a:rPr lang="ru-RU" sz="16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соц.сети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---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Причинение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материального ущерба (порча имущества, кража)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---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5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Длительные пропуски занятий в результате конфликта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---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---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---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---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Между учащимися и педагогами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---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---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Между детьми и родителями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---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---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---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6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688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период с 2014 по 2017 учебные года было проведено более 40 медиативных восстановительных программ примирения, из них только 2 программы не привели к примирительному договору.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88640"/>
            <a:ext cx="9505056" cy="93610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Типы и виды конфликтов, разрешаемые в результате деятельности  ШСП МОУ СОШ №15</a:t>
            </a:r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0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571612"/>
            <a:ext cx="8712968" cy="5385780"/>
          </a:xfrm>
        </p:spPr>
        <p:txBody>
          <a:bodyPr>
            <a:normAutofit fontScale="77500" lnSpcReduction="20000"/>
          </a:bodyPr>
          <a:lstStyle/>
          <a:p>
            <a:pPr lvl="0"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сократить общее количество конфликтных ситуаций, в которые вовлекаются дети;</a:t>
            </a:r>
          </a:p>
          <a:p>
            <a:pPr lvl="0"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повысить эффективность ведения профилактической и коррекционной работы, направленной на снижение проявления асоциального поведения обучающихся;</a:t>
            </a:r>
          </a:p>
          <a:p>
            <a:pPr lvl="0"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сократить количество правонарушений, совершаемых несовершеннолетними;</a:t>
            </a:r>
          </a:p>
          <a:p>
            <a:pPr lvl="0"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обеспечить открытость  деятельности образовательной организации в части защиты прав и интересов детей;</a:t>
            </a:r>
          </a:p>
          <a:p>
            <a:pPr lvl="0"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оздоровить социально-психологическую обстановку в образовательной организации</a:t>
            </a:r>
            <a:r>
              <a:rPr lang="ru-RU" sz="4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416310" cy="139786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Функционирование ШСП в образовательной организации позволяет: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ocuments\Школа 6\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88640"/>
            <a:ext cx="1476170" cy="1217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277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" y="1500174"/>
            <a:ext cx="8788892" cy="5357826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наработанного опыта  опубликовано  методическое пособие: </a:t>
            </a:r>
          </a:p>
          <a:p>
            <a:pPr marL="45720" indent="0"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МЕТОДИЧЕСКИЕ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РЕКОМЕНДАЦИИ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5720" indent="0"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организации служб примирения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5720" indent="0"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образовательных организациях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5720" indent="0" algn="ctr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примере работы МОУ СОШ №15 г. Тверь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для директоров\SDC11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29072" y="1371532"/>
            <a:ext cx="5828911" cy="43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для директоров\SDC111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46362" y="1374999"/>
            <a:ext cx="585665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89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КОНФЛИКТОВ В ОО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412776"/>
            <a:ext cx="4521696" cy="51125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tx1"/>
                </a:solidFill>
              </a:rPr>
              <a:t>Н</a:t>
            </a:r>
            <a:r>
              <a:rPr lang="ru-RU" sz="3200" dirty="0" smtClean="0">
                <a:solidFill>
                  <a:schemeClr val="tx1"/>
                </a:solidFill>
              </a:rPr>
              <a:t>аиболее </a:t>
            </a:r>
            <a:r>
              <a:rPr lang="ru-RU" sz="3200" dirty="0">
                <a:solidFill>
                  <a:schemeClr val="tx1"/>
                </a:solidFill>
              </a:rPr>
              <a:t>распространены среди учащихся </a:t>
            </a:r>
            <a:r>
              <a:rPr lang="ru-RU" sz="3200" b="1" i="1" dirty="0">
                <a:solidFill>
                  <a:schemeClr val="tx1"/>
                </a:solidFill>
              </a:rPr>
              <a:t>конфликты лидерства</a:t>
            </a:r>
            <a:r>
              <a:rPr lang="ru-RU" sz="3200" i="1" dirty="0">
                <a:solidFill>
                  <a:schemeClr val="tx1"/>
                </a:solidFill>
              </a:rPr>
              <a:t>,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endParaRPr lang="ru-RU" sz="32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в </a:t>
            </a:r>
            <a:r>
              <a:rPr lang="ru-RU" sz="3200" dirty="0">
                <a:solidFill>
                  <a:schemeClr val="tx1"/>
                </a:solidFill>
              </a:rPr>
              <a:t>которых отражается борьба двух-трех лидеров </a:t>
            </a:r>
            <a:endParaRPr lang="ru-RU" sz="32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и </a:t>
            </a:r>
            <a:r>
              <a:rPr lang="ru-RU" sz="3200" dirty="0">
                <a:solidFill>
                  <a:schemeClr val="tx1"/>
                </a:solidFill>
              </a:rPr>
              <a:t>их группировок за первенство в классе. </a:t>
            </a:r>
          </a:p>
        </p:txBody>
      </p:sp>
      <p:pic>
        <p:nvPicPr>
          <p:cNvPr id="6148" name="Picture 4" descr="http://meduniver.com/Medical/Psixology/Img/obzivaiut_rebenka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1208" y="1079215"/>
            <a:ext cx="4442792" cy="31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mages.meddaily.ru/images/big/96_60_966087_13409731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504" y="3429000"/>
            <a:ext cx="4464496" cy="334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5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4235628"/>
              </p:ext>
            </p:extLst>
          </p:nvPr>
        </p:nvGraphicFramePr>
        <p:xfrm>
          <a:off x="314324" y="1556792"/>
          <a:ext cx="8506148" cy="5214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3074"/>
                <a:gridCol w="4253074"/>
              </a:tblGrid>
              <a:tr h="52149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Для обучающихся школы проводятся ситуативные занятия, а для младших классов игры по внедрению восстановительной медиации, применению методов конструктивного реагирования в конфликте.</a:t>
                      </a:r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Необходимо сменить административно-карательную направленность взрослых и опору на силу у школьников на восстановительный способ разрешения конфликтных ситуаций.</a:t>
                      </a:r>
                    </a:p>
                    <a:p>
                      <a:endParaRPr lang="ru-RU" altLang="ru-RU" sz="1800" b="1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>
            <a:normAutofit/>
          </a:bodyPr>
          <a:lstStyle/>
          <a:p>
            <a:pPr algn="ctr"/>
            <a:endParaRPr lang="ru-RU" alt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4714884"/>
            <a:ext cx="2708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 smtClean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 smtClean="0">
              <a:ln w="1016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79114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О проекте ШСП – 2</a:t>
            </a:r>
            <a:br>
              <a:rPr lang="ru-RU" sz="4400" b="1" dirty="0" smtClean="0">
                <a:solidFill>
                  <a:srgbClr val="FF0000"/>
                </a:solidFill>
              </a:rPr>
            </a:b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E:\для директоров\DSCN27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7092" y="873321"/>
            <a:ext cx="4335532" cy="3347768"/>
          </a:xfrm>
          <a:prstGeom prst="rect">
            <a:avLst/>
          </a:prstGeom>
          <a:noFill/>
        </p:spPr>
      </p:pic>
      <p:pic>
        <p:nvPicPr>
          <p:cNvPr id="2053" name="Picture 5" descr="E:\для директоров\DSCN27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63" y="3648913"/>
            <a:ext cx="4281648" cy="3211237"/>
          </a:xfrm>
          <a:prstGeom prst="rect">
            <a:avLst/>
          </a:prstGeom>
          <a:noFill/>
        </p:spPr>
      </p:pic>
      <p:pic>
        <p:nvPicPr>
          <p:cNvPr id="2055" name="Picture 7" descr="E:\для директоров\DSCN2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897" y="3704144"/>
            <a:ext cx="4083921" cy="3063408"/>
          </a:xfrm>
          <a:prstGeom prst="rect">
            <a:avLst/>
          </a:prstGeom>
          <a:noFill/>
        </p:spPr>
      </p:pic>
      <p:pic>
        <p:nvPicPr>
          <p:cNvPr id="2056" name="Picture 8" descr="E:\для директоров\DSCN27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31" y="868752"/>
            <a:ext cx="4320480" cy="324085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7" y="873321"/>
            <a:ext cx="836428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90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57158" y="0"/>
            <a:ext cx="6786610" cy="4109593"/>
          </a:xfrm>
        </p:spPr>
        <p:txBody>
          <a:bodyPr>
            <a:normAutofit/>
          </a:bodyPr>
          <a:lstStyle/>
          <a:p>
            <a:pPr algn="ctr"/>
            <a:r>
              <a:rPr lang="ru-RU" sz="4800" u="sng" dirty="0" smtClean="0">
                <a:solidFill>
                  <a:srgbClr val="FF0000"/>
                </a:solidFill>
              </a:rPr>
              <a:t>Присоединяйтесь к нам! ШСП – путь к миру! </a:t>
            </a:r>
            <a:endParaRPr lang="ru-RU" sz="4800" u="sng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286124"/>
            <a:ext cx="7000860" cy="3180329"/>
          </a:xfrm>
        </p:spPr>
        <p:txBody>
          <a:bodyPr/>
          <a:lstStyle/>
          <a:p>
            <a:pPr algn="ctr"/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  <p:pic>
        <p:nvPicPr>
          <p:cNvPr id="1026" name="Picture 2" descr="E:\для директоров\SDC11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392" y="3005956"/>
            <a:ext cx="5053152" cy="378986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947"/>
            <a:ext cx="4535810" cy="340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26" y="171516"/>
            <a:ext cx="4542451" cy="340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0" y="3581218"/>
            <a:ext cx="4112269" cy="321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34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4464496" cy="5256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Путь </a:t>
            </a:r>
            <a:r>
              <a:rPr lang="ru-RU" sz="2800" dirty="0">
                <a:solidFill>
                  <a:schemeClr val="tx1"/>
                </a:solidFill>
              </a:rPr>
              <a:t>к лидерству, особенно в подростковой среде, связан с демонстрацией </a:t>
            </a:r>
            <a:r>
              <a:rPr lang="ru-RU" sz="2800" b="1" i="1" dirty="0">
                <a:solidFill>
                  <a:schemeClr val="tx1"/>
                </a:solidFill>
              </a:rPr>
              <a:t>превосходства, цинизма, </a:t>
            </a:r>
            <a:r>
              <a:rPr lang="ru-RU" sz="2800" b="1" i="1" dirty="0" smtClean="0">
                <a:solidFill>
                  <a:schemeClr val="tx1"/>
                </a:solidFill>
              </a:rPr>
              <a:t>жестокости и </a:t>
            </a:r>
            <a:r>
              <a:rPr lang="ru-RU" sz="2800" b="1" i="1" dirty="0">
                <a:solidFill>
                  <a:schemeClr val="tx1"/>
                </a:solidFill>
              </a:rPr>
              <a:t>безжалостности.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Подростки сами настроены на конфликты, так как их природа более конфликтная, чем конструктивная..  </a:t>
            </a:r>
            <a:endParaRPr lang="ru-RU" sz="2400" dirty="0"/>
          </a:p>
        </p:txBody>
      </p:sp>
      <p:pic>
        <p:nvPicPr>
          <p:cNvPr id="3076" name="Picture 4" descr="http://vinnitsaok.com.ua/wp-content/uploads/2013/10/dra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392" y="332656"/>
            <a:ext cx="4608511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392" y="3356991"/>
            <a:ext cx="4608511" cy="330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3826768" cy="50720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chemeClr val="tx1"/>
                </a:solidFill>
              </a:rPr>
              <a:t>В средних классах часто конфликтуют, группа мальчиков и группа девочек.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430011"/>
            <a:ext cx="3744416" cy="516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3672408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tx1"/>
                </a:solidFill>
              </a:rPr>
              <a:t>К</a:t>
            </a:r>
            <a:r>
              <a:rPr lang="ru-RU" sz="3200" dirty="0" smtClean="0">
                <a:solidFill>
                  <a:schemeClr val="tx1"/>
                </a:solidFill>
              </a:rPr>
              <a:t>онфликт </a:t>
            </a:r>
            <a:r>
              <a:rPr lang="ru-RU" sz="3200" dirty="0">
                <a:solidFill>
                  <a:schemeClr val="tx1"/>
                </a:solidFill>
              </a:rPr>
              <a:t>трех-четырех подростков с целым классом или конфликтное противостояние одного школьника и класса.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Кононенко\Pictures\ПСИХОЛОГИЯ\интересное для электива\Garmonichnoe-vospitainie-rebenka-ploh-kompaniy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929" y="188640"/>
            <a:ext cx="468051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ононенко\Pictures\ПСИХОЛОГИЯ\интересное для электива\t1larg.handling.elementary.schoo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933056"/>
            <a:ext cx="499255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8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Массовые конфликты: «стрелки», «</a:t>
            </a:r>
            <a:r>
              <a:rPr lang="ru-RU" dirty="0" err="1" smtClean="0"/>
              <a:t>БуЛЛинг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71" y="1335919"/>
            <a:ext cx="4896222" cy="265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13" y="2215343"/>
            <a:ext cx="4869780" cy="255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71" y="4016531"/>
            <a:ext cx="4896222" cy="273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5919"/>
            <a:ext cx="4032448" cy="269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4104456" cy="269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66452"/>
            <a:ext cx="4032448" cy="268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04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9100" y="116632"/>
            <a:ext cx="8305800" cy="180020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ВОССТАНОВИТЕЛЬНАЯ МЕДИАЦИЯ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11266" name="Picture 2" descr="C:\Users\Кононенко\Pictures\mediad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645" y="1988840"/>
            <a:ext cx="8615434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2286000" y="198884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buClr>
                <a:srgbClr val="C66951"/>
              </a:buClr>
            </a:pPr>
            <a:r>
              <a:rPr lang="ru-RU" sz="2800" b="1" i="1" spc="150" dirty="0">
                <a:solidFill>
                  <a:prstClr val="black"/>
                </a:solidFill>
              </a:rPr>
              <a:t>Медиация</a:t>
            </a:r>
            <a:r>
              <a:rPr lang="ru-RU" sz="2800" i="1" spc="150" dirty="0">
                <a:solidFill>
                  <a:prstClr val="black"/>
                </a:solidFill>
              </a:rPr>
              <a:t> </a:t>
            </a:r>
            <a:r>
              <a:rPr lang="ru-RU" sz="2800" spc="150" dirty="0">
                <a:solidFill>
                  <a:prstClr val="black"/>
                </a:solidFill>
              </a:rPr>
              <a:t>– это процесс, в котором участники (конфликтующие стороны) с помощью беспристрастной третьей стороны (медиатора) разрешают свой конфликт.</a:t>
            </a:r>
          </a:p>
        </p:txBody>
      </p:sp>
    </p:spTree>
    <p:extLst>
      <p:ext uri="{BB962C8B-B14F-4D97-AF65-F5344CB8AC3E}">
        <p14:creationId xmlns:p14="http://schemas.microsoft.com/office/powerpoint/2010/main" val="315207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77072"/>
            <a:ext cx="8507288" cy="2520280"/>
          </a:xfrm>
        </p:spPr>
        <p:txBody>
          <a:bodyPr>
            <a:noAutofit/>
          </a:bodyPr>
          <a:lstStyle/>
          <a:p>
            <a:pPr marL="0" lvl="0" indent="0" algn="ctr">
              <a:buClr>
                <a:srgbClr val="EA157A"/>
              </a:buClr>
              <a:buNone/>
            </a:pPr>
            <a:r>
              <a:rPr lang="ru-RU" sz="2400" b="1" i="1" dirty="0" smtClean="0">
                <a:solidFill>
                  <a:schemeClr val="tx1"/>
                </a:solidFill>
              </a:rPr>
              <a:t>А восстановительная </a:t>
            </a:r>
            <a:r>
              <a:rPr lang="ru-RU" sz="2400" b="1" i="1" dirty="0">
                <a:solidFill>
                  <a:schemeClr val="tx1"/>
                </a:solidFill>
              </a:rPr>
              <a:t>медиация  </a:t>
            </a:r>
            <a:r>
              <a:rPr lang="ru-RU" sz="2400" dirty="0">
                <a:solidFill>
                  <a:schemeClr val="tx1"/>
                </a:solidFill>
              </a:rPr>
              <a:t>- это </a:t>
            </a:r>
            <a:r>
              <a:rPr lang="ru-RU" sz="2400" dirty="0" smtClean="0">
                <a:solidFill>
                  <a:schemeClr val="tx1"/>
                </a:solidFill>
              </a:rPr>
              <a:t>система, </a:t>
            </a:r>
            <a:r>
              <a:rPr lang="ru-RU" sz="2400" dirty="0">
                <a:solidFill>
                  <a:schemeClr val="tx1"/>
                </a:solidFill>
              </a:rPr>
              <a:t>в </a:t>
            </a:r>
            <a:r>
              <a:rPr lang="ru-RU" sz="2400" dirty="0" smtClean="0">
                <a:solidFill>
                  <a:schemeClr val="tx1"/>
                </a:solidFill>
              </a:rPr>
              <a:t>которой  </a:t>
            </a:r>
            <a:r>
              <a:rPr lang="ru-RU" sz="2400" dirty="0">
                <a:solidFill>
                  <a:schemeClr val="tx1"/>
                </a:solidFill>
              </a:rPr>
              <a:t>медиатор создает условия для восстановления способности людей понимать друг друга и договариваться о приемлемых для  них вариантах разрешения  проблем, возникших в результате конфликтной ситуации.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G:\для директоров\SDC11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7487"/>
            <a:ext cx="5213629" cy="402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для директоров\SDC11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62284" y="634380"/>
            <a:ext cx="407707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1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887</TotalTime>
  <Words>1400</Words>
  <Application>Microsoft Office PowerPoint</Application>
  <PresentationFormat>Экран (4:3)</PresentationFormat>
  <Paragraphs>181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Сетка</vt:lpstr>
      <vt:lpstr>1_Сетка</vt:lpstr>
      <vt:lpstr>2_Сетка</vt:lpstr>
      <vt:lpstr>Конфликты в школе и восстановительная медиация</vt:lpstr>
      <vt:lpstr>Презентация PowerPoint</vt:lpstr>
      <vt:lpstr>ВИДЫ КОНФЛИКТОВ В ОО</vt:lpstr>
      <vt:lpstr>Подростки сами настроены на конфликты, так как их природа более конфликтная, чем конструктивная..  </vt:lpstr>
      <vt:lpstr>Презентация PowerPoint</vt:lpstr>
      <vt:lpstr>Презентация PowerPoint</vt:lpstr>
      <vt:lpstr>Массовые конфликты: «стрелки», «БуЛЛинг»</vt:lpstr>
      <vt:lpstr>ВОССТАНОВИТЕЛЬНАЯ МЕДИАЦИЯ</vt:lpstr>
      <vt:lpstr>Презентация PowerPoint</vt:lpstr>
      <vt:lpstr>Презентация PowerPoint</vt:lpstr>
      <vt:lpstr>Организация работы ШСП  в моу сош №15</vt:lpstr>
      <vt:lpstr>Презентация PowerPoint</vt:lpstr>
      <vt:lpstr>Презентация PowerPoint</vt:lpstr>
      <vt:lpstr>Межрегиональное взаимодействие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ШСП опирается на следующие принципы:</vt:lpstr>
      <vt:lpstr>Презентация PowerPoint</vt:lpstr>
      <vt:lpstr>Типы и виды конфликтов, разрешаемые в результате деятельности  ШСП МОУ СОШ №15 </vt:lpstr>
      <vt:lpstr>Функционирование ШСП в образовательной организации позволяет: </vt:lpstr>
      <vt:lpstr>Презентация PowerPoint</vt:lpstr>
      <vt:lpstr>Презентация PowerPoint</vt:lpstr>
      <vt:lpstr>О проекте ШСП – 2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Конфликты в школе и восстановительная медиация</dc:title>
  <dc:creator>Учитель</dc:creator>
  <cp:lastModifiedBy>Учитель</cp:lastModifiedBy>
  <cp:revision>69</cp:revision>
  <dcterms:created xsi:type="dcterms:W3CDTF">2018-01-11T09:38:36Z</dcterms:created>
  <dcterms:modified xsi:type="dcterms:W3CDTF">2018-01-16T06:23:30Z</dcterms:modified>
</cp:coreProperties>
</file>