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1" r:id="rId2"/>
    <p:sldId id="272" r:id="rId3"/>
    <p:sldId id="268" r:id="rId4"/>
    <p:sldId id="256" r:id="rId5"/>
    <p:sldId id="260" r:id="rId6"/>
    <p:sldId id="258" r:id="rId7"/>
    <p:sldId id="262" r:id="rId8"/>
    <p:sldId id="289" r:id="rId9"/>
    <p:sldId id="285" r:id="rId10"/>
    <p:sldId id="290" r:id="rId11"/>
    <p:sldId id="288" r:id="rId12"/>
    <p:sldId id="292" r:id="rId13"/>
    <p:sldId id="283" r:id="rId14"/>
    <p:sldId id="291" r:id="rId15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7635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21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07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1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845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12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9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32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2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23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531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25.11.2015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038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9824" y="1385047"/>
            <a:ext cx="5150224" cy="891825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Bookman Old Style" panose="02050604050505020204" pitchFamily="18" charset="0"/>
              </a:rPr>
              <a:t>П о р т р е т</a:t>
            </a:r>
            <a:endParaRPr lang="ru-RU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9824" y="3205813"/>
            <a:ext cx="5150224" cy="485870"/>
          </a:xfrm>
        </p:spPr>
        <p:txBody>
          <a:bodyPr>
            <a:normAutofit/>
          </a:bodyPr>
          <a:lstStyle/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836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err="1" smtClean="0">
                <a:solidFill>
                  <a:srgbClr val="FFC000"/>
                </a:solidFill>
                <a:latin typeface="Bookman Old Style" panose="02050604050505020204" pitchFamily="18" charset="0"/>
              </a:rPr>
              <a:t>Рассказываем</a:t>
            </a:r>
            <a:r>
              <a:rPr lang="bg-BG" dirty="0" smtClean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endParaRPr lang="bg-BG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8650" y="1825625"/>
            <a:ext cx="8263830" cy="4351338"/>
          </a:xfrm>
        </p:spPr>
        <p:txBody>
          <a:bodyPr/>
          <a:lstStyle/>
          <a:p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 меня сестра. Ей 21 год.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Она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очень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красива. </a:t>
            </a:r>
            <a:r>
              <a:rPr lang="bg-BG" sz="32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У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неё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длинные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кудрявые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каштановые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волосы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белое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лицо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умные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большие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синие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с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длинными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ресницами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правильный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нос и красиво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очерченные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плотные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губы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белая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шея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и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нежные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2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руки</a:t>
            </a:r>
            <a:r>
              <a:rPr lang="bg-BG" sz="32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bg-BG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8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sz="3600" b="1" dirty="0" err="1" smtClean="0">
                <a:solidFill>
                  <a:srgbClr val="FFFF00"/>
                </a:solidFill>
              </a:rPr>
              <a:t>Рассказываем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У меня друг. Его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зовут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Брадли.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Ему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25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лет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.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Он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высокого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роста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. У него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короткие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русые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волосы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,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смуглое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лицо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, на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котором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блестят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красивые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зелёные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. Нос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правильной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3600" b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формы</a:t>
            </a:r>
            <a:r>
              <a:rPr lang="bg-BG" sz="36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endParaRPr lang="bg-BG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ctrTitle"/>
          </p:nvPr>
        </p:nvSpPr>
        <p:spPr/>
        <p:txBody>
          <a:bodyPr anchor="t">
            <a:normAutofit/>
          </a:bodyPr>
          <a:lstStyle/>
          <a:p>
            <a:r>
              <a:rPr lang="bg-BG" sz="4800" b="1" dirty="0" err="1" smtClean="0">
                <a:solidFill>
                  <a:srgbClr val="FFC000"/>
                </a:solidFill>
              </a:rPr>
              <a:t>Домашнее</a:t>
            </a:r>
            <a:r>
              <a:rPr lang="bg-BG" sz="4800" b="1" dirty="0" smtClean="0">
                <a:solidFill>
                  <a:srgbClr val="FFC000"/>
                </a:solidFill>
              </a:rPr>
              <a:t> задание:</a:t>
            </a:r>
            <a:br>
              <a:rPr lang="bg-BG" sz="4800" b="1" dirty="0" smtClean="0">
                <a:solidFill>
                  <a:srgbClr val="FFC000"/>
                </a:solidFill>
              </a:rPr>
            </a:br>
            <a:endParaRPr lang="bg-BG" sz="4800" b="1" dirty="0">
              <a:solidFill>
                <a:srgbClr val="FFC000"/>
              </a:solidFill>
            </a:endParaRPr>
          </a:p>
        </p:txBody>
      </p:sp>
      <p:sp>
        <p:nvSpPr>
          <p:cNvPr id="6" name="Подзаглавие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bg-BG"/>
          </a:p>
        </p:txBody>
      </p:sp>
      <p:pic>
        <p:nvPicPr>
          <p:cNvPr id="1026" name="Picture 2" descr="E:\Йотова\картинки\1979996_853643184672714_8211019706405095479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20888"/>
            <a:ext cx="4280456" cy="316785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99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лавие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Слова </a:t>
            </a:r>
            <a:r>
              <a:rPr lang="bg-BG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справа</a:t>
            </a:r>
            <a:r>
              <a:rPr lang="bg-BG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bg-BG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должны</a:t>
            </a:r>
            <a:r>
              <a:rPr lang="bg-BG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bg-BG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попасть</a:t>
            </a:r>
            <a:r>
              <a:rPr lang="bg-BG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на свои места </a:t>
            </a:r>
            <a:r>
              <a:rPr lang="bg-BG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слева</a:t>
            </a:r>
            <a:endParaRPr lang="bg-BG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1"/>
          </p:nvPr>
        </p:nvSpPr>
        <p:spPr>
          <a:xfrm>
            <a:off x="471487" y="1825624"/>
            <a:ext cx="4676577" cy="46997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1.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подкосились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2. В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одно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влетает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, в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другое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вылетает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3.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оближешь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4.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Куда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смотрят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5.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закружилась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6.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Возьми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себя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в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7.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Сыт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по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8. Не 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говори себе под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9. У 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него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длинный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.</a:t>
            </a:r>
          </a:p>
          <a:p>
            <a:pPr marL="0" indent="0">
              <a:buNone/>
            </a:pP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10.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Имей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собственное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… </a:t>
            </a:r>
            <a:r>
              <a:rPr lang="bg-BG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.</a:t>
            </a:r>
            <a:endParaRPr lang="bg-BG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Контейнер за съдържание 13"/>
          <p:cNvSpPr>
            <a:spLocks noGrp="1"/>
          </p:cNvSpPr>
          <p:nvPr>
            <p:ph sz="half" idx="2"/>
          </p:nvPr>
        </p:nvSpPr>
        <p:spPr>
          <a:xfrm>
            <a:off x="5704085" y="1825625"/>
            <a:ext cx="2900363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bg-BG" sz="2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г</a:t>
            </a:r>
            <a:r>
              <a:rPr lang="bg-BG" sz="24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олова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г</a:t>
            </a: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лаза</a:t>
            </a:r>
            <a:endParaRPr lang="bg-BG" sz="2400" b="1" i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нос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г</a:t>
            </a: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орло</a:t>
            </a:r>
            <a:endParaRPr lang="bg-BG" sz="2400" b="1" i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пальчики</a:t>
            </a:r>
            <a:endParaRPr lang="bg-BG" sz="2400" b="1" i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л</a:t>
            </a: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ицо</a:t>
            </a:r>
            <a:endParaRPr lang="bg-BG" sz="2400" b="1" i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я</a:t>
            </a: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зык</a:t>
            </a:r>
            <a:endParaRPr lang="bg-BG" sz="2400" b="1" i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>
                <a:solidFill>
                  <a:srgbClr val="FFFF00"/>
                </a:solidFill>
                <a:latin typeface="Bookman Old Style" panose="02050604050505020204" pitchFamily="18" charset="0"/>
              </a:rPr>
              <a:t>у</a:t>
            </a:r>
            <a:r>
              <a:rPr lang="bg-BG" sz="24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хо</a:t>
            </a: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р</a:t>
            </a: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уки</a:t>
            </a:r>
            <a:endParaRPr lang="bg-BG" sz="2400" b="1" i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bg-BG" sz="2400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н</a:t>
            </a:r>
            <a:r>
              <a:rPr lang="bg-BG" sz="2400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оги</a:t>
            </a:r>
            <a:r>
              <a:rPr lang="bg-BG" sz="24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bg-BG" sz="24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25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6" name="Текстов контейнер 5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bg-BG" sz="4800" b="1" dirty="0" err="1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Спасибо</a:t>
            </a:r>
            <a:r>
              <a:rPr lang="bg-BG" sz="4800" b="1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 за </a:t>
            </a:r>
            <a:r>
              <a:rPr lang="bg-BG" sz="4800" b="1" dirty="0" err="1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работу</a:t>
            </a:r>
            <a:r>
              <a:rPr lang="bg-BG" sz="4800" b="1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 на </a:t>
            </a:r>
            <a:r>
              <a:rPr lang="bg-BG" sz="4800" b="1" dirty="0" err="1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уроке</a:t>
            </a:r>
            <a:r>
              <a:rPr lang="bg-BG" sz="4800" b="1" dirty="0">
                <a:solidFill>
                  <a:srgbClr val="FFC000"/>
                </a:solidFill>
                <a:latin typeface="Calibri Light" panose="020F0302020204030204"/>
                <a:ea typeface="+mj-ea"/>
                <a:cs typeface="+mj-cs"/>
              </a:rPr>
              <a:t>! </a:t>
            </a:r>
            <a:endParaRPr lang="bg-BG" sz="2000" b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E:\Йотова\картинки\1504643_1580071835562527_520549419095822265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692696"/>
            <a:ext cx="3120578" cy="3120578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85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7892"/>
            <a:ext cx="7886700" cy="795801"/>
          </a:xfrm>
        </p:spPr>
        <p:txBody>
          <a:bodyPr>
            <a:normAutofit/>
          </a:bodyPr>
          <a:lstStyle/>
          <a:p>
            <a:pPr algn="ctr"/>
            <a:r>
              <a:rPr lang="bg-BG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Сегодня</a:t>
            </a: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bg-BG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мы</a:t>
            </a: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</a:t>
            </a:r>
            <a:r>
              <a:rPr lang="bg-BG" sz="48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будем</a:t>
            </a:r>
            <a:r>
              <a:rPr lang="bg-BG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: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83" name="Group 7"/>
          <p:cNvGrpSpPr>
            <a:grpSpLocks/>
          </p:cNvGrpSpPr>
          <p:nvPr/>
        </p:nvGrpSpPr>
        <p:grpSpPr bwMode="auto">
          <a:xfrm>
            <a:off x="2133600" y="2129116"/>
            <a:ext cx="5105403" cy="555625"/>
            <a:chOff x="1248" y="2030"/>
            <a:chExt cx="3216" cy="350"/>
          </a:xfrm>
        </p:grpSpPr>
        <p:sp>
          <p:nvSpPr>
            <p:cNvPr id="8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  <a:contourClr>
                <a:srgbClr val="99CC00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1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2133600" y="2967316"/>
            <a:ext cx="5105400" cy="555625"/>
            <a:chOff x="1248" y="2640"/>
            <a:chExt cx="3216" cy="350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  <a:contourClr>
                <a:srgbClr val="0066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741" y="2682"/>
              <a:ext cx="2113" cy="29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sz="2400" dirty="0" err="1" smtClean="0">
                  <a:solidFill>
                    <a:srgbClr val="000000"/>
                  </a:solidFill>
                </a:rPr>
                <a:t>Учить</a:t>
              </a:r>
              <a:r>
                <a:rPr lang="bg-BG" sz="2400" dirty="0" smtClean="0">
                  <a:solidFill>
                    <a:srgbClr val="000000"/>
                  </a:solidFill>
                </a:rPr>
                <a:t> </a:t>
              </a:r>
              <a:r>
                <a:rPr lang="bg-BG" sz="2400" dirty="0" err="1" smtClean="0">
                  <a:solidFill>
                    <a:srgbClr val="000000"/>
                  </a:solidFill>
                </a:rPr>
                <a:t>новые</a:t>
              </a:r>
              <a:r>
                <a:rPr lang="bg-BG" sz="2400" dirty="0" smtClean="0">
                  <a:solidFill>
                    <a:srgbClr val="000000"/>
                  </a:solidFill>
                </a:rPr>
                <a:t> слова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2133600" y="3805516"/>
            <a:ext cx="5621339" cy="555625"/>
            <a:chOff x="1248" y="3230"/>
            <a:chExt cx="3541" cy="350"/>
          </a:xfrm>
          <a:solidFill>
            <a:srgbClr val="FFC000"/>
          </a:solidFill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grp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  <a:contourClr>
                <a:srgbClr val="FF9933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741" y="3272"/>
              <a:ext cx="3048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sz="2400" dirty="0" err="1" smtClean="0">
                  <a:solidFill>
                    <a:srgbClr val="000000"/>
                  </a:solidFill>
                </a:rPr>
                <a:t>Описывать</a:t>
              </a:r>
              <a:r>
                <a:rPr lang="bg-BG" sz="2400" dirty="0" smtClean="0">
                  <a:solidFill>
                    <a:srgbClr val="000000"/>
                  </a:solidFill>
                </a:rPr>
                <a:t> </a:t>
              </a:r>
              <a:r>
                <a:rPr lang="bg-BG" sz="2400" dirty="0" err="1" smtClean="0">
                  <a:solidFill>
                    <a:srgbClr val="000000"/>
                  </a:solidFill>
                </a:rPr>
                <a:t>людей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98" name="Group 22"/>
          <p:cNvGrpSpPr>
            <a:grpSpLocks/>
          </p:cNvGrpSpPr>
          <p:nvPr/>
        </p:nvGrpSpPr>
        <p:grpSpPr bwMode="auto">
          <a:xfrm>
            <a:off x="2133600" y="4509120"/>
            <a:ext cx="5105400" cy="555625"/>
            <a:chOff x="1248" y="3230"/>
            <a:chExt cx="3216" cy="350"/>
          </a:xfrm>
          <a:solidFill>
            <a:srgbClr val="7030A0"/>
          </a:solidFill>
        </p:grpSpPr>
        <p:sp>
          <p:nvSpPr>
            <p:cNvPr id="99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grp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0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pFill/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  <a:contourClr>
                <a:srgbClr val="990099"/>
              </a:contour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01" name="Text Box 25"/>
            <p:cNvSpPr txBox="1">
              <a:spLocks noChangeArrowheads="1"/>
            </p:cNvSpPr>
            <p:nvPr/>
          </p:nvSpPr>
          <p:spPr bwMode="gray">
            <a:xfrm>
              <a:off x="1741" y="3272"/>
              <a:ext cx="1726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bg-BG" sz="2400" dirty="0" err="1" smtClean="0">
                  <a:solidFill>
                    <a:srgbClr val="000000"/>
                  </a:solidFill>
                </a:rPr>
                <a:t>Упражняться</a:t>
              </a:r>
              <a:r>
                <a:rPr lang="bg-BG" sz="2400" dirty="0" smtClean="0">
                  <a:solidFill>
                    <a:srgbClr val="000000"/>
                  </a:solidFill>
                </a:rPr>
                <a:t>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02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14" cy="29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bg-BG" sz="2400" b="1" dirty="0" smtClean="0">
                  <a:solidFill>
                    <a:srgbClr val="FFFFFF"/>
                  </a:solidFill>
                </a:rPr>
                <a:t>4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3" name="Текстово поле 2"/>
          <p:cNvSpPr txBox="1"/>
          <p:nvPr/>
        </p:nvSpPr>
        <p:spPr>
          <a:xfrm>
            <a:off x="2915816" y="2368828"/>
            <a:ext cx="4323187" cy="46166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 anchor="t">
            <a:spAutoFit/>
          </a:bodyPr>
          <a:lstStyle/>
          <a:p>
            <a:r>
              <a:rPr lang="bg-BG" sz="2400" dirty="0" err="1" smtClean="0"/>
              <a:t>Говорить</a:t>
            </a:r>
            <a:r>
              <a:rPr lang="bg-BG" sz="2400" dirty="0" smtClean="0"/>
              <a:t> о </a:t>
            </a:r>
            <a:r>
              <a:rPr lang="bg-BG" sz="2400" dirty="0" err="1" smtClean="0"/>
              <a:t>человеческом</a:t>
            </a:r>
            <a:r>
              <a:rPr lang="bg-BG" sz="2400" dirty="0" smtClean="0"/>
              <a:t> теле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31279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pPr marL="137160" lvl="0" algn="ctr">
              <a:spcBef>
                <a:spcPct val="20000"/>
              </a:spcBef>
            </a:pPr>
            <a:r>
              <a:rPr lang="bg-BG" sz="4400" dirty="0" smtClean="0">
                <a:solidFill>
                  <a:srgbClr val="FFFF00"/>
                </a:solidFill>
                <a:latin typeface="Times New Roman"/>
                <a:ea typeface="+mn-ea"/>
                <a:cs typeface="+mn-cs"/>
              </a:rPr>
              <a:t>Повторяем </a:t>
            </a:r>
            <a:r>
              <a:rPr lang="bg-BG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то</a:t>
            </a:r>
            <a:r>
              <a:rPr lang="bg-BG" sz="4400" dirty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, </a:t>
            </a:r>
            <a:r>
              <a:rPr lang="bg-BG" sz="440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что</a:t>
            </a:r>
            <a:r>
              <a:rPr lang="bg-BG" sz="4400" dirty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 знаем</a:t>
            </a:r>
            <a:r>
              <a:rPr lang="bg-BG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>!</a:t>
            </a:r>
            <a:br>
              <a:rPr lang="bg-BG" sz="440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</a:br>
            <a:r>
              <a:rPr lang="bg-BG" sz="4400" dirty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  <a:t/>
            </a:r>
            <a:br>
              <a:rPr lang="bg-BG" sz="4400" dirty="0">
                <a:ln>
                  <a:noFill/>
                </a:ln>
                <a:solidFill>
                  <a:srgbClr val="FFFF00"/>
                </a:solidFill>
                <a:effectLst/>
                <a:latin typeface="Times New Roman"/>
                <a:ea typeface="+mn-ea"/>
                <a:cs typeface="+mn-cs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28650" y="1196752"/>
            <a:ext cx="7886700" cy="5553907"/>
          </a:xfrm>
        </p:spPr>
        <p:txBody>
          <a:bodyPr>
            <a:normAutofit lnSpcReduction="10000"/>
          </a:bodyPr>
          <a:lstStyle/>
          <a:p>
            <a:endParaRPr lang="bg-BG" sz="400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endParaRPr lang="bg-BG" sz="400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bg-BG" sz="4800" dirty="0" smtClean="0">
                <a:solidFill>
                  <a:srgbClr val="FFFF00"/>
                </a:solidFill>
                <a:latin typeface="Times New Roman"/>
                <a:ea typeface="+mj-ea"/>
                <a:cs typeface="+mj-cs"/>
              </a:rPr>
              <a:t>Учим и знаем!</a:t>
            </a:r>
            <a:endParaRPr lang="bg-BG" sz="4800" dirty="0" smtClean="0">
              <a:solidFill>
                <a:srgbClr val="FFFF00"/>
              </a:solidFill>
              <a:latin typeface="Times New Roman"/>
              <a:ea typeface="+mj-ea"/>
              <a:cs typeface="+mj-cs"/>
            </a:endParaRPr>
          </a:p>
        </p:txBody>
      </p:sp>
      <p:pic>
        <p:nvPicPr>
          <p:cNvPr id="1026" name="Picture 2" descr="E:\Йотова\картинки\kartinky\itogi-olimpiady-po-okruzhauschemu-mi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3888431" cy="3967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31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0" y="332656"/>
            <a:ext cx="8229600" cy="792088"/>
          </a:xfrm>
        </p:spPr>
        <p:txBody>
          <a:bodyPr anchor="t"/>
          <a:lstStyle/>
          <a:p>
            <a:r>
              <a:rPr lang="bg-BG" b="1" i="1" dirty="0" err="1">
                <a:solidFill>
                  <a:srgbClr val="FFFF00"/>
                </a:solidFill>
                <a:latin typeface="Bookman Old Style" panose="02050604050505020204" pitchFamily="18" charset="0"/>
              </a:rPr>
              <a:t>Ч</a:t>
            </a:r>
            <a:r>
              <a:rPr lang="bg-BG" b="1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еловек</a:t>
            </a:r>
            <a:endParaRPr lang="bg-BG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512168"/>
          </a:xfrm>
        </p:spPr>
        <p:txBody>
          <a:bodyPr anchor="ctr">
            <a:normAutofit/>
          </a:bodyPr>
          <a:lstStyle/>
          <a:p>
            <a:r>
              <a:rPr lang="bg-BG" sz="4000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Человеческое тело</a:t>
            </a:r>
            <a:endParaRPr lang="bg-BG" sz="4000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098" name="Picture 2" descr="C:\Users\PAGBSL\Desktop\evolution-s-f1a7ac0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556792"/>
            <a:ext cx="6286500" cy="3384376"/>
          </a:xfrm>
          <a:prstGeom prst="roundRect">
            <a:avLst>
              <a:gd name="adj" fmla="val 16667"/>
            </a:avLst>
          </a:prstGeom>
          <a:ln>
            <a:solidFill>
              <a:srgbClr val="FFC00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b="1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Имя прилагательное</a:t>
            </a:r>
            <a:endParaRPr lang="bg-BG" b="1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16832"/>
            <a:ext cx="8568952" cy="439252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bg-BG" sz="4000" dirty="0" err="1" smtClean="0"/>
              <a:t>Мужской</a:t>
            </a:r>
            <a:r>
              <a:rPr lang="bg-BG" sz="4000" dirty="0" smtClean="0"/>
              <a:t> род – м.р. – </a:t>
            </a:r>
            <a:r>
              <a:rPr lang="bg-BG" sz="4000" dirty="0" smtClean="0">
                <a:solidFill>
                  <a:srgbClr val="FFFF00"/>
                </a:solidFill>
              </a:rPr>
              <a:t>ый; -ий; -</a:t>
            </a:r>
            <a:r>
              <a:rPr lang="bg-BG" sz="4000" dirty="0" err="1" smtClean="0">
                <a:solidFill>
                  <a:srgbClr val="FFFF00"/>
                </a:solidFill>
              </a:rPr>
              <a:t>ой</a:t>
            </a:r>
            <a:r>
              <a:rPr lang="bg-BG" sz="4000" dirty="0" smtClean="0">
                <a:solidFill>
                  <a:srgbClr val="FFFF00"/>
                </a:solidFill>
              </a:rPr>
              <a:t>;</a:t>
            </a:r>
          </a:p>
          <a:p>
            <a:r>
              <a:rPr lang="bg-BG" sz="3600" dirty="0" err="1" smtClean="0"/>
              <a:t>Женский</a:t>
            </a:r>
            <a:r>
              <a:rPr lang="bg-BG" sz="3600" dirty="0" smtClean="0"/>
              <a:t> род – ж. р. – </a:t>
            </a:r>
            <a:r>
              <a:rPr lang="bg-BG" sz="3600" dirty="0" smtClean="0">
                <a:solidFill>
                  <a:srgbClr val="FFFF00"/>
                </a:solidFill>
              </a:rPr>
              <a:t>ая; -яя;</a:t>
            </a:r>
          </a:p>
          <a:p>
            <a:r>
              <a:rPr lang="bg-BG" sz="4000" dirty="0" smtClean="0"/>
              <a:t>Средний род – ср.р. – </a:t>
            </a:r>
            <a:r>
              <a:rPr lang="bg-BG" sz="4000" dirty="0" smtClean="0">
                <a:solidFill>
                  <a:srgbClr val="FFFF00"/>
                </a:solidFill>
              </a:rPr>
              <a:t>ое; -ее;</a:t>
            </a:r>
          </a:p>
          <a:p>
            <a:r>
              <a:rPr lang="bg-BG" sz="4000" dirty="0" smtClean="0"/>
              <a:t>Множественное число – </a:t>
            </a:r>
          </a:p>
          <a:p>
            <a:pPr marL="0" indent="0">
              <a:buNone/>
            </a:pPr>
            <a:r>
              <a:rPr lang="bg-BG" sz="4000" dirty="0" smtClean="0"/>
              <a:t>  мн. ч. – </a:t>
            </a:r>
            <a:r>
              <a:rPr lang="bg-BG" sz="4000" dirty="0" smtClean="0">
                <a:solidFill>
                  <a:srgbClr val="FFFF00"/>
                </a:solidFill>
              </a:rPr>
              <a:t>ые;</a:t>
            </a:r>
            <a:r>
              <a:rPr lang="bg-BG" sz="4000" dirty="0" smtClean="0"/>
              <a:t> </a:t>
            </a:r>
            <a:r>
              <a:rPr lang="bg-BG" sz="4000" dirty="0" smtClean="0">
                <a:solidFill>
                  <a:srgbClr val="FFFF00"/>
                </a:solidFill>
              </a:rPr>
              <a:t>-ие. </a:t>
            </a:r>
            <a:endParaRPr lang="bg-BG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Правоъгълник 2"/>
          <p:cNvSpPr/>
          <p:nvPr/>
        </p:nvSpPr>
        <p:spPr>
          <a:xfrm>
            <a:off x="1043608" y="230881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000" b="1" dirty="0">
                <a:solidFill>
                  <a:srgbClr val="7030A0"/>
                </a:solidFill>
              </a:rPr>
              <a:t>нос</a:t>
            </a:r>
          </a:p>
        </p:txBody>
      </p:sp>
      <p:pic>
        <p:nvPicPr>
          <p:cNvPr id="1027" name="Picture 3" descr="C:\Users\PAGBSL-Jotova\Desktop\chast-tela-na-angliyskom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6768752" cy="612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err="1" smtClean="0">
                <a:solidFill>
                  <a:srgbClr val="FFFF00"/>
                </a:solidFill>
              </a:rPr>
              <a:t>Допишите</a:t>
            </a:r>
            <a:r>
              <a:rPr lang="bg-BG" dirty="0" smtClean="0">
                <a:solidFill>
                  <a:srgbClr val="FFFF00"/>
                </a:solidFill>
              </a:rPr>
              <a:t>  </a:t>
            </a:r>
            <a:r>
              <a:rPr lang="bg-BG" dirty="0" err="1" smtClean="0">
                <a:solidFill>
                  <a:srgbClr val="FFFF00"/>
                </a:solidFill>
              </a:rPr>
              <a:t>прилагательные</a:t>
            </a:r>
            <a:r>
              <a:rPr lang="bg-BG" dirty="0" smtClean="0">
                <a:solidFill>
                  <a:srgbClr val="FFFF00"/>
                </a:solidFill>
              </a:rPr>
              <a:t> к </a:t>
            </a:r>
            <a:r>
              <a:rPr lang="bg-BG" dirty="0" err="1" smtClean="0">
                <a:solidFill>
                  <a:srgbClr val="FFFF00"/>
                </a:solidFill>
              </a:rPr>
              <a:t>словам</a:t>
            </a:r>
            <a:endParaRPr lang="bg-BG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g-BG" sz="2400" dirty="0" err="1" smtClean="0">
                <a:solidFill>
                  <a:srgbClr val="FFFF00"/>
                </a:solidFill>
              </a:rPr>
              <a:t>Тело</a:t>
            </a:r>
            <a:r>
              <a:rPr lang="bg-BG" sz="2400" dirty="0" smtClean="0">
                <a:solidFill>
                  <a:srgbClr val="FFFF00"/>
                </a:solidFill>
              </a:rPr>
              <a:t> – </a:t>
            </a:r>
            <a:r>
              <a:rPr lang="bg-BG" sz="2400" dirty="0" err="1" smtClean="0">
                <a:solidFill>
                  <a:srgbClr val="FFFF00"/>
                </a:solidFill>
              </a:rPr>
              <a:t>высокое</a:t>
            </a:r>
            <a:r>
              <a:rPr lang="bg-BG" sz="2400" dirty="0" smtClean="0">
                <a:solidFill>
                  <a:srgbClr val="FFFF00"/>
                </a:solidFill>
              </a:rPr>
              <a:t> …</a:t>
            </a:r>
            <a:endParaRPr lang="bg-BG" sz="2400" dirty="0" smtClean="0">
              <a:solidFill>
                <a:srgbClr val="FFFF00"/>
              </a:solidFill>
            </a:endParaRPr>
          </a:p>
          <a:p>
            <a:r>
              <a:rPr lang="bg-BG" sz="2400" dirty="0" smtClean="0">
                <a:solidFill>
                  <a:srgbClr val="FFFF00"/>
                </a:solidFill>
              </a:rPr>
              <a:t>Голова –  </a:t>
            </a:r>
            <a:r>
              <a:rPr lang="bg-BG" sz="2400" dirty="0" err="1" smtClean="0">
                <a:solidFill>
                  <a:srgbClr val="FFFF00"/>
                </a:solidFill>
              </a:rPr>
              <a:t>большая</a:t>
            </a:r>
            <a:r>
              <a:rPr lang="bg-BG" sz="2400" dirty="0" smtClean="0">
                <a:solidFill>
                  <a:srgbClr val="FFFF00"/>
                </a:solidFill>
              </a:rPr>
              <a:t> … </a:t>
            </a:r>
          </a:p>
          <a:p>
            <a:r>
              <a:rPr lang="bg-BG" sz="2400" dirty="0" smtClean="0">
                <a:solidFill>
                  <a:srgbClr val="FFFF00"/>
                </a:solidFill>
              </a:rPr>
              <a:t>Волосы –  </a:t>
            </a:r>
            <a:r>
              <a:rPr lang="bg-BG" sz="2400" dirty="0" err="1" smtClean="0">
                <a:solidFill>
                  <a:srgbClr val="FFFF00"/>
                </a:solidFill>
              </a:rPr>
              <a:t>кудрявые</a:t>
            </a:r>
            <a:r>
              <a:rPr lang="bg-BG" sz="2400" dirty="0" smtClean="0">
                <a:solidFill>
                  <a:srgbClr val="FFFF00"/>
                </a:solidFill>
              </a:rPr>
              <a:t> … </a:t>
            </a:r>
          </a:p>
          <a:p>
            <a:r>
              <a:rPr lang="bg-BG" sz="2400" dirty="0" smtClean="0">
                <a:solidFill>
                  <a:srgbClr val="FFFF00"/>
                </a:solidFill>
              </a:rPr>
              <a:t>Лицо –  </a:t>
            </a:r>
            <a:r>
              <a:rPr lang="bg-BG" sz="2400" dirty="0" err="1" smtClean="0">
                <a:solidFill>
                  <a:srgbClr val="FFFF00"/>
                </a:solidFill>
              </a:rPr>
              <a:t>белое</a:t>
            </a:r>
            <a:r>
              <a:rPr lang="bg-BG" sz="2400" dirty="0" smtClean="0">
                <a:solidFill>
                  <a:srgbClr val="FFFF00"/>
                </a:solidFill>
              </a:rPr>
              <a:t> </a:t>
            </a:r>
            <a:r>
              <a:rPr lang="bg-BG" sz="2400" dirty="0" smtClean="0">
                <a:solidFill>
                  <a:srgbClr val="FFFF00"/>
                </a:solidFill>
              </a:rPr>
              <a:t>…</a:t>
            </a:r>
            <a:endParaRPr lang="bg-BG" sz="2400" dirty="0" smtClean="0">
              <a:solidFill>
                <a:srgbClr val="FFFF00"/>
              </a:solidFill>
            </a:endParaRPr>
          </a:p>
          <a:p>
            <a:r>
              <a:rPr lang="bg-BG" sz="2400" dirty="0" smtClean="0">
                <a:solidFill>
                  <a:srgbClr val="FFFF00"/>
                </a:solidFill>
              </a:rPr>
              <a:t>Руки – </a:t>
            </a:r>
            <a:r>
              <a:rPr lang="bg-BG" sz="2400" dirty="0" err="1" smtClean="0">
                <a:solidFill>
                  <a:srgbClr val="FFFF00"/>
                </a:solidFill>
              </a:rPr>
              <a:t>нежные</a:t>
            </a:r>
            <a:r>
              <a:rPr lang="bg-BG" sz="2400" dirty="0" smtClean="0">
                <a:solidFill>
                  <a:srgbClr val="FFFF00"/>
                </a:solidFill>
              </a:rPr>
              <a:t> </a:t>
            </a:r>
            <a:r>
              <a:rPr lang="bg-BG" sz="2400" dirty="0" smtClean="0">
                <a:solidFill>
                  <a:srgbClr val="FFFF00"/>
                </a:solidFill>
              </a:rPr>
              <a:t>…</a:t>
            </a:r>
            <a:endParaRPr lang="bg-BG" sz="2400" dirty="0" smtClean="0">
              <a:solidFill>
                <a:srgbClr val="FFFF00"/>
              </a:solidFill>
            </a:endParaRPr>
          </a:p>
          <a:p>
            <a:r>
              <a:rPr lang="bg-BG" sz="2400" dirty="0" smtClean="0">
                <a:solidFill>
                  <a:srgbClr val="FFFF00"/>
                </a:solidFill>
              </a:rPr>
              <a:t>Нос – </a:t>
            </a:r>
            <a:r>
              <a:rPr lang="bg-BG" sz="2400" dirty="0" err="1" smtClean="0">
                <a:solidFill>
                  <a:srgbClr val="FFFF00"/>
                </a:solidFill>
              </a:rPr>
              <a:t>прямой</a:t>
            </a:r>
            <a:r>
              <a:rPr lang="bg-BG" sz="2400" dirty="0" smtClean="0">
                <a:solidFill>
                  <a:srgbClr val="FFFF00"/>
                </a:solidFill>
              </a:rPr>
              <a:t> … </a:t>
            </a:r>
          </a:p>
          <a:p>
            <a:r>
              <a:rPr lang="bg-BG" sz="2400" dirty="0" smtClean="0">
                <a:solidFill>
                  <a:srgbClr val="FFFF00"/>
                </a:solidFill>
              </a:rPr>
              <a:t>Уши – </a:t>
            </a:r>
            <a:r>
              <a:rPr lang="bg-BG" sz="2400" dirty="0" err="1" smtClean="0">
                <a:solidFill>
                  <a:srgbClr val="FFFF00"/>
                </a:solidFill>
              </a:rPr>
              <a:t>длинные</a:t>
            </a:r>
            <a:r>
              <a:rPr lang="bg-BG" sz="2400" dirty="0" smtClean="0">
                <a:solidFill>
                  <a:srgbClr val="FFFF00"/>
                </a:solidFill>
              </a:rPr>
              <a:t> … </a:t>
            </a:r>
          </a:p>
          <a:p>
            <a:r>
              <a:rPr lang="bg-BG" sz="2400" dirty="0" err="1">
                <a:solidFill>
                  <a:srgbClr val="FFFF00"/>
                </a:solidFill>
              </a:rPr>
              <a:t>Ноги</a:t>
            </a:r>
            <a:r>
              <a:rPr lang="bg-BG" sz="2400" dirty="0">
                <a:solidFill>
                  <a:srgbClr val="FFFF00"/>
                </a:solidFill>
              </a:rPr>
              <a:t> – </a:t>
            </a:r>
            <a:r>
              <a:rPr lang="bg-BG" sz="2400" dirty="0" err="1" smtClean="0">
                <a:solidFill>
                  <a:srgbClr val="FFFF00"/>
                </a:solidFill>
              </a:rPr>
              <a:t>кривые</a:t>
            </a:r>
            <a:r>
              <a:rPr lang="bg-BG" sz="2400" dirty="0" smtClean="0">
                <a:solidFill>
                  <a:srgbClr val="FFFF00"/>
                </a:solidFill>
              </a:rPr>
              <a:t> … </a:t>
            </a:r>
          </a:p>
          <a:p>
            <a:r>
              <a:rPr lang="bg-BG" sz="2400" dirty="0" err="1">
                <a:solidFill>
                  <a:srgbClr val="FFFF00"/>
                </a:solidFill>
              </a:rPr>
              <a:t>Брови</a:t>
            </a:r>
            <a:r>
              <a:rPr lang="bg-BG" sz="2400" dirty="0">
                <a:solidFill>
                  <a:srgbClr val="FFFF00"/>
                </a:solidFill>
              </a:rPr>
              <a:t> </a:t>
            </a:r>
            <a:r>
              <a:rPr lang="bg-BG" sz="2400" dirty="0" smtClean="0">
                <a:solidFill>
                  <a:srgbClr val="FFFF00"/>
                </a:solidFill>
              </a:rPr>
              <a:t>– </a:t>
            </a:r>
            <a:r>
              <a:rPr lang="bg-BG" sz="2400" dirty="0" err="1" smtClean="0">
                <a:solidFill>
                  <a:srgbClr val="FFFF00"/>
                </a:solidFill>
              </a:rPr>
              <a:t>густые</a:t>
            </a:r>
            <a:r>
              <a:rPr lang="bg-BG" sz="2400" dirty="0" smtClean="0">
                <a:solidFill>
                  <a:srgbClr val="FFFF00"/>
                </a:solidFill>
              </a:rPr>
              <a:t>  </a:t>
            </a:r>
            <a:r>
              <a:rPr lang="bg-BG" sz="2400" dirty="0" smtClean="0">
                <a:solidFill>
                  <a:srgbClr val="FFFF00"/>
                </a:solidFill>
              </a:rPr>
              <a:t>…</a:t>
            </a:r>
            <a:endParaRPr lang="bg-BG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4400" i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4400" i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endParaRPr lang="bg-BG" sz="4400" i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Синие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с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синими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синеглазый</a:t>
            </a:r>
            <a:endParaRPr lang="bg-BG" sz="28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Зелёные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</a:t>
            </a:r>
            <a:r>
              <a:rPr lang="bg-BG" sz="28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с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зелёными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зеленоглазый</a:t>
            </a:r>
            <a:endParaRPr lang="bg-BG" sz="28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Голубые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с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голубыми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голубоглазый</a:t>
            </a:r>
            <a:endParaRPr lang="bg-BG" sz="28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Карие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с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карими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глазами</a:t>
            </a:r>
            <a:r>
              <a:rPr lang="bg-BG" sz="28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 – </a:t>
            </a:r>
            <a:r>
              <a:rPr lang="bg-BG" sz="2800" b="1" dirty="0" err="1" smtClean="0">
                <a:solidFill>
                  <a:srgbClr val="FFFF00"/>
                </a:solidFill>
                <a:latin typeface="Bookman Old Style" panose="02050604050505020204" pitchFamily="18" charset="0"/>
              </a:rPr>
              <a:t>кареглазый</a:t>
            </a:r>
            <a:endParaRPr lang="bg-BG" sz="2800" b="1" dirty="0" smtClean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endParaRPr lang="bg-BG" dirty="0"/>
          </a:p>
          <a:p>
            <a:endParaRPr lang="bg-BG" dirty="0"/>
          </a:p>
        </p:txBody>
      </p:sp>
      <p:pic>
        <p:nvPicPr>
          <p:cNvPr id="2051" name="Picture 3" descr="C:\Users\PAGBSL-Jotov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888" y="5157192"/>
            <a:ext cx="1986303" cy="148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0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PAGBSL-Jotova\Desktop\фотограф-в-праге-портрет-в-студ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41" y="3700482"/>
            <a:ext cx="3742687" cy="3008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GBSL-Jotova\Desktop\220px-BradPittBAR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47629"/>
            <a:ext cx="2304256" cy="2794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ово поле 4"/>
          <p:cNvSpPr txBox="1"/>
          <p:nvPr/>
        </p:nvSpPr>
        <p:spPr>
          <a:xfrm>
            <a:off x="179512" y="3284984"/>
            <a:ext cx="2304256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g-BG" sz="2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Опишите</a:t>
            </a:r>
            <a:r>
              <a:rPr lang="bg-BG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bg-BG" sz="2400" b="1" dirty="0" err="1" smtClean="0">
                <a:solidFill>
                  <a:srgbClr val="FF0000"/>
                </a:solidFill>
                <a:latin typeface="Bookman Old Style" panose="02050604050505020204" pitchFamily="18" charset="0"/>
              </a:rPr>
              <a:t>эти</a:t>
            </a:r>
            <a:r>
              <a:rPr lang="bg-BG" sz="2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 лица </a:t>
            </a:r>
            <a:endParaRPr lang="bg-BG" sz="2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26" name="Picture 2" descr="C:\Users\PAGBSL-Jotova\Desktop\12249838_10204836743389915_8412534694888249738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0" y="1844824"/>
            <a:ext cx="22479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8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346</Words>
  <Application>Microsoft Office PowerPoint</Application>
  <PresentationFormat>Презентация на цял екран (4:3)</PresentationFormat>
  <Paragraphs>72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15" baseType="lpstr">
      <vt:lpstr>2_Тема Office</vt:lpstr>
      <vt:lpstr>П о р т р е т</vt:lpstr>
      <vt:lpstr>Сегодня мы будем:</vt:lpstr>
      <vt:lpstr>Повторяем то, что знаем!  </vt:lpstr>
      <vt:lpstr>Человек</vt:lpstr>
      <vt:lpstr>Имя прилагательное</vt:lpstr>
      <vt:lpstr>Презентация на PowerPoint</vt:lpstr>
      <vt:lpstr>Допишите  прилагательные к словам</vt:lpstr>
      <vt:lpstr>Глаза </vt:lpstr>
      <vt:lpstr>Презентация на PowerPoint</vt:lpstr>
      <vt:lpstr>Рассказываем </vt:lpstr>
      <vt:lpstr>Рассказываем </vt:lpstr>
      <vt:lpstr>Домашнее задание: </vt:lpstr>
      <vt:lpstr>Слова справа должны попасть на свои места слева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PAGBSL</dc:creator>
  <cp:lastModifiedBy>PAGBSL-Jotova</cp:lastModifiedBy>
  <cp:revision>56</cp:revision>
  <dcterms:created xsi:type="dcterms:W3CDTF">2014-11-16T14:07:23Z</dcterms:created>
  <dcterms:modified xsi:type="dcterms:W3CDTF">2015-11-25T03:38:03Z</dcterms:modified>
</cp:coreProperties>
</file>