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75" r:id="rId2"/>
    <p:sldId id="276" r:id="rId3"/>
    <p:sldId id="277" r:id="rId4"/>
    <p:sldId id="278" r:id="rId5"/>
    <p:sldId id="279" r:id="rId6"/>
    <p:sldId id="280" r:id="rId7"/>
    <p:sldId id="257" r:id="rId8"/>
    <p:sldId id="281" r:id="rId9"/>
    <p:sldId id="259" r:id="rId10"/>
    <p:sldId id="260" r:id="rId11"/>
    <p:sldId id="261" r:id="rId12"/>
    <p:sldId id="262" r:id="rId13"/>
    <p:sldId id="263" r:id="rId14"/>
    <p:sldId id="264" r:id="rId15"/>
    <p:sldId id="266" r:id="rId16"/>
    <p:sldId id="267" r:id="rId17"/>
    <p:sldId id="269" r:id="rId18"/>
    <p:sldId id="268" r:id="rId19"/>
    <p:sldId id="270" r:id="rId20"/>
    <p:sldId id="271" r:id="rId21"/>
    <p:sldId id="272" r:id="rId22"/>
    <p:sldId id="274"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663300"/>
    <a:srgbClr val="FFFF66"/>
    <a:srgbClr val="FFFF00"/>
    <a:srgbClr val="66CCFF"/>
    <a:srgbClr val="000000"/>
    <a:srgbClr val="5F5F5F"/>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87" autoAdjust="0"/>
    <p:restoredTop sz="94660"/>
  </p:normalViewPr>
  <p:slideViewPr>
    <p:cSldViewPr>
      <p:cViewPr varScale="1">
        <p:scale>
          <a:sx n="52" d="100"/>
          <a:sy n="52" d="100"/>
        </p:scale>
        <p:origin x="-90" y="-3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7A7A420-4FDE-4668-965E-70EC15C1EA4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B46D8C-83A2-4F66-8780-5B341640F0D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BA809CB-5926-4EE9-B911-68B9C79AD8C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26B3433B-BF65-45C8-9027-86114C8B662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FEF05D6E-3F0A-4DCB-932D-1F3B10D0EDE6}"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6843A48C-BDE7-41D3-BE93-AE45FE7D2B4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6F316E0-0E89-4F1F-8CFC-4EC56AFB5B5D}"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48FCFDA-6B36-4DAF-A721-CC012B19483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AFAFE8-2EFF-4E75-A24F-281470CE172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8F1A372-9948-483B-A054-815AB408463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0AD492F-EAF4-4C71-A25B-040FFAF1940F}"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42FC4B1-F29C-4795-A96B-08E6C809831A}"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p:txBody>
          <a:bodyPr>
            <a:normAutofit/>
          </a:bodyPr>
          <a:lstStyle/>
          <a:p>
            <a:r>
              <a:rPr lang="ru-RU" sz="5400" dirty="0" smtClean="0"/>
              <a:t>Политическая система.</a:t>
            </a:r>
            <a:endParaRPr lang="ru-RU" sz="5400" dirty="0"/>
          </a:p>
        </p:txBody>
      </p:sp>
      <p:sp>
        <p:nvSpPr>
          <p:cNvPr id="2" name="Подзаголовок 1"/>
          <p:cNvSpPr>
            <a:spLocks noGrp="1"/>
          </p:cNvSpPr>
          <p:nvPr>
            <p:ph type="subTitle" idx="1"/>
          </p:nvPr>
        </p:nvSpPr>
        <p:spPr/>
        <p:txBody>
          <a:bodyPr>
            <a:normAutofit/>
          </a:bodyPr>
          <a:lstStyle/>
          <a:p>
            <a:r>
              <a:rPr lang="ru-RU" sz="4800" dirty="0" smtClean="0"/>
              <a:t>Подготовка  к ЕГЭ </a:t>
            </a:r>
            <a:endParaRPr lang="ru-RU"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WordArt 3"/>
          <p:cNvSpPr>
            <a:spLocks noChangeArrowheads="1" noChangeShapeType="1" noTextEdit="1"/>
          </p:cNvSpPr>
          <p:nvPr/>
        </p:nvSpPr>
        <p:spPr bwMode="auto">
          <a:xfrm>
            <a:off x="395288" y="333375"/>
            <a:ext cx="8280400" cy="876300"/>
          </a:xfrm>
          <a:prstGeom prst="rect">
            <a:avLst/>
          </a:prstGeom>
        </p:spPr>
        <p:txBody>
          <a:bodyPr wrap="none" fromWordArt="1">
            <a:prstTxWarp prst="textPlain">
              <a:avLst>
                <a:gd name="adj" fmla="val 50000"/>
              </a:avLst>
            </a:prstTxWarp>
          </a:bodyPr>
          <a:lstStyle/>
          <a:p>
            <a:pPr algn="ctr"/>
            <a:r>
              <a:rPr lang="ru-RU"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форма  правления</a:t>
            </a:r>
          </a:p>
        </p:txBody>
      </p:sp>
      <p:sp>
        <p:nvSpPr>
          <p:cNvPr id="27652" name="Text Box 4" descr="Белый мрамор"/>
          <p:cNvSpPr txBox="1">
            <a:spLocks noChangeArrowheads="1"/>
          </p:cNvSpPr>
          <p:nvPr/>
        </p:nvSpPr>
        <p:spPr bwMode="auto">
          <a:xfrm>
            <a:off x="250825" y="1484313"/>
            <a:ext cx="8748713" cy="1187450"/>
          </a:xfrm>
          <a:prstGeom prst="rect">
            <a:avLst/>
          </a:prstGeom>
          <a:noFill/>
          <a:ln w="76200">
            <a:noFill/>
            <a:miter lim="800000"/>
            <a:headEnd/>
            <a:tailEnd/>
          </a:ln>
          <a:effectLst/>
        </p:spPr>
        <p:txBody>
          <a:bodyPr>
            <a:spAutoFit/>
          </a:bodyPr>
          <a:lstStyle/>
          <a:p>
            <a:pPr algn="ctr"/>
            <a:r>
              <a:rPr lang="ru-RU" sz="2400" b="1">
                <a:solidFill>
                  <a:srgbClr val="FFFF66"/>
                </a:solidFill>
                <a:latin typeface="Times New Roman" pitchFamily="18" charset="0"/>
              </a:rPr>
              <a:t>Характеризует состав высших органов государственной власти, порядок их  образования, организацию и порядок</a:t>
            </a:r>
          </a:p>
          <a:p>
            <a:pPr algn="ctr"/>
            <a:r>
              <a:rPr lang="ru-RU" sz="2400" b="1">
                <a:solidFill>
                  <a:srgbClr val="FFFF66"/>
                </a:solidFill>
                <a:latin typeface="Times New Roman" pitchFamily="18" charset="0"/>
              </a:rPr>
              <a:t>взаимодействия между собой  и  населением.</a:t>
            </a:r>
          </a:p>
        </p:txBody>
      </p:sp>
      <p:sp>
        <p:nvSpPr>
          <p:cNvPr id="27654" name="WordArt 6"/>
          <p:cNvSpPr>
            <a:spLocks noChangeArrowheads="1" noChangeShapeType="1" noTextEdit="1"/>
          </p:cNvSpPr>
          <p:nvPr/>
        </p:nvSpPr>
        <p:spPr bwMode="auto">
          <a:xfrm>
            <a:off x="468313" y="2997200"/>
            <a:ext cx="2881312" cy="771525"/>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CC99"/>
                </a:solidFill>
                <a:effectLst>
                  <a:outerShdw dist="35921" dir="2700000" algn="ctr" rotWithShape="0">
                    <a:srgbClr val="C0C0C0">
                      <a:alpha val="80000"/>
                    </a:srgbClr>
                  </a:outerShdw>
                </a:effectLst>
                <a:latin typeface="Impact"/>
              </a:rPr>
              <a:t>Монархия</a:t>
            </a:r>
          </a:p>
        </p:txBody>
      </p:sp>
      <p:sp>
        <p:nvSpPr>
          <p:cNvPr id="27655" name="Text Box 7" descr="Голубая тисненая бумага"/>
          <p:cNvSpPr txBox="1">
            <a:spLocks noChangeArrowheads="1"/>
          </p:cNvSpPr>
          <p:nvPr/>
        </p:nvSpPr>
        <p:spPr bwMode="auto">
          <a:xfrm>
            <a:off x="250825" y="3933825"/>
            <a:ext cx="3197225" cy="1552575"/>
          </a:xfrm>
          <a:prstGeom prst="rect">
            <a:avLst/>
          </a:prstGeom>
          <a:noFill/>
          <a:ln w="76200">
            <a:noFill/>
            <a:miter lim="800000"/>
            <a:headEnd/>
            <a:tailEnd/>
          </a:ln>
          <a:effectLst/>
        </p:spPr>
        <p:txBody>
          <a:bodyPr wrap="none">
            <a:spAutoFit/>
          </a:bodyPr>
          <a:lstStyle/>
          <a:p>
            <a:r>
              <a:rPr lang="ru-RU" sz="2400" b="1">
                <a:solidFill>
                  <a:srgbClr val="FFFF66"/>
                </a:solidFill>
                <a:latin typeface="Arial" charset="0"/>
              </a:rPr>
              <a:t>1.верховная власть</a:t>
            </a:r>
          </a:p>
          <a:p>
            <a:r>
              <a:rPr lang="ru-RU" sz="2400" b="1">
                <a:solidFill>
                  <a:srgbClr val="FFFF66"/>
                </a:solidFill>
                <a:latin typeface="Arial" charset="0"/>
              </a:rPr>
              <a:t> принадлежит</a:t>
            </a:r>
          </a:p>
          <a:p>
            <a:r>
              <a:rPr lang="ru-RU" sz="2400" b="1">
                <a:solidFill>
                  <a:srgbClr val="FFFF66"/>
                </a:solidFill>
                <a:latin typeface="Arial" charset="0"/>
              </a:rPr>
              <a:t>одному лицу,</a:t>
            </a:r>
          </a:p>
          <a:p>
            <a:endParaRPr lang="ru-RU" sz="2400" b="1">
              <a:solidFill>
                <a:srgbClr val="FFFF66"/>
              </a:solidFill>
              <a:latin typeface="Arial" charset="0"/>
            </a:endParaRPr>
          </a:p>
        </p:txBody>
      </p:sp>
      <p:sp>
        <p:nvSpPr>
          <p:cNvPr id="27657" name="WordArt 9"/>
          <p:cNvSpPr>
            <a:spLocks noChangeArrowheads="1" noChangeShapeType="1" noTextEdit="1"/>
          </p:cNvSpPr>
          <p:nvPr/>
        </p:nvSpPr>
        <p:spPr bwMode="auto">
          <a:xfrm>
            <a:off x="5292725" y="2997200"/>
            <a:ext cx="3024188" cy="749300"/>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CC99"/>
                </a:solidFill>
                <a:effectLst>
                  <a:outerShdw dist="35921" dir="2700000" algn="ctr" rotWithShape="0">
                    <a:srgbClr val="C0C0C0">
                      <a:alpha val="80000"/>
                    </a:srgbClr>
                  </a:outerShdw>
                </a:effectLst>
                <a:latin typeface="Impact"/>
              </a:rPr>
              <a:t>Республика</a:t>
            </a:r>
          </a:p>
        </p:txBody>
      </p:sp>
      <p:sp>
        <p:nvSpPr>
          <p:cNvPr id="27658" name="Text Box 10" descr="Розовая тисненая бумага"/>
          <p:cNvSpPr txBox="1">
            <a:spLocks noChangeArrowheads="1"/>
          </p:cNvSpPr>
          <p:nvPr/>
        </p:nvSpPr>
        <p:spPr bwMode="auto">
          <a:xfrm>
            <a:off x="4519613" y="3933825"/>
            <a:ext cx="4244975" cy="2647950"/>
          </a:xfrm>
          <a:prstGeom prst="rect">
            <a:avLst/>
          </a:prstGeom>
          <a:noFill/>
          <a:ln w="76200">
            <a:noFill/>
            <a:miter lim="800000"/>
            <a:headEnd/>
            <a:tailEnd/>
          </a:ln>
          <a:effectLst/>
        </p:spPr>
        <p:txBody>
          <a:bodyPr wrap="none">
            <a:spAutoFit/>
          </a:bodyPr>
          <a:lstStyle/>
          <a:p>
            <a:r>
              <a:rPr lang="ru-RU" sz="2400" b="1">
                <a:solidFill>
                  <a:srgbClr val="FFFF66"/>
                </a:solidFill>
                <a:latin typeface="Arial" charset="0"/>
              </a:rPr>
              <a:t>1. источник власти - народ</a:t>
            </a:r>
          </a:p>
          <a:p>
            <a:r>
              <a:rPr lang="ru-RU" sz="2400" b="1">
                <a:solidFill>
                  <a:srgbClr val="FFFF66"/>
                </a:solidFill>
                <a:latin typeface="Arial" charset="0"/>
              </a:rPr>
              <a:t>2. верховная власть </a:t>
            </a:r>
          </a:p>
          <a:p>
            <a:r>
              <a:rPr lang="ru-RU" sz="2400" b="1">
                <a:solidFill>
                  <a:srgbClr val="FFFF66"/>
                </a:solidFill>
                <a:latin typeface="Arial" charset="0"/>
              </a:rPr>
              <a:t>осуществляется </a:t>
            </a:r>
          </a:p>
          <a:p>
            <a:r>
              <a:rPr lang="ru-RU" sz="2400" b="1">
                <a:solidFill>
                  <a:srgbClr val="FFFF66"/>
                </a:solidFill>
                <a:latin typeface="Arial" charset="0"/>
              </a:rPr>
              <a:t>представительными </a:t>
            </a:r>
          </a:p>
          <a:p>
            <a:r>
              <a:rPr lang="ru-RU" sz="2400" b="1">
                <a:solidFill>
                  <a:srgbClr val="FFFF66"/>
                </a:solidFill>
                <a:latin typeface="Arial" charset="0"/>
              </a:rPr>
              <a:t>органами, избранными на</a:t>
            </a:r>
          </a:p>
          <a:p>
            <a:r>
              <a:rPr lang="ru-RU" sz="2400" b="1">
                <a:solidFill>
                  <a:srgbClr val="FFFF66"/>
                </a:solidFill>
                <a:latin typeface="Arial" charset="0"/>
              </a:rPr>
              <a:t> определенный </a:t>
            </a:r>
          </a:p>
          <a:p>
            <a:r>
              <a:rPr lang="ru-RU" sz="2400" b="1">
                <a:solidFill>
                  <a:srgbClr val="FFFF66"/>
                </a:solidFill>
                <a:latin typeface="Arial" charset="0"/>
              </a:rPr>
              <a:t>срок народом</a:t>
            </a:r>
            <a:r>
              <a:rPr lang="ru-RU" sz="2400" b="1">
                <a:solidFill>
                  <a:srgbClr val="660033"/>
                </a:solidFill>
                <a:latin typeface="Arial"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5" name="Group 3"/>
          <p:cNvGrpSpPr>
            <a:grpSpLocks/>
          </p:cNvGrpSpPr>
          <p:nvPr/>
        </p:nvGrpSpPr>
        <p:grpSpPr bwMode="auto">
          <a:xfrm>
            <a:off x="3059113" y="333375"/>
            <a:ext cx="2881312" cy="1789113"/>
            <a:chOff x="1655" y="2063"/>
            <a:chExt cx="1815" cy="1127"/>
          </a:xfrm>
        </p:grpSpPr>
        <p:sp>
          <p:nvSpPr>
            <p:cNvPr id="28676" name="WordArt 4"/>
            <p:cNvSpPr>
              <a:spLocks noChangeArrowheads="1" noChangeShapeType="1" noTextEdit="1"/>
            </p:cNvSpPr>
            <p:nvPr/>
          </p:nvSpPr>
          <p:spPr bwMode="auto">
            <a:xfrm>
              <a:off x="1655" y="2704"/>
              <a:ext cx="1815" cy="486"/>
            </a:xfrm>
            <a:prstGeom prst="rect">
              <a:avLst/>
            </a:prstGeom>
          </p:spPr>
          <p:txBody>
            <a:bodyPr wrap="none" fromWordArt="1">
              <a:prstTxWarp prst="textPlain">
                <a:avLst>
                  <a:gd name="adj" fmla="val 50000"/>
                </a:avLst>
              </a:prstTxWarp>
            </a:bodyPr>
            <a:lstStyle/>
            <a:p>
              <a:pPr algn="ctr"/>
              <a:r>
                <a:rPr lang="ru-RU"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Монархия</a:t>
              </a:r>
            </a:p>
          </p:txBody>
        </p:sp>
        <p:pic>
          <p:nvPicPr>
            <p:cNvPr id="28677" name="Picture 5" descr="j0237940"/>
            <p:cNvPicPr>
              <a:picLocks noChangeAspect="1" noChangeArrowheads="1"/>
            </p:cNvPicPr>
            <p:nvPr/>
          </p:nvPicPr>
          <p:blipFill>
            <a:blip r:embed="rId2"/>
            <a:srcRect/>
            <a:stretch>
              <a:fillRect/>
            </a:stretch>
          </p:blipFill>
          <p:spPr bwMode="auto">
            <a:xfrm>
              <a:off x="2140" y="2063"/>
              <a:ext cx="845" cy="598"/>
            </a:xfrm>
            <a:prstGeom prst="rect">
              <a:avLst/>
            </a:prstGeom>
            <a:noFill/>
          </p:spPr>
        </p:pic>
      </p:grpSp>
      <p:sp>
        <p:nvSpPr>
          <p:cNvPr id="28678" name="Text Box 6" descr="Голубая тисненая бумага"/>
          <p:cNvSpPr txBox="1">
            <a:spLocks noChangeArrowheads="1"/>
          </p:cNvSpPr>
          <p:nvPr/>
        </p:nvSpPr>
        <p:spPr bwMode="auto">
          <a:xfrm>
            <a:off x="827088" y="2492375"/>
            <a:ext cx="7488237" cy="3281363"/>
          </a:xfrm>
          <a:prstGeom prst="rect">
            <a:avLst/>
          </a:prstGeom>
          <a:noFill/>
          <a:ln w="76200">
            <a:noFill/>
            <a:miter lim="800000"/>
            <a:headEnd/>
            <a:tailEnd/>
          </a:ln>
          <a:effectLst/>
        </p:spPr>
        <p:txBody>
          <a:bodyPr wrap="none">
            <a:spAutoFit/>
          </a:bodyPr>
          <a:lstStyle/>
          <a:p>
            <a:pPr algn="ctr"/>
            <a:r>
              <a:rPr lang="ru-RU" sz="3200" b="1" u="sng">
                <a:solidFill>
                  <a:srgbClr val="FFFF66"/>
                </a:solidFill>
                <a:latin typeface="Arial" charset="0"/>
              </a:rPr>
              <a:t>Признаки:</a:t>
            </a:r>
          </a:p>
          <a:p>
            <a:pPr algn="ctr"/>
            <a:r>
              <a:rPr lang="ru-RU" sz="2400" b="1">
                <a:solidFill>
                  <a:srgbClr val="FFFF00"/>
                </a:solidFill>
                <a:effectLst>
                  <a:outerShdw blurRad="38100" dist="38100" dir="2700000" algn="tl">
                    <a:srgbClr val="000000"/>
                  </a:outerShdw>
                </a:effectLst>
                <a:latin typeface="Arial" charset="0"/>
              </a:rPr>
              <a:t>1.Во главе Монарх.</a:t>
            </a:r>
          </a:p>
          <a:p>
            <a:pPr algn="ctr"/>
            <a:r>
              <a:rPr lang="ru-RU" sz="2400" b="1">
                <a:solidFill>
                  <a:srgbClr val="FFFF00"/>
                </a:solidFill>
                <a:effectLst>
                  <a:outerShdw blurRad="38100" dist="38100" dir="2700000" algn="tl">
                    <a:srgbClr val="000000"/>
                  </a:outerShdw>
                </a:effectLst>
                <a:latin typeface="Arial" charset="0"/>
              </a:rPr>
              <a:t>2.Власть передается по наследству.</a:t>
            </a:r>
          </a:p>
          <a:p>
            <a:pPr algn="ctr">
              <a:lnSpc>
                <a:spcPct val="140000"/>
              </a:lnSpc>
            </a:pPr>
            <a:r>
              <a:rPr lang="ru-RU" sz="2400" b="1">
                <a:solidFill>
                  <a:srgbClr val="FFFF00"/>
                </a:solidFill>
                <a:effectLst>
                  <a:outerShdw blurRad="38100" dist="38100" dir="2700000" algn="tl">
                    <a:srgbClr val="000000"/>
                  </a:outerShdw>
                </a:effectLst>
                <a:latin typeface="Arial" charset="0"/>
              </a:rPr>
              <a:t>3.Не несет ответственности за свои действия.</a:t>
            </a:r>
          </a:p>
          <a:p>
            <a:pPr algn="ctr"/>
            <a:r>
              <a:rPr lang="ru-RU" sz="2400" b="1">
                <a:solidFill>
                  <a:srgbClr val="FFFF00"/>
                </a:solidFill>
                <a:effectLst>
                  <a:outerShdw blurRad="38100" dist="38100" dir="2700000" algn="tl">
                    <a:srgbClr val="000000"/>
                  </a:outerShdw>
                </a:effectLst>
                <a:latin typeface="Arial" charset="0"/>
              </a:rPr>
              <a:t>4.Отсутствует разделение властей.</a:t>
            </a:r>
          </a:p>
          <a:p>
            <a:pPr algn="ctr"/>
            <a:r>
              <a:rPr lang="ru-RU" sz="2400" b="1">
                <a:solidFill>
                  <a:srgbClr val="FFFF00"/>
                </a:solidFill>
                <a:effectLst>
                  <a:outerShdw blurRad="38100" dist="38100" dir="2700000" algn="tl">
                    <a:srgbClr val="000000"/>
                  </a:outerShdw>
                </a:effectLst>
                <a:latin typeface="Arial" charset="0"/>
              </a:rPr>
              <a:t>5.Единолично представляет свое государство.</a:t>
            </a:r>
          </a:p>
          <a:p>
            <a:pPr algn="ctr"/>
            <a:r>
              <a:rPr lang="ru-RU" sz="2400" b="1">
                <a:solidFill>
                  <a:srgbClr val="FFFF00"/>
                </a:solidFill>
                <a:effectLst>
                  <a:outerShdw blurRad="38100" dist="38100" dir="2700000" algn="tl">
                    <a:srgbClr val="000000"/>
                  </a:outerShdw>
                </a:effectLst>
                <a:latin typeface="Arial" charset="0"/>
              </a:rPr>
              <a:t>6.Пользуется Титулом.</a:t>
            </a:r>
          </a:p>
          <a:p>
            <a:pPr algn="ctr"/>
            <a:r>
              <a:rPr lang="ru-RU" sz="2400" b="1">
                <a:solidFill>
                  <a:srgbClr val="FFFF00"/>
                </a:solidFill>
                <a:effectLst>
                  <a:outerShdw blurRad="38100" dist="38100" dir="2700000" algn="tl">
                    <a:srgbClr val="000000"/>
                  </a:outerShdw>
                </a:effectLst>
                <a:latin typeface="Arial" charset="0"/>
              </a:rPr>
              <a:t>7.Получает значительное содержание из казны</a:t>
            </a:r>
            <a:r>
              <a:rPr lang="ru-RU" sz="2400" b="1" u="sng">
                <a:solidFill>
                  <a:srgbClr val="FFFF66"/>
                </a:solidFill>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8">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678">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67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9" name="Group 3"/>
          <p:cNvGrpSpPr>
            <a:grpSpLocks/>
          </p:cNvGrpSpPr>
          <p:nvPr/>
        </p:nvGrpSpPr>
        <p:grpSpPr bwMode="auto">
          <a:xfrm>
            <a:off x="3059113" y="333375"/>
            <a:ext cx="2160587" cy="1582738"/>
            <a:chOff x="1655" y="2063"/>
            <a:chExt cx="1815" cy="1127"/>
          </a:xfrm>
        </p:grpSpPr>
        <p:sp>
          <p:nvSpPr>
            <p:cNvPr id="29700" name="WordArt 4"/>
            <p:cNvSpPr>
              <a:spLocks noChangeArrowheads="1" noChangeShapeType="1" noTextEdit="1"/>
            </p:cNvSpPr>
            <p:nvPr/>
          </p:nvSpPr>
          <p:spPr bwMode="auto">
            <a:xfrm>
              <a:off x="1655" y="2704"/>
              <a:ext cx="1815" cy="486"/>
            </a:xfrm>
            <a:prstGeom prst="rect">
              <a:avLst/>
            </a:prstGeom>
          </p:spPr>
          <p:txBody>
            <a:bodyPr wrap="none" fromWordArt="1">
              <a:prstTxWarp prst="textPlain">
                <a:avLst>
                  <a:gd name="adj" fmla="val 50000"/>
                </a:avLst>
              </a:prstTxWarp>
            </a:bodyPr>
            <a:lstStyle/>
            <a:p>
              <a:pPr algn="ctr"/>
              <a:r>
                <a:rPr lang="ru-RU"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Монархия</a:t>
              </a:r>
            </a:p>
          </p:txBody>
        </p:sp>
        <p:pic>
          <p:nvPicPr>
            <p:cNvPr id="29701" name="Picture 5" descr="j0237940"/>
            <p:cNvPicPr>
              <a:picLocks noChangeAspect="1" noChangeArrowheads="1"/>
            </p:cNvPicPr>
            <p:nvPr/>
          </p:nvPicPr>
          <p:blipFill>
            <a:blip r:embed="rId2"/>
            <a:srcRect/>
            <a:stretch>
              <a:fillRect/>
            </a:stretch>
          </p:blipFill>
          <p:spPr bwMode="auto">
            <a:xfrm>
              <a:off x="2140" y="2063"/>
              <a:ext cx="845" cy="598"/>
            </a:xfrm>
            <a:prstGeom prst="rect">
              <a:avLst/>
            </a:prstGeom>
            <a:noFill/>
          </p:spPr>
        </p:pic>
      </p:grpSp>
      <p:sp>
        <p:nvSpPr>
          <p:cNvPr id="29704" name="WordArt 8"/>
          <p:cNvSpPr>
            <a:spLocks noChangeArrowheads="1" noChangeShapeType="1" noTextEdit="1"/>
          </p:cNvSpPr>
          <p:nvPr/>
        </p:nvSpPr>
        <p:spPr bwMode="auto">
          <a:xfrm>
            <a:off x="611188" y="2349500"/>
            <a:ext cx="2873375" cy="749300"/>
          </a:xfrm>
          <a:prstGeom prst="rect">
            <a:avLst/>
          </a:prstGeom>
        </p:spPr>
        <p:txBody>
          <a:bodyPr wrap="none" fromWordArt="1">
            <a:prstTxWarp prst="textPlain">
              <a:avLst>
                <a:gd name="adj" fmla="val 50000"/>
              </a:avLst>
            </a:prstTxWarp>
          </a:bodyPr>
          <a:lstStyle/>
          <a:p>
            <a:pPr algn="ctr"/>
            <a:r>
              <a:rPr lang="ru-RU" sz="3600" kern="10">
                <a:ln w="12700">
                  <a:solidFill>
                    <a:schemeClr val="tx1"/>
                  </a:solidFill>
                  <a:round/>
                  <a:headEnd/>
                  <a:tailEnd/>
                </a:ln>
                <a:solidFill>
                  <a:srgbClr val="FFCC99"/>
                </a:solidFill>
                <a:latin typeface="Arial"/>
                <a:cs typeface="Arial"/>
              </a:rPr>
              <a:t>неограниченная,</a:t>
            </a:r>
          </a:p>
          <a:p>
            <a:pPr algn="ctr"/>
            <a:r>
              <a:rPr lang="ru-RU" sz="3600" kern="10">
                <a:ln w="12700">
                  <a:solidFill>
                    <a:schemeClr val="tx1"/>
                  </a:solidFill>
                  <a:round/>
                  <a:headEnd/>
                  <a:tailEnd/>
                </a:ln>
                <a:solidFill>
                  <a:srgbClr val="FFCC99"/>
                </a:solidFill>
                <a:latin typeface="Arial"/>
                <a:cs typeface="Arial"/>
              </a:rPr>
              <a:t>абсолютная</a:t>
            </a:r>
          </a:p>
        </p:txBody>
      </p:sp>
      <p:sp>
        <p:nvSpPr>
          <p:cNvPr id="29705" name="Text Box 9" descr="Пергамент"/>
          <p:cNvSpPr txBox="1">
            <a:spLocks noChangeArrowheads="1"/>
          </p:cNvSpPr>
          <p:nvPr/>
        </p:nvSpPr>
        <p:spPr bwMode="auto">
          <a:xfrm>
            <a:off x="395288" y="3284538"/>
            <a:ext cx="3259137" cy="1266825"/>
          </a:xfrm>
          <a:prstGeom prst="rect">
            <a:avLst/>
          </a:prstGeom>
          <a:noFill/>
          <a:ln w="76200">
            <a:solidFill>
              <a:schemeClr val="accent1"/>
            </a:solidFill>
            <a:miter lim="800000"/>
            <a:headEnd/>
            <a:tailEnd/>
          </a:ln>
          <a:effectLst/>
        </p:spPr>
        <p:txBody>
          <a:bodyPr wrap="none">
            <a:spAutoFit/>
          </a:bodyPr>
          <a:lstStyle/>
          <a:p>
            <a:pPr algn="ctr"/>
            <a:r>
              <a:rPr lang="ru-RU" b="1">
                <a:solidFill>
                  <a:srgbClr val="FFFF00"/>
                </a:solidFill>
              </a:rPr>
              <a:t>Монарх пользуется всей </a:t>
            </a:r>
          </a:p>
          <a:p>
            <a:pPr algn="ctr"/>
            <a:r>
              <a:rPr lang="ru-RU" b="1">
                <a:solidFill>
                  <a:srgbClr val="FFFF00"/>
                </a:solidFill>
              </a:rPr>
              <a:t>полнотой власти, не за-</a:t>
            </a:r>
          </a:p>
          <a:p>
            <a:pPr algn="ctr"/>
            <a:r>
              <a:rPr lang="ru-RU" b="1">
                <a:solidFill>
                  <a:srgbClr val="FFFF00"/>
                </a:solidFill>
              </a:rPr>
              <a:t>висит от других органов</a:t>
            </a:r>
          </a:p>
          <a:p>
            <a:pPr algn="ctr"/>
            <a:r>
              <a:rPr lang="ru-RU" b="1">
                <a:solidFill>
                  <a:srgbClr val="FFFF00"/>
                </a:solidFill>
              </a:rPr>
              <a:t>власти.</a:t>
            </a:r>
          </a:p>
        </p:txBody>
      </p:sp>
      <p:sp>
        <p:nvSpPr>
          <p:cNvPr id="29706" name="AutoShape 10"/>
          <p:cNvSpPr>
            <a:spLocks noChangeArrowheads="1"/>
          </p:cNvSpPr>
          <p:nvPr/>
        </p:nvSpPr>
        <p:spPr bwMode="auto">
          <a:xfrm flipH="1" flipV="1">
            <a:off x="1187450" y="1484313"/>
            <a:ext cx="1584325" cy="863600"/>
          </a:xfrm>
          <a:custGeom>
            <a:avLst/>
            <a:gdLst>
              <a:gd name="G0" fmla="+- 12852 0 0"/>
              <a:gd name="G1" fmla="+- 18514 0 0"/>
              <a:gd name="G2" fmla="+- 7200 0 0"/>
              <a:gd name="G3" fmla="*/ 12852 1 2"/>
              <a:gd name="G4" fmla="+- G3 10800 0"/>
              <a:gd name="G5" fmla="+- 21600 12852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7226 w 21600"/>
              <a:gd name="T1" fmla="*/ 0 h 21600"/>
              <a:gd name="T2" fmla="*/ 12852 w 21600"/>
              <a:gd name="T3" fmla="*/ 7200 h 21600"/>
              <a:gd name="T4" fmla="*/ 0 w 21600"/>
              <a:gd name="T5" fmla="*/ 20097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26" y="0"/>
                </a:moveTo>
                <a:lnTo>
                  <a:pt x="12852" y="7200"/>
                </a:lnTo>
                <a:lnTo>
                  <a:pt x="15938" y="7200"/>
                </a:lnTo>
                <a:lnTo>
                  <a:pt x="15938" y="18595"/>
                </a:lnTo>
                <a:lnTo>
                  <a:pt x="0" y="18595"/>
                </a:lnTo>
                <a:lnTo>
                  <a:pt x="0" y="21600"/>
                </a:lnTo>
                <a:lnTo>
                  <a:pt x="18514" y="21600"/>
                </a:lnTo>
                <a:lnTo>
                  <a:pt x="18514" y="7200"/>
                </a:lnTo>
                <a:lnTo>
                  <a:pt x="21600" y="7200"/>
                </a:lnTo>
                <a:close/>
              </a:path>
            </a:pathLst>
          </a:custGeom>
          <a:solidFill>
            <a:schemeClr val="tx1"/>
          </a:solidFill>
          <a:ln w="38100">
            <a:solidFill>
              <a:schemeClr val="accent1"/>
            </a:solidFill>
            <a:miter lim="800000"/>
            <a:headEnd/>
            <a:tailEnd/>
          </a:ln>
          <a:effectLst/>
        </p:spPr>
        <p:txBody>
          <a:bodyPr wrap="none" anchor="ctr"/>
          <a:lstStyle/>
          <a:p>
            <a:endParaRPr lang="ru-RU"/>
          </a:p>
        </p:txBody>
      </p:sp>
      <p:sp>
        <p:nvSpPr>
          <p:cNvPr id="29709" name="WordArt 13"/>
          <p:cNvSpPr>
            <a:spLocks noChangeArrowheads="1" noChangeShapeType="1" noTextEdit="1"/>
          </p:cNvSpPr>
          <p:nvPr/>
        </p:nvSpPr>
        <p:spPr bwMode="auto">
          <a:xfrm>
            <a:off x="5292725" y="2349500"/>
            <a:ext cx="2952750" cy="431800"/>
          </a:xfrm>
          <a:prstGeom prst="rect">
            <a:avLst/>
          </a:prstGeom>
        </p:spPr>
        <p:txBody>
          <a:bodyPr wrap="none" fromWordArt="1">
            <a:prstTxWarp prst="textPlain">
              <a:avLst>
                <a:gd name="adj" fmla="val 50000"/>
              </a:avLst>
            </a:prstTxWarp>
          </a:bodyPr>
          <a:lstStyle/>
          <a:p>
            <a:pPr algn="ctr"/>
            <a:r>
              <a:rPr lang="ru-RU" sz="3600" kern="10">
                <a:ln w="12700">
                  <a:solidFill>
                    <a:srgbClr val="EAEAEA"/>
                  </a:solidFill>
                  <a:round/>
                  <a:headEnd/>
                  <a:tailEnd/>
                </a:ln>
                <a:solidFill>
                  <a:srgbClr val="FFCC99"/>
                </a:solidFill>
                <a:latin typeface="Arial"/>
                <a:cs typeface="Arial"/>
              </a:rPr>
              <a:t>конституционная</a:t>
            </a:r>
          </a:p>
        </p:txBody>
      </p:sp>
      <p:sp>
        <p:nvSpPr>
          <p:cNvPr id="29710" name="Text Box 14" descr="Упаковочная бумага"/>
          <p:cNvSpPr txBox="1">
            <a:spLocks noChangeArrowheads="1"/>
          </p:cNvSpPr>
          <p:nvPr/>
        </p:nvSpPr>
        <p:spPr bwMode="auto">
          <a:xfrm>
            <a:off x="4500563" y="3284538"/>
            <a:ext cx="4435475" cy="1266825"/>
          </a:xfrm>
          <a:prstGeom prst="rect">
            <a:avLst/>
          </a:prstGeom>
          <a:noFill/>
          <a:ln w="76200">
            <a:solidFill>
              <a:schemeClr val="accent1"/>
            </a:solidFill>
            <a:miter lim="800000"/>
            <a:headEnd/>
            <a:tailEnd/>
          </a:ln>
          <a:effectLst/>
        </p:spPr>
        <p:txBody>
          <a:bodyPr wrap="none">
            <a:spAutoFit/>
          </a:bodyPr>
          <a:lstStyle/>
          <a:p>
            <a:pPr algn="ctr"/>
            <a:r>
              <a:rPr lang="ru-RU" b="1">
                <a:solidFill>
                  <a:srgbClr val="FFFF00"/>
                </a:solidFill>
              </a:rPr>
              <a:t>Монарх правит посредством, или</a:t>
            </a:r>
          </a:p>
          <a:p>
            <a:pPr algn="ctr"/>
            <a:r>
              <a:rPr lang="ru-RU" b="1">
                <a:solidFill>
                  <a:srgbClr val="FFFF00"/>
                </a:solidFill>
              </a:rPr>
              <a:t>при обязательном содействии ор-</a:t>
            </a:r>
          </a:p>
          <a:p>
            <a:pPr algn="ctr"/>
            <a:r>
              <a:rPr lang="ru-RU" b="1">
                <a:solidFill>
                  <a:srgbClr val="FFFF00"/>
                </a:solidFill>
              </a:rPr>
              <a:t>ганов, или властей существующих</a:t>
            </a:r>
          </a:p>
          <a:p>
            <a:pPr algn="ctr"/>
            <a:r>
              <a:rPr lang="ru-RU" b="1">
                <a:solidFill>
                  <a:srgbClr val="FFFF00"/>
                </a:solidFill>
              </a:rPr>
              <a:t>независимо от монарха.</a:t>
            </a:r>
          </a:p>
        </p:txBody>
      </p:sp>
      <p:sp>
        <p:nvSpPr>
          <p:cNvPr id="29711" name="AutoShape 15"/>
          <p:cNvSpPr>
            <a:spLocks noChangeArrowheads="1"/>
          </p:cNvSpPr>
          <p:nvPr/>
        </p:nvSpPr>
        <p:spPr bwMode="auto">
          <a:xfrm flipV="1">
            <a:off x="5435600" y="1412875"/>
            <a:ext cx="1584325" cy="863600"/>
          </a:xfrm>
          <a:custGeom>
            <a:avLst/>
            <a:gdLst>
              <a:gd name="G0" fmla="+- 12852 0 0"/>
              <a:gd name="G1" fmla="+- 18514 0 0"/>
              <a:gd name="G2" fmla="+- 7200 0 0"/>
              <a:gd name="G3" fmla="*/ 12852 1 2"/>
              <a:gd name="G4" fmla="+- G3 10800 0"/>
              <a:gd name="G5" fmla="+- 21600 12852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7226 w 21600"/>
              <a:gd name="T1" fmla="*/ 0 h 21600"/>
              <a:gd name="T2" fmla="*/ 12852 w 21600"/>
              <a:gd name="T3" fmla="*/ 7200 h 21600"/>
              <a:gd name="T4" fmla="*/ 0 w 21600"/>
              <a:gd name="T5" fmla="*/ 20097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26" y="0"/>
                </a:moveTo>
                <a:lnTo>
                  <a:pt x="12852" y="7200"/>
                </a:lnTo>
                <a:lnTo>
                  <a:pt x="15938" y="7200"/>
                </a:lnTo>
                <a:lnTo>
                  <a:pt x="15938" y="18595"/>
                </a:lnTo>
                <a:lnTo>
                  <a:pt x="0" y="18595"/>
                </a:lnTo>
                <a:lnTo>
                  <a:pt x="0" y="21600"/>
                </a:lnTo>
                <a:lnTo>
                  <a:pt x="18514" y="21600"/>
                </a:lnTo>
                <a:lnTo>
                  <a:pt x="18514" y="7200"/>
                </a:lnTo>
                <a:lnTo>
                  <a:pt x="21600" y="7200"/>
                </a:lnTo>
                <a:close/>
              </a:path>
            </a:pathLst>
          </a:custGeom>
          <a:solidFill>
            <a:schemeClr val="tx1"/>
          </a:solidFill>
          <a:ln w="38100">
            <a:solidFill>
              <a:schemeClr val="accent1"/>
            </a:solidFill>
            <a:miter lim="800000"/>
            <a:headEnd/>
            <a:tailEnd/>
          </a:ln>
          <a:effectLst/>
        </p:spPr>
        <p:txBody>
          <a:bodyPr wrap="none" anchor="ctr"/>
          <a:lstStyle/>
          <a:p>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3" name="Group 3"/>
          <p:cNvGrpSpPr>
            <a:grpSpLocks/>
          </p:cNvGrpSpPr>
          <p:nvPr/>
        </p:nvGrpSpPr>
        <p:grpSpPr bwMode="auto">
          <a:xfrm>
            <a:off x="3348038" y="333375"/>
            <a:ext cx="2376487" cy="1512888"/>
            <a:chOff x="2109" y="572"/>
            <a:chExt cx="1497" cy="953"/>
          </a:xfrm>
        </p:grpSpPr>
        <p:sp>
          <p:nvSpPr>
            <p:cNvPr id="30724" name="WordArt 4"/>
            <p:cNvSpPr>
              <a:spLocks noChangeArrowheads="1" noChangeShapeType="1" noTextEdit="1"/>
            </p:cNvSpPr>
            <p:nvPr/>
          </p:nvSpPr>
          <p:spPr bwMode="auto">
            <a:xfrm>
              <a:off x="2109" y="1208"/>
              <a:ext cx="1497" cy="317"/>
            </a:xfrm>
            <a:prstGeom prst="rect">
              <a:avLst/>
            </a:prstGeom>
          </p:spPr>
          <p:txBody>
            <a:bodyPr wrap="none" fromWordArt="1">
              <a:prstTxWarp prst="textPlain">
                <a:avLst>
                  <a:gd name="adj" fmla="val 50000"/>
                </a:avLst>
              </a:prstTxWarp>
            </a:bodyPr>
            <a:lstStyle/>
            <a:p>
              <a:pPr algn="ctr"/>
              <a:r>
                <a:rPr lang="ru-RU" sz="3600" b="1" kern="10">
                  <a:ln w="28575">
                    <a:solidFill>
                      <a:schemeClr val="tx1"/>
                    </a:solidFill>
                    <a:round/>
                    <a:headEnd/>
                    <a:tailEnd/>
                  </a:ln>
                  <a:solidFill>
                    <a:srgbClr val="FF0000"/>
                  </a:solidFill>
                  <a:latin typeface="Arial"/>
                  <a:cs typeface="Arial"/>
                </a:rPr>
                <a:t>Республика</a:t>
              </a:r>
            </a:p>
          </p:txBody>
        </p:sp>
        <p:pic>
          <p:nvPicPr>
            <p:cNvPr id="30725" name="Picture 5" descr="j0346765"/>
            <p:cNvPicPr>
              <a:picLocks noChangeAspect="1" noChangeArrowheads="1"/>
            </p:cNvPicPr>
            <p:nvPr/>
          </p:nvPicPr>
          <p:blipFill>
            <a:blip r:embed="rId2"/>
            <a:srcRect/>
            <a:stretch>
              <a:fillRect/>
            </a:stretch>
          </p:blipFill>
          <p:spPr bwMode="auto">
            <a:xfrm>
              <a:off x="2549" y="572"/>
              <a:ext cx="616" cy="620"/>
            </a:xfrm>
            <a:prstGeom prst="rect">
              <a:avLst/>
            </a:prstGeom>
            <a:noFill/>
          </p:spPr>
        </p:pic>
      </p:grpSp>
      <p:grpSp>
        <p:nvGrpSpPr>
          <p:cNvPr id="30726" name="Group 6"/>
          <p:cNvGrpSpPr>
            <a:grpSpLocks/>
          </p:cNvGrpSpPr>
          <p:nvPr/>
        </p:nvGrpSpPr>
        <p:grpSpPr bwMode="auto">
          <a:xfrm>
            <a:off x="107950" y="836613"/>
            <a:ext cx="4248150" cy="4595812"/>
            <a:chOff x="68" y="527"/>
            <a:chExt cx="2676" cy="2895"/>
          </a:xfrm>
        </p:grpSpPr>
        <p:sp>
          <p:nvSpPr>
            <p:cNvPr id="30727" name="Text Box 7" descr="Пергамент"/>
            <p:cNvSpPr txBox="1">
              <a:spLocks noChangeArrowheads="1"/>
            </p:cNvSpPr>
            <p:nvPr/>
          </p:nvSpPr>
          <p:spPr bwMode="auto">
            <a:xfrm>
              <a:off x="68" y="1706"/>
              <a:ext cx="2676" cy="1716"/>
            </a:xfrm>
            <a:prstGeom prst="rect">
              <a:avLst/>
            </a:prstGeom>
            <a:noFill/>
            <a:ln w="76200">
              <a:solidFill>
                <a:schemeClr val="accent1"/>
              </a:solidFill>
              <a:miter lim="800000"/>
              <a:headEnd/>
              <a:tailEnd/>
            </a:ln>
            <a:effectLst/>
          </p:spPr>
          <p:txBody>
            <a:bodyPr>
              <a:spAutoFit/>
            </a:bodyPr>
            <a:lstStyle/>
            <a:p>
              <a:pPr algn="ctr"/>
              <a:r>
                <a:rPr lang="ru-RU" sz="2400" b="1">
                  <a:solidFill>
                    <a:srgbClr val="333399"/>
                  </a:solidFill>
                  <a:latin typeface="Times New Roman" pitchFamily="18" charset="0"/>
                </a:rPr>
                <a:t>-</a:t>
              </a:r>
              <a:r>
                <a:rPr lang="ru-RU" sz="2400" b="1">
                  <a:solidFill>
                    <a:srgbClr val="FFFF00"/>
                  </a:solidFill>
                  <a:latin typeface="Times New Roman" pitchFamily="18" charset="0"/>
                </a:rPr>
                <a:t>Единство законодательной и исполнительной властей (назначается и контролиру-ется парламентом.</a:t>
              </a:r>
            </a:p>
            <a:p>
              <a:pPr algn="ctr"/>
              <a:r>
                <a:rPr lang="ru-RU" sz="2400" b="1">
                  <a:solidFill>
                    <a:srgbClr val="FFFF00"/>
                  </a:solidFill>
                  <a:latin typeface="Times New Roman" pitchFamily="18" charset="0"/>
                </a:rPr>
                <a:t>-С потерей парламентского большинства правительство уходит в отставку.</a:t>
              </a:r>
            </a:p>
          </p:txBody>
        </p:sp>
        <p:sp>
          <p:nvSpPr>
            <p:cNvPr id="30728" name="AutoShape 8"/>
            <p:cNvSpPr>
              <a:spLocks noChangeArrowheads="1"/>
            </p:cNvSpPr>
            <p:nvPr/>
          </p:nvSpPr>
          <p:spPr bwMode="auto">
            <a:xfrm flipH="1" flipV="1">
              <a:off x="1429" y="527"/>
              <a:ext cx="998" cy="544"/>
            </a:xfrm>
            <a:custGeom>
              <a:avLst/>
              <a:gdLst>
                <a:gd name="G0" fmla="+- 12852 0 0"/>
                <a:gd name="G1" fmla="+- 18514 0 0"/>
                <a:gd name="G2" fmla="+- 7200 0 0"/>
                <a:gd name="G3" fmla="*/ 12852 1 2"/>
                <a:gd name="G4" fmla="+- G3 10800 0"/>
                <a:gd name="G5" fmla="+- 21600 12852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7226 w 21600"/>
                <a:gd name="T1" fmla="*/ 0 h 21600"/>
                <a:gd name="T2" fmla="*/ 12852 w 21600"/>
                <a:gd name="T3" fmla="*/ 7200 h 21600"/>
                <a:gd name="T4" fmla="*/ 0 w 21600"/>
                <a:gd name="T5" fmla="*/ 20097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26" y="0"/>
                  </a:moveTo>
                  <a:lnTo>
                    <a:pt x="12852" y="7200"/>
                  </a:lnTo>
                  <a:lnTo>
                    <a:pt x="15938" y="7200"/>
                  </a:lnTo>
                  <a:lnTo>
                    <a:pt x="15938" y="18595"/>
                  </a:lnTo>
                  <a:lnTo>
                    <a:pt x="0" y="18595"/>
                  </a:lnTo>
                  <a:lnTo>
                    <a:pt x="0" y="21600"/>
                  </a:lnTo>
                  <a:lnTo>
                    <a:pt x="18514" y="21600"/>
                  </a:lnTo>
                  <a:lnTo>
                    <a:pt x="18514" y="7200"/>
                  </a:lnTo>
                  <a:lnTo>
                    <a:pt x="21600" y="7200"/>
                  </a:lnTo>
                  <a:close/>
                </a:path>
              </a:pathLst>
            </a:custGeom>
            <a:solidFill>
              <a:schemeClr val="tx1"/>
            </a:solidFill>
            <a:ln w="38100">
              <a:solidFill>
                <a:srgbClr val="FF0000"/>
              </a:solidFill>
              <a:miter lim="800000"/>
              <a:headEnd/>
              <a:tailEnd/>
            </a:ln>
            <a:effectLst/>
          </p:spPr>
          <p:txBody>
            <a:bodyPr wrap="none" anchor="ctr"/>
            <a:lstStyle/>
            <a:p>
              <a:endParaRPr lang="ru-RU"/>
            </a:p>
          </p:txBody>
        </p:sp>
        <p:sp>
          <p:nvSpPr>
            <p:cNvPr id="30729" name="WordArt 9"/>
            <p:cNvSpPr>
              <a:spLocks noChangeArrowheads="1" noChangeShapeType="1" noTextEdit="1"/>
            </p:cNvSpPr>
            <p:nvPr/>
          </p:nvSpPr>
          <p:spPr bwMode="auto">
            <a:xfrm>
              <a:off x="340" y="1344"/>
              <a:ext cx="2382" cy="336"/>
            </a:xfrm>
            <a:prstGeom prst="rect">
              <a:avLst/>
            </a:prstGeom>
          </p:spPr>
          <p:txBody>
            <a:bodyPr wrap="none" fromWordArt="1">
              <a:prstTxWarp prst="textPlain">
                <a:avLst>
                  <a:gd name="adj" fmla="val 50000"/>
                </a:avLst>
              </a:prstTxWarp>
            </a:bodyPr>
            <a:lstStyle/>
            <a:p>
              <a:pPr algn="ctr"/>
              <a:r>
                <a:rPr lang="ru-RU" sz="3600" b="1" kern="10">
                  <a:ln w="9525">
                    <a:solidFill>
                      <a:srgbClr val="FF0000"/>
                    </a:solidFill>
                    <a:round/>
                    <a:headEnd/>
                    <a:tailEnd/>
                  </a:ln>
                  <a:solidFill>
                    <a:srgbClr val="FFFFFF"/>
                  </a:solidFill>
                  <a:latin typeface="Arial"/>
                  <a:cs typeface="Arial"/>
                </a:rPr>
                <a:t>парламентарная</a:t>
              </a:r>
            </a:p>
          </p:txBody>
        </p:sp>
      </p:grpSp>
      <p:grpSp>
        <p:nvGrpSpPr>
          <p:cNvPr id="30730" name="Group 10"/>
          <p:cNvGrpSpPr>
            <a:grpSpLocks/>
          </p:cNvGrpSpPr>
          <p:nvPr/>
        </p:nvGrpSpPr>
        <p:grpSpPr bwMode="auto">
          <a:xfrm>
            <a:off x="4494213" y="858838"/>
            <a:ext cx="4614862" cy="3843337"/>
            <a:chOff x="2831" y="541"/>
            <a:chExt cx="2907" cy="2421"/>
          </a:xfrm>
        </p:grpSpPr>
        <p:sp>
          <p:nvSpPr>
            <p:cNvPr id="30731" name="Text Box 11" descr="Упаковочная бумага"/>
            <p:cNvSpPr txBox="1">
              <a:spLocks noChangeArrowheads="1"/>
            </p:cNvSpPr>
            <p:nvPr/>
          </p:nvSpPr>
          <p:spPr bwMode="auto">
            <a:xfrm>
              <a:off x="2831" y="1706"/>
              <a:ext cx="2907" cy="1256"/>
            </a:xfrm>
            <a:prstGeom prst="rect">
              <a:avLst/>
            </a:prstGeom>
            <a:noFill/>
            <a:ln w="76200">
              <a:solidFill>
                <a:schemeClr val="accent1"/>
              </a:solidFill>
              <a:miter lim="800000"/>
              <a:headEnd/>
              <a:tailEnd/>
            </a:ln>
            <a:effectLst/>
          </p:spPr>
          <p:txBody>
            <a:bodyPr>
              <a:spAutoFit/>
            </a:bodyPr>
            <a:lstStyle/>
            <a:p>
              <a:pPr algn="ctr"/>
              <a:r>
                <a:rPr lang="ru-RU" sz="2400" b="1">
                  <a:solidFill>
                    <a:srgbClr val="FFFF00"/>
                  </a:solidFill>
                  <a:latin typeface="Times New Roman" pitchFamily="18" charset="0"/>
                </a:rPr>
                <a:t>Глава государства-глава пра-вительства, назначаемого с согласия парламента, может его распускать.</a:t>
              </a:r>
            </a:p>
            <a:p>
              <a:pPr algn="ctr"/>
              <a:r>
                <a:rPr lang="ru-RU" sz="2400" b="1">
                  <a:solidFill>
                    <a:srgbClr val="FFFF00"/>
                  </a:solidFill>
                  <a:latin typeface="Times New Roman" pitchFamily="18" charset="0"/>
                </a:rPr>
                <a:t>Президент-символ нации. </a:t>
              </a:r>
            </a:p>
          </p:txBody>
        </p:sp>
        <p:sp>
          <p:nvSpPr>
            <p:cNvPr id="30732" name="AutoShape 12"/>
            <p:cNvSpPr>
              <a:spLocks noChangeArrowheads="1"/>
            </p:cNvSpPr>
            <p:nvPr/>
          </p:nvSpPr>
          <p:spPr bwMode="auto">
            <a:xfrm flipV="1">
              <a:off x="3334" y="541"/>
              <a:ext cx="998" cy="544"/>
            </a:xfrm>
            <a:custGeom>
              <a:avLst/>
              <a:gdLst>
                <a:gd name="G0" fmla="+- 12852 0 0"/>
                <a:gd name="G1" fmla="+- 18514 0 0"/>
                <a:gd name="G2" fmla="+- 7200 0 0"/>
                <a:gd name="G3" fmla="*/ 12852 1 2"/>
                <a:gd name="G4" fmla="+- G3 10800 0"/>
                <a:gd name="G5" fmla="+- 21600 12852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7226 w 21600"/>
                <a:gd name="T1" fmla="*/ 0 h 21600"/>
                <a:gd name="T2" fmla="*/ 12852 w 21600"/>
                <a:gd name="T3" fmla="*/ 7200 h 21600"/>
                <a:gd name="T4" fmla="*/ 0 w 21600"/>
                <a:gd name="T5" fmla="*/ 20097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26" y="0"/>
                  </a:moveTo>
                  <a:lnTo>
                    <a:pt x="12852" y="7200"/>
                  </a:lnTo>
                  <a:lnTo>
                    <a:pt x="15938" y="7200"/>
                  </a:lnTo>
                  <a:lnTo>
                    <a:pt x="15938" y="18595"/>
                  </a:lnTo>
                  <a:lnTo>
                    <a:pt x="0" y="18595"/>
                  </a:lnTo>
                  <a:lnTo>
                    <a:pt x="0" y="21600"/>
                  </a:lnTo>
                  <a:lnTo>
                    <a:pt x="18514" y="21600"/>
                  </a:lnTo>
                  <a:lnTo>
                    <a:pt x="18514" y="7200"/>
                  </a:lnTo>
                  <a:lnTo>
                    <a:pt x="21600" y="7200"/>
                  </a:lnTo>
                  <a:close/>
                </a:path>
              </a:pathLst>
            </a:custGeom>
            <a:solidFill>
              <a:schemeClr val="tx1"/>
            </a:solidFill>
            <a:ln w="38100">
              <a:solidFill>
                <a:srgbClr val="FF0000"/>
              </a:solidFill>
              <a:miter lim="800000"/>
              <a:headEnd/>
              <a:tailEnd/>
            </a:ln>
            <a:effectLst/>
          </p:spPr>
          <p:txBody>
            <a:bodyPr wrap="none" anchor="ctr"/>
            <a:lstStyle/>
            <a:p>
              <a:endParaRPr lang="ru-RU"/>
            </a:p>
          </p:txBody>
        </p:sp>
        <p:sp>
          <p:nvSpPr>
            <p:cNvPr id="30733" name="WordArt 13"/>
            <p:cNvSpPr>
              <a:spLocks noChangeArrowheads="1" noChangeShapeType="1" noTextEdit="1"/>
            </p:cNvSpPr>
            <p:nvPr/>
          </p:nvSpPr>
          <p:spPr bwMode="auto">
            <a:xfrm>
              <a:off x="3069" y="1358"/>
              <a:ext cx="2124" cy="336"/>
            </a:xfrm>
            <a:prstGeom prst="rect">
              <a:avLst/>
            </a:prstGeom>
          </p:spPr>
          <p:txBody>
            <a:bodyPr wrap="none" fromWordArt="1">
              <a:prstTxWarp prst="textPlain">
                <a:avLst>
                  <a:gd name="adj" fmla="val 50000"/>
                </a:avLst>
              </a:prstTxWarp>
            </a:bodyPr>
            <a:lstStyle/>
            <a:p>
              <a:pPr algn="ctr"/>
              <a:r>
                <a:rPr lang="ru-RU" sz="3600" b="1" kern="10">
                  <a:ln w="9525">
                    <a:solidFill>
                      <a:srgbClr val="FF0000"/>
                    </a:solidFill>
                    <a:round/>
                    <a:headEnd/>
                    <a:tailEnd/>
                  </a:ln>
                  <a:solidFill>
                    <a:srgbClr val="FFFFFF"/>
                  </a:solidFill>
                  <a:latin typeface="Arial"/>
                  <a:cs typeface="Arial"/>
                </a:rPr>
                <a:t>президентская</a:t>
              </a:r>
            </a:p>
          </p:txBody>
        </p:sp>
      </p:grpSp>
      <p:sp>
        <p:nvSpPr>
          <p:cNvPr id="30734" name="Text Box 14"/>
          <p:cNvSpPr txBox="1">
            <a:spLocks noChangeArrowheads="1"/>
          </p:cNvSpPr>
          <p:nvPr/>
        </p:nvSpPr>
        <p:spPr bwMode="auto">
          <a:xfrm>
            <a:off x="-11113" y="5337175"/>
            <a:ext cx="4684713" cy="1187450"/>
          </a:xfrm>
          <a:prstGeom prst="rect">
            <a:avLst/>
          </a:prstGeom>
          <a:noFill/>
          <a:ln w="9525">
            <a:noFill/>
            <a:miter lim="800000"/>
            <a:headEnd/>
            <a:tailEnd/>
          </a:ln>
          <a:effectLst/>
        </p:spPr>
        <p:txBody>
          <a:bodyPr wrap="none">
            <a:spAutoFit/>
          </a:bodyPr>
          <a:lstStyle/>
          <a:p>
            <a:pPr algn="ctr"/>
            <a:r>
              <a:rPr lang="ru-RU" sz="2400" b="1" u="sng">
                <a:solidFill>
                  <a:srgbClr val="FFCCFF"/>
                </a:solidFill>
                <a:latin typeface="Times New Roman" pitchFamily="18" charset="0"/>
              </a:rPr>
              <a:t>Недостатки:</a:t>
            </a:r>
          </a:p>
          <a:p>
            <a:pPr algn="ctr"/>
            <a:r>
              <a:rPr lang="ru-RU" sz="2400" b="1">
                <a:latin typeface="Times New Roman" pitchFamily="18" charset="0"/>
              </a:rPr>
              <a:t>-неустойчивость правительства,</a:t>
            </a:r>
          </a:p>
          <a:p>
            <a:pPr algn="ctr"/>
            <a:r>
              <a:rPr lang="ru-RU" sz="2400" b="1">
                <a:latin typeface="Times New Roman" pitchFamily="18" charset="0"/>
              </a:rPr>
              <a:t>-угроза тирании большинства</a:t>
            </a:r>
          </a:p>
        </p:txBody>
      </p:sp>
      <p:sp>
        <p:nvSpPr>
          <p:cNvPr id="30735" name="Text Box 15"/>
          <p:cNvSpPr txBox="1">
            <a:spLocks noChangeArrowheads="1"/>
          </p:cNvSpPr>
          <p:nvPr/>
        </p:nvSpPr>
        <p:spPr bwMode="auto">
          <a:xfrm>
            <a:off x="4859338" y="5332413"/>
            <a:ext cx="4098925" cy="1187450"/>
          </a:xfrm>
          <a:prstGeom prst="rect">
            <a:avLst/>
          </a:prstGeom>
          <a:noFill/>
          <a:ln w="9525">
            <a:noFill/>
            <a:miter lim="800000"/>
            <a:headEnd/>
            <a:tailEnd/>
          </a:ln>
          <a:effectLst/>
        </p:spPr>
        <p:txBody>
          <a:bodyPr wrap="none">
            <a:spAutoFit/>
          </a:bodyPr>
          <a:lstStyle/>
          <a:p>
            <a:pPr algn="ctr"/>
            <a:r>
              <a:rPr lang="ru-RU" sz="2400" b="1" u="sng">
                <a:solidFill>
                  <a:srgbClr val="FFCCFF"/>
                </a:solidFill>
                <a:latin typeface="Times New Roman" pitchFamily="18" charset="0"/>
              </a:rPr>
              <a:t>Недостатки:</a:t>
            </a:r>
          </a:p>
          <a:p>
            <a:pPr algn="ctr"/>
            <a:r>
              <a:rPr lang="ru-RU" sz="2400" b="1">
                <a:latin typeface="Times New Roman" pitchFamily="18" charset="0"/>
              </a:rPr>
              <a:t>-конфликты между ветвями</a:t>
            </a:r>
          </a:p>
          <a:p>
            <a:pPr algn="ctr"/>
            <a:r>
              <a:rPr lang="ru-RU" sz="2400" b="1">
                <a:latin typeface="Times New Roman" pitchFamily="18" charset="0"/>
              </a:rPr>
              <a:t>власти.</a:t>
            </a:r>
          </a:p>
        </p:txBody>
      </p:sp>
      <p:grpSp>
        <p:nvGrpSpPr>
          <p:cNvPr id="30736" name="Group 16"/>
          <p:cNvGrpSpPr>
            <a:grpSpLocks/>
          </p:cNvGrpSpPr>
          <p:nvPr/>
        </p:nvGrpSpPr>
        <p:grpSpPr bwMode="auto">
          <a:xfrm>
            <a:off x="4498975" y="4868863"/>
            <a:ext cx="4249738" cy="1008062"/>
            <a:chOff x="2834" y="3067"/>
            <a:chExt cx="2677" cy="635"/>
          </a:xfrm>
        </p:grpSpPr>
        <p:sp>
          <p:nvSpPr>
            <p:cNvPr id="30737" name="WordArt 17"/>
            <p:cNvSpPr>
              <a:spLocks noChangeArrowheads="1" noChangeShapeType="1" noTextEdit="1"/>
            </p:cNvSpPr>
            <p:nvPr/>
          </p:nvSpPr>
          <p:spPr bwMode="auto">
            <a:xfrm>
              <a:off x="3243" y="3067"/>
              <a:ext cx="1769" cy="229"/>
            </a:xfrm>
            <a:prstGeom prst="rect">
              <a:avLst/>
            </a:prstGeom>
          </p:spPr>
          <p:txBody>
            <a:bodyPr wrap="none" fromWordArt="1">
              <a:prstTxWarp prst="textPlain">
                <a:avLst>
                  <a:gd name="adj" fmla="val 50000"/>
                </a:avLst>
              </a:prstTxWarp>
            </a:bodyPr>
            <a:lstStyle/>
            <a:p>
              <a:pPr algn="ctr"/>
              <a:r>
                <a:rPr lang="ru-RU" sz="3600" b="1" kern="10">
                  <a:ln w="9525">
                    <a:solidFill>
                      <a:schemeClr val="tx1"/>
                    </a:solidFill>
                    <a:round/>
                    <a:headEnd/>
                    <a:tailEnd/>
                  </a:ln>
                  <a:solidFill>
                    <a:srgbClr val="FFCC99"/>
                  </a:solidFill>
                  <a:latin typeface="Arial"/>
                  <a:cs typeface="Arial"/>
                </a:rPr>
                <a:t>смешанная</a:t>
              </a:r>
            </a:p>
          </p:txBody>
        </p:sp>
        <p:sp>
          <p:nvSpPr>
            <p:cNvPr id="30738" name="Line 18"/>
            <p:cNvSpPr>
              <a:spLocks noChangeShapeType="1"/>
            </p:cNvSpPr>
            <p:nvPr/>
          </p:nvSpPr>
          <p:spPr bwMode="auto">
            <a:xfrm flipV="1">
              <a:off x="2834" y="3339"/>
              <a:ext cx="590" cy="363"/>
            </a:xfrm>
            <a:prstGeom prst="line">
              <a:avLst/>
            </a:prstGeom>
            <a:noFill/>
            <a:ln w="76200">
              <a:solidFill>
                <a:schemeClr val="tx1"/>
              </a:solidFill>
              <a:round/>
              <a:headEnd/>
              <a:tailEnd type="triangle" w="med" len="med"/>
            </a:ln>
            <a:effectLst/>
          </p:spPr>
          <p:txBody>
            <a:bodyPr/>
            <a:lstStyle/>
            <a:p>
              <a:endParaRPr lang="ru-RU"/>
            </a:p>
          </p:txBody>
        </p:sp>
        <p:sp>
          <p:nvSpPr>
            <p:cNvPr id="30739" name="Line 19"/>
            <p:cNvSpPr>
              <a:spLocks noChangeShapeType="1"/>
            </p:cNvSpPr>
            <p:nvPr/>
          </p:nvSpPr>
          <p:spPr bwMode="auto">
            <a:xfrm flipH="1" flipV="1">
              <a:off x="4921" y="3339"/>
              <a:ext cx="590" cy="363"/>
            </a:xfrm>
            <a:prstGeom prst="line">
              <a:avLst/>
            </a:prstGeom>
            <a:noFill/>
            <a:ln w="76200">
              <a:solidFill>
                <a:schemeClr val="tx1"/>
              </a:solidFill>
              <a:round/>
              <a:headEnd/>
              <a:tailEnd type="triangle" w="med" len="med"/>
            </a:ln>
            <a:effectLst/>
          </p:spPr>
          <p:txBody>
            <a:bodyPr/>
            <a:lstStyle/>
            <a:p>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strips(downLeft)">
                                      <p:cBhvr>
                                        <p:cTn id="7" dur="500"/>
                                        <p:tgtEl>
                                          <p:spTgt spid="3072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0730"/>
                                        </p:tgtEl>
                                        <p:attrNameLst>
                                          <p:attrName>style.visibility</p:attrName>
                                        </p:attrNameLst>
                                      </p:cBhvr>
                                      <p:to>
                                        <p:strVal val="visible"/>
                                      </p:to>
                                    </p:set>
                                    <p:animEffect transition="in" filter="strips(downRight)">
                                      <p:cBhvr>
                                        <p:cTn id="12" dur="500"/>
                                        <p:tgtEl>
                                          <p:spTgt spid="3073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7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7" presetClass="entr" presetSubtype="4" fill="hold" nodeType="clickEffect">
                                  <p:stCondLst>
                                    <p:cond delay="0"/>
                                  </p:stCondLst>
                                  <p:childTnLst>
                                    <p:set>
                                      <p:cBhvr>
                                        <p:cTn id="24" dur="1" fill="hold">
                                          <p:stCondLst>
                                            <p:cond delay="0"/>
                                          </p:stCondLst>
                                        </p:cTn>
                                        <p:tgtEl>
                                          <p:spTgt spid="30736"/>
                                        </p:tgtEl>
                                        <p:attrNameLst>
                                          <p:attrName>style.visibility</p:attrName>
                                        </p:attrNameLst>
                                      </p:cBhvr>
                                      <p:to>
                                        <p:strVal val="visible"/>
                                      </p:to>
                                    </p:set>
                                    <p:anim calcmode="lin" valueType="num">
                                      <p:cBhvr>
                                        <p:cTn id="25" dur="500" fill="hold"/>
                                        <p:tgtEl>
                                          <p:spTgt spid="30736"/>
                                        </p:tgtEl>
                                        <p:attrNameLst>
                                          <p:attrName>ppt_x</p:attrName>
                                        </p:attrNameLst>
                                      </p:cBhvr>
                                      <p:tavLst>
                                        <p:tav tm="0">
                                          <p:val>
                                            <p:strVal val="#ppt_x"/>
                                          </p:val>
                                        </p:tav>
                                        <p:tav tm="100000">
                                          <p:val>
                                            <p:strVal val="#ppt_x"/>
                                          </p:val>
                                        </p:tav>
                                      </p:tavLst>
                                    </p:anim>
                                    <p:anim calcmode="lin" valueType="num">
                                      <p:cBhvr>
                                        <p:cTn id="26" dur="500" fill="hold"/>
                                        <p:tgtEl>
                                          <p:spTgt spid="30736"/>
                                        </p:tgtEl>
                                        <p:attrNameLst>
                                          <p:attrName>ppt_y</p:attrName>
                                        </p:attrNameLst>
                                      </p:cBhvr>
                                      <p:tavLst>
                                        <p:tav tm="0">
                                          <p:val>
                                            <p:strVal val="#ppt_y+#ppt_h/2"/>
                                          </p:val>
                                        </p:tav>
                                        <p:tav tm="100000">
                                          <p:val>
                                            <p:strVal val="#ppt_y"/>
                                          </p:val>
                                        </p:tav>
                                      </p:tavLst>
                                    </p:anim>
                                    <p:anim calcmode="lin" valueType="num">
                                      <p:cBhvr>
                                        <p:cTn id="27" dur="500" fill="hold"/>
                                        <p:tgtEl>
                                          <p:spTgt spid="30736"/>
                                        </p:tgtEl>
                                        <p:attrNameLst>
                                          <p:attrName>ppt_w</p:attrName>
                                        </p:attrNameLst>
                                      </p:cBhvr>
                                      <p:tavLst>
                                        <p:tav tm="0">
                                          <p:val>
                                            <p:strVal val="#ppt_w"/>
                                          </p:val>
                                        </p:tav>
                                        <p:tav tm="100000">
                                          <p:val>
                                            <p:strVal val="#ppt_w"/>
                                          </p:val>
                                        </p:tav>
                                      </p:tavLst>
                                    </p:anim>
                                    <p:anim calcmode="lin" valueType="num">
                                      <p:cBhvr>
                                        <p:cTn id="28" dur="500" fill="hold"/>
                                        <p:tgtEl>
                                          <p:spTgt spid="3073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4" grpId="0"/>
      <p:bldP spid="307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7" name="Group 3"/>
          <p:cNvGrpSpPr>
            <a:grpSpLocks/>
          </p:cNvGrpSpPr>
          <p:nvPr/>
        </p:nvGrpSpPr>
        <p:grpSpPr bwMode="auto">
          <a:xfrm>
            <a:off x="877888" y="790575"/>
            <a:ext cx="8126412" cy="1993900"/>
            <a:chOff x="553" y="498"/>
            <a:chExt cx="5119" cy="1256"/>
          </a:xfrm>
        </p:grpSpPr>
        <p:sp>
          <p:nvSpPr>
            <p:cNvPr id="31748" name="WordArt 4"/>
            <p:cNvSpPr>
              <a:spLocks noChangeArrowheads="1" noChangeShapeType="1" noTextEdit="1"/>
            </p:cNvSpPr>
            <p:nvPr/>
          </p:nvSpPr>
          <p:spPr bwMode="auto">
            <a:xfrm>
              <a:off x="553" y="974"/>
              <a:ext cx="1518" cy="304"/>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CC99"/>
                  </a:solidFill>
                  <a:effectLst>
                    <a:outerShdw dist="35921" dir="2700000" algn="ctr" rotWithShape="0">
                      <a:srgbClr val="C0C0C0">
                        <a:alpha val="80000"/>
                      </a:srgbClr>
                    </a:outerShdw>
                  </a:effectLst>
                  <a:latin typeface="Impact"/>
                </a:rPr>
                <a:t>1.Унитарная</a:t>
              </a:r>
            </a:p>
          </p:txBody>
        </p:sp>
        <p:sp>
          <p:nvSpPr>
            <p:cNvPr id="31749" name="Text Box 5" descr="Пергамент"/>
            <p:cNvSpPr txBox="1">
              <a:spLocks noChangeArrowheads="1"/>
            </p:cNvSpPr>
            <p:nvPr/>
          </p:nvSpPr>
          <p:spPr bwMode="auto">
            <a:xfrm>
              <a:off x="2671" y="498"/>
              <a:ext cx="3001" cy="1256"/>
            </a:xfrm>
            <a:prstGeom prst="rect">
              <a:avLst/>
            </a:prstGeom>
            <a:noFill/>
            <a:ln w="76200">
              <a:solidFill>
                <a:schemeClr val="accent1"/>
              </a:solidFill>
              <a:miter lim="800000"/>
              <a:headEnd/>
              <a:tailEnd/>
            </a:ln>
            <a:effectLst/>
          </p:spPr>
          <p:txBody>
            <a:bodyPr wrap="none">
              <a:spAutoFit/>
            </a:bodyPr>
            <a:lstStyle/>
            <a:p>
              <a:r>
                <a:rPr lang="ru-RU" sz="2400" b="1">
                  <a:solidFill>
                    <a:srgbClr val="FFFF00"/>
                  </a:solidFill>
                  <a:latin typeface="Times New Roman" pitchFamily="18" charset="0"/>
                </a:rPr>
                <a:t>Полное политическое единство.</a:t>
              </a:r>
            </a:p>
            <a:p>
              <a:r>
                <a:rPr lang="ru-RU" sz="2400" b="1">
                  <a:solidFill>
                    <a:srgbClr val="FFFF00"/>
                  </a:solidFill>
                  <a:latin typeface="Times New Roman" pitchFamily="18" charset="0"/>
                </a:rPr>
                <a:t>Составные части государства не</a:t>
              </a:r>
            </a:p>
            <a:p>
              <a:r>
                <a:rPr lang="ru-RU" sz="2400" b="1">
                  <a:solidFill>
                    <a:srgbClr val="FFFF00"/>
                  </a:solidFill>
                  <a:latin typeface="Times New Roman" pitchFamily="18" charset="0"/>
                </a:rPr>
                <a:t>имеют собственного законода-</a:t>
              </a:r>
            </a:p>
            <a:p>
              <a:r>
                <a:rPr lang="ru-RU" sz="2400" b="1">
                  <a:solidFill>
                    <a:srgbClr val="FFFF00"/>
                  </a:solidFill>
                  <a:latin typeface="Times New Roman" pitchFamily="18" charset="0"/>
                </a:rPr>
                <a:t>тельства, обладают равными </a:t>
              </a:r>
            </a:p>
            <a:p>
              <a:r>
                <a:rPr lang="ru-RU" sz="2400" b="1">
                  <a:solidFill>
                    <a:srgbClr val="FFFF00"/>
                  </a:solidFill>
                  <a:latin typeface="Times New Roman" pitchFamily="18" charset="0"/>
                </a:rPr>
                <a:t>правами</a:t>
              </a:r>
            </a:p>
          </p:txBody>
        </p:sp>
      </p:grpSp>
      <p:grpSp>
        <p:nvGrpSpPr>
          <p:cNvPr id="31750" name="Group 6"/>
          <p:cNvGrpSpPr>
            <a:grpSpLocks/>
          </p:cNvGrpSpPr>
          <p:nvPr/>
        </p:nvGrpSpPr>
        <p:grpSpPr bwMode="auto">
          <a:xfrm>
            <a:off x="425450" y="2940050"/>
            <a:ext cx="8610600" cy="1628775"/>
            <a:chOff x="268" y="1852"/>
            <a:chExt cx="5424" cy="1026"/>
          </a:xfrm>
        </p:grpSpPr>
        <p:sp>
          <p:nvSpPr>
            <p:cNvPr id="31751" name="WordArt 7"/>
            <p:cNvSpPr>
              <a:spLocks noChangeArrowheads="1" noChangeShapeType="1" noTextEdit="1"/>
            </p:cNvSpPr>
            <p:nvPr/>
          </p:nvSpPr>
          <p:spPr bwMode="auto">
            <a:xfrm>
              <a:off x="268" y="2197"/>
              <a:ext cx="2088" cy="336"/>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CC99"/>
                  </a:solidFill>
                  <a:effectLst>
                    <a:outerShdw dist="35921" dir="2700000" algn="ctr" rotWithShape="0">
                      <a:srgbClr val="C0C0C0">
                        <a:alpha val="80000"/>
                      </a:srgbClr>
                    </a:outerShdw>
                  </a:effectLst>
                  <a:latin typeface="Impact"/>
                </a:rPr>
                <a:t>2.Федеративная</a:t>
              </a:r>
            </a:p>
          </p:txBody>
        </p:sp>
        <p:sp>
          <p:nvSpPr>
            <p:cNvPr id="31752" name="Text Box 8" descr="Пергамент"/>
            <p:cNvSpPr txBox="1">
              <a:spLocks noChangeArrowheads="1"/>
            </p:cNvSpPr>
            <p:nvPr/>
          </p:nvSpPr>
          <p:spPr bwMode="auto">
            <a:xfrm>
              <a:off x="2652" y="1852"/>
              <a:ext cx="3040" cy="1026"/>
            </a:xfrm>
            <a:prstGeom prst="rect">
              <a:avLst/>
            </a:prstGeom>
            <a:noFill/>
            <a:ln w="76200">
              <a:solidFill>
                <a:schemeClr val="accent1"/>
              </a:solidFill>
              <a:miter lim="800000"/>
              <a:headEnd/>
              <a:tailEnd/>
            </a:ln>
            <a:effectLst/>
          </p:spPr>
          <p:txBody>
            <a:bodyPr>
              <a:spAutoFit/>
            </a:bodyPr>
            <a:lstStyle/>
            <a:p>
              <a:r>
                <a:rPr lang="ru-RU" sz="2400" b="1">
                  <a:solidFill>
                    <a:srgbClr val="FFFF00"/>
                  </a:solidFill>
                  <a:latin typeface="Times New Roman" pitchFamily="18" charset="0"/>
                </a:rPr>
                <a:t>Союз ряда государств.Они сох-     </a:t>
              </a:r>
            </a:p>
            <a:p>
              <a:r>
                <a:rPr lang="ru-RU" sz="2400" b="1">
                  <a:solidFill>
                    <a:srgbClr val="FFFF00"/>
                  </a:solidFill>
                  <a:latin typeface="Times New Roman" pitchFamily="18" charset="0"/>
                </a:rPr>
                <a:t>раняют высшие органы власти,</a:t>
              </a:r>
            </a:p>
            <a:p>
              <a:r>
                <a:rPr lang="ru-RU" sz="2400" b="1">
                  <a:solidFill>
                    <a:srgbClr val="FFFF00"/>
                  </a:solidFill>
                  <a:latin typeface="Times New Roman" pitchFamily="18" charset="0"/>
                </a:rPr>
                <a:t>свое законодательство, налого-</a:t>
              </a:r>
            </a:p>
            <a:p>
              <a:r>
                <a:rPr lang="ru-RU" sz="2400" b="1">
                  <a:solidFill>
                    <a:srgbClr val="FFFF00"/>
                  </a:solidFill>
                  <a:latin typeface="Times New Roman" pitchFamily="18" charset="0"/>
                </a:rPr>
                <a:t>вую систему и т.д.</a:t>
              </a:r>
            </a:p>
          </p:txBody>
        </p:sp>
      </p:grpSp>
      <p:grpSp>
        <p:nvGrpSpPr>
          <p:cNvPr id="31753" name="Group 9"/>
          <p:cNvGrpSpPr>
            <a:grpSpLocks/>
          </p:cNvGrpSpPr>
          <p:nvPr/>
        </p:nvGrpSpPr>
        <p:grpSpPr bwMode="auto">
          <a:xfrm>
            <a:off x="34925" y="4724400"/>
            <a:ext cx="8982075" cy="1993900"/>
            <a:chOff x="22" y="2976"/>
            <a:chExt cx="5658" cy="1256"/>
          </a:xfrm>
        </p:grpSpPr>
        <p:sp>
          <p:nvSpPr>
            <p:cNvPr id="31754" name="WordArt 10"/>
            <p:cNvSpPr>
              <a:spLocks noChangeArrowheads="1" noChangeShapeType="1" noTextEdit="1"/>
            </p:cNvSpPr>
            <p:nvPr/>
          </p:nvSpPr>
          <p:spPr bwMode="auto">
            <a:xfrm>
              <a:off x="22" y="3436"/>
              <a:ext cx="2580" cy="336"/>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CC99"/>
                  </a:solidFill>
                  <a:effectLst>
                    <a:outerShdw dist="35921" dir="2700000" algn="ctr" rotWithShape="0">
                      <a:srgbClr val="C0C0C0">
                        <a:alpha val="80000"/>
                      </a:srgbClr>
                    </a:outerShdw>
                  </a:effectLst>
                  <a:latin typeface="Impact"/>
                </a:rPr>
                <a:t>3.Конфедеративная</a:t>
              </a:r>
            </a:p>
          </p:txBody>
        </p:sp>
        <p:sp>
          <p:nvSpPr>
            <p:cNvPr id="31755" name="Text Box 11" descr="Пергамент"/>
            <p:cNvSpPr txBox="1">
              <a:spLocks noChangeArrowheads="1"/>
            </p:cNvSpPr>
            <p:nvPr/>
          </p:nvSpPr>
          <p:spPr bwMode="auto">
            <a:xfrm>
              <a:off x="2665" y="2976"/>
              <a:ext cx="3015" cy="1256"/>
            </a:xfrm>
            <a:prstGeom prst="rect">
              <a:avLst/>
            </a:prstGeom>
            <a:noFill/>
            <a:ln w="76200">
              <a:solidFill>
                <a:schemeClr val="accent1"/>
              </a:solidFill>
              <a:miter lim="800000"/>
              <a:headEnd/>
              <a:tailEnd/>
            </a:ln>
            <a:effectLst/>
          </p:spPr>
          <p:txBody>
            <a:bodyPr wrap="none">
              <a:spAutoFit/>
            </a:bodyPr>
            <a:lstStyle/>
            <a:p>
              <a:r>
                <a:rPr lang="ru-RU" sz="2400" b="1">
                  <a:solidFill>
                    <a:srgbClr val="FFFF00"/>
                  </a:solidFill>
                  <a:latin typeface="Times New Roman" pitchFamily="18" charset="0"/>
                </a:rPr>
                <a:t>Государственно-правовые объе-</a:t>
              </a:r>
            </a:p>
            <a:p>
              <a:r>
                <a:rPr lang="ru-RU" sz="2400" b="1">
                  <a:solidFill>
                    <a:srgbClr val="FFFF00"/>
                  </a:solidFill>
                  <a:latin typeface="Times New Roman" pitchFamily="18" charset="0"/>
                </a:rPr>
                <a:t>динения суверенных государств.</a:t>
              </a:r>
            </a:p>
            <a:p>
              <a:r>
                <a:rPr lang="ru-RU" sz="2400" b="1">
                  <a:solidFill>
                    <a:srgbClr val="FFFF00"/>
                  </a:solidFill>
                  <a:latin typeface="Times New Roman" pitchFamily="18" charset="0"/>
                </a:rPr>
                <a:t>Имеют свои Конституции, бюд-</a:t>
              </a:r>
            </a:p>
            <a:p>
              <a:r>
                <a:rPr lang="ru-RU" sz="2400" b="1">
                  <a:solidFill>
                    <a:srgbClr val="FFFF00"/>
                  </a:solidFill>
                  <a:latin typeface="Times New Roman" pitchFamily="18" charset="0"/>
                </a:rPr>
                <a:t>жет самостоятельно выступают</a:t>
              </a:r>
            </a:p>
            <a:p>
              <a:r>
                <a:rPr lang="ru-RU" sz="2400" b="1">
                  <a:solidFill>
                    <a:srgbClr val="FFFF00"/>
                  </a:solidFill>
                  <a:latin typeface="Times New Roman" pitchFamily="18" charset="0"/>
                </a:rPr>
                <a:t>на международной арене.</a:t>
              </a:r>
            </a:p>
          </p:txBody>
        </p:sp>
      </p:grpSp>
      <p:sp>
        <p:nvSpPr>
          <p:cNvPr id="31757" name="WordArt 13"/>
          <p:cNvSpPr>
            <a:spLocks noChangeArrowheads="1" noChangeShapeType="1" noTextEdit="1"/>
          </p:cNvSpPr>
          <p:nvPr/>
        </p:nvSpPr>
        <p:spPr bwMode="auto">
          <a:xfrm>
            <a:off x="323850" y="188913"/>
            <a:ext cx="8424863" cy="571500"/>
          </a:xfrm>
          <a:prstGeom prst="rect">
            <a:avLst/>
          </a:prstGeom>
        </p:spPr>
        <p:txBody>
          <a:bodyPr wrap="none" fromWordArt="1">
            <a:prstTxWarp prst="textPlain">
              <a:avLst>
                <a:gd name="adj" fmla="val 50000"/>
              </a:avLst>
            </a:prstTxWarp>
          </a:bodyPr>
          <a:lstStyle/>
          <a:p>
            <a:pPr algn="ctr"/>
            <a:r>
              <a:rPr lang="ru-RU"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формы государственного устройства</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804" name="Group 12"/>
          <p:cNvGrpSpPr>
            <a:grpSpLocks/>
          </p:cNvGrpSpPr>
          <p:nvPr/>
        </p:nvGrpSpPr>
        <p:grpSpPr bwMode="auto">
          <a:xfrm>
            <a:off x="250825" y="2205038"/>
            <a:ext cx="8642350" cy="749300"/>
            <a:chOff x="158" y="2323"/>
            <a:chExt cx="5444" cy="336"/>
          </a:xfrm>
        </p:grpSpPr>
        <p:sp>
          <p:nvSpPr>
            <p:cNvPr id="33805" name="Line 13"/>
            <p:cNvSpPr>
              <a:spLocks noChangeShapeType="1"/>
            </p:cNvSpPr>
            <p:nvPr/>
          </p:nvSpPr>
          <p:spPr bwMode="auto">
            <a:xfrm>
              <a:off x="158" y="2614"/>
              <a:ext cx="5444" cy="0"/>
            </a:xfrm>
            <a:prstGeom prst="line">
              <a:avLst/>
            </a:prstGeom>
            <a:noFill/>
            <a:ln w="76200">
              <a:solidFill>
                <a:schemeClr val="tx1"/>
              </a:solidFill>
              <a:round/>
              <a:headEnd/>
              <a:tailEnd/>
            </a:ln>
            <a:effectLst/>
          </p:spPr>
          <p:txBody>
            <a:bodyPr/>
            <a:lstStyle/>
            <a:p>
              <a:endParaRPr lang="ru-RU"/>
            </a:p>
          </p:txBody>
        </p:sp>
        <p:sp>
          <p:nvSpPr>
            <p:cNvPr id="33806" name="WordArt 14"/>
            <p:cNvSpPr>
              <a:spLocks noChangeArrowheads="1" noChangeShapeType="1" noTextEdit="1"/>
            </p:cNvSpPr>
            <p:nvPr/>
          </p:nvSpPr>
          <p:spPr bwMode="auto">
            <a:xfrm>
              <a:off x="748" y="2323"/>
              <a:ext cx="4194" cy="336"/>
            </a:xfrm>
            <a:prstGeom prst="rect">
              <a:avLst/>
            </a:prstGeom>
          </p:spPr>
          <p:txBody>
            <a:bodyPr wrap="none" fromWordArt="1">
              <a:prstTxWarp prst="textPlain">
                <a:avLst>
                  <a:gd name="adj" fmla="val 50000"/>
                </a:avLst>
              </a:prstTxWarp>
            </a:bodyPr>
            <a:lstStyle/>
            <a:p>
              <a:pPr algn="ctr"/>
              <a:r>
                <a:rPr lang="ru-RU" sz="3600" kern="1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типы политических режимов</a:t>
              </a:r>
            </a:p>
          </p:txBody>
        </p:sp>
      </p:grpSp>
      <p:grpSp>
        <p:nvGrpSpPr>
          <p:cNvPr id="33807" name="Group 15"/>
          <p:cNvGrpSpPr>
            <a:grpSpLocks/>
          </p:cNvGrpSpPr>
          <p:nvPr/>
        </p:nvGrpSpPr>
        <p:grpSpPr bwMode="auto">
          <a:xfrm>
            <a:off x="2411413" y="2997200"/>
            <a:ext cx="4032250" cy="2520950"/>
            <a:chOff x="1610" y="2659"/>
            <a:chExt cx="2540" cy="1588"/>
          </a:xfrm>
        </p:grpSpPr>
        <p:sp>
          <p:nvSpPr>
            <p:cNvPr id="33808" name="WordArt 16"/>
            <p:cNvSpPr>
              <a:spLocks noChangeArrowheads="1" noChangeShapeType="1" noTextEdit="1"/>
            </p:cNvSpPr>
            <p:nvPr/>
          </p:nvSpPr>
          <p:spPr bwMode="auto">
            <a:xfrm>
              <a:off x="1610" y="3775"/>
              <a:ext cx="2540" cy="472"/>
            </a:xfrm>
            <a:prstGeom prst="rect">
              <a:avLst/>
            </a:prstGeom>
          </p:spPr>
          <p:txBody>
            <a:bodyPr wrap="none" fromWordArt="1">
              <a:prstTxWarp prst="textPlain">
                <a:avLst>
                  <a:gd name="adj" fmla="val 50000"/>
                </a:avLst>
              </a:prstTxWarp>
            </a:bodyPr>
            <a:lstStyle/>
            <a:p>
              <a:pPr algn="ctr"/>
              <a:r>
                <a:rPr lang="ru-RU" sz="3600" b="1" kern="10">
                  <a:ln w="9525">
                    <a:solidFill>
                      <a:schemeClr val="tx1"/>
                    </a:solidFill>
                    <a:round/>
                    <a:headEnd/>
                    <a:tailEnd/>
                  </a:ln>
                  <a:solidFill>
                    <a:srgbClr val="FF6600"/>
                  </a:solidFill>
                  <a:latin typeface="Arial"/>
                  <a:cs typeface="Arial"/>
                </a:rPr>
                <a:t>авторитарный</a:t>
              </a:r>
            </a:p>
          </p:txBody>
        </p:sp>
        <p:sp>
          <p:nvSpPr>
            <p:cNvPr id="33809" name="Line 17"/>
            <p:cNvSpPr>
              <a:spLocks noChangeShapeType="1"/>
            </p:cNvSpPr>
            <p:nvPr/>
          </p:nvSpPr>
          <p:spPr bwMode="auto">
            <a:xfrm>
              <a:off x="2880" y="2659"/>
              <a:ext cx="0" cy="1134"/>
            </a:xfrm>
            <a:prstGeom prst="line">
              <a:avLst/>
            </a:prstGeom>
            <a:noFill/>
            <a:ln w="76200">
              <a:solidFill>
                <a:schemeClr val="tx1"/>
              </a:solidFill>
              <a:round/>
              <a:headEnd/>
              <a:tailEnd type="triangle" w="med" len="med"/>
            </a:ln>
            <a:effectLst/>
          </p:spPr>
          <p:txBody>
            <a:bodyPr/>
            <a:lstStyle/>
            <a:p>
              <a:endParaRPr lang="ru-RU"/>
            </a:p>
          </p:txBody>
        </p:sp>
      </p:grpSp>
      <p:grpSp>
        <p:nvGrpSpPr>
          <p:cNvPr id="33810" name="Group 18"/>
          <p:cNvGrpSpPr>
            <a:grpSpLocks/>
          </p:cNvGrpSpPr>
          <p:nvPr/>
        </p:nvGrpSpPr>
        <p:grpSpPr bwMode="auto">
          <a:xfrm>
            <a:off x="323850" y="2997200"/>
            <a:ext cx="4176713" cy="1325563"/>
            <a:chOff x="113" y="2659"/>
            <a:chExt cx="2631" cy="835"/>
          </a:xfrm>
        </p:grpSpPr>
        <p:sp>
          <p:nvSpPr>
            <p:cNvPr id="33811" name="WordArt 19"/>
            <p:cNvSpPr>
              <a:spLocks noChangeArrowheads="1" noChangeShapeType="1" noTextEdit="1"/>
            </p:cNvSpPr>
            <p:nvPr/>
          </p:nvSpPr>
          <p:spPr bwMode="auto">
            <a:xfrm>
              <a:off x="113" y="3022"/>
              <a:ext cx="2540" cy="472"/>
            </a:xfrm>
            <a:prstGeom prst="rect">
              <a:avLst/>
            </a:prstGeom>
          </p:spPr>
          <p:txBody>
            <a:bodyPr wrap="none" fromWordArt="1">
              <a:prstTxWarp prst="textPlain">
                <a:avLst>
                  <a:gd name="adj" fmla="val 50000"/>
                </a:avLst>
              </a:prstTxWarp>
            </a:bodyPr>
            <a:lstStyle/>
            <a:p>
              <a:pPr algn="ctr"/>
              <a:r>
                <a:rPr lang="ru-RU" sz="3600" b="1" kern="10">
                  <a:ln w="9525">
                    <a:solidFill>
                      <a:schemeClr val="tx1"/>
                    </a:solidFill>
                    <a:round/>
                    <a:headEnd/>
                    <a:tailEnd/>
                  </a:ln>
                  <a:solidFill>
                    <a:srgbClr val="00FF00"/>
                  </a:solidFill>
                  <a:latin typeface="Arial"/>
                  <a:cs typeface="Arial"/>
                </a:rPr>
                <a:t>демократический</a:t>
              </a:r>
            </a:p>
          </p:txBody>
        </p:sp>
        <p:sp>
          <p:nvSpPr>
            <p:cNvPr id="33812" name="Line 20"/>
            <p:cNvSpPr>
              <a:spLocks noChangeShapeType="1"/>
            </p:cNvSpPr>
            <p:nvPr/>
          </p:nvSpPr>
          <p:spPr bwMode="auto">
            <a:xfrm flipH="1">
              <a:off x="1429" y="2659"/>
              <a:ext cx="1315" cy="408"/>
            </a:xfrm>
            <a:prstGeom prst="line">
              <a:avLst/>
            </a:prstGeom>
            <a:noFill/>
            <a:ln w="76200">
              <a:solidFill>
                <a:schemeClr val="tx1"/>
              </a:solidFill>
              <a:round/>
              <a:headEnd/>
              <a:tailEnd type="triangle" w="med" len="med"/>
            </a:ln>
            <a:effectLst/>
          </p:spPr>
          <p:txBody>
            <a:bodyPr/>
            <a:lstStyle/>
            <a:p>
              <a:endParaRPr lang="ru-RU"/>
            </a:p>
          </p:txBody>
        </p:sp>
      </p:grpSp>
      <p:grpSp>
        <p:nvGrpSpPr>
          <p:cNvPr id="33813" name="Group 21"/>
          <p:cNvGrpSpPr>
            <a:grpSpLocks/>
          </p:cNvGrpSpPr>
          <p:nvPr/>
        </p:nvGrpSpPr>
        <p:grpSpPr bwMode="auto">
          <a:xfrm>
            <a:off x="4500563" y="3068638"/>
            <a:ext cx="4103687" cy="1325562"/>
            <a:chOff x="2835" y="2659"/>
            <a:chExt cx="2585" cy="835"/>
          </a:xfrm>
        </p:grpSpPr>
        <p:sp>
          <p:nvSpPr>
            <p:cNvPr id="33814" name="WordArt 22"/>
            <p:cNvSpPr>
              <a:spLocks noChangeArrowheads="1" noChangeShapeType="1" noTextEdit="1"/>
            </p:cNvSpPr>
            <p:nvPr/>
          </p:nvSpPr>
          <p:spPr bwMode="auto">
            <a:xfrm>
              <a:off x="2880" y="3022"/>
              <a:ext cx="2540" cy="472"/>
            </a:xfrm>
            <a:prstGeom prst="rect">
              <a:avLst/>
            </a:prstGeom>
          </p:spPr>
          <p:txBody>
            <a:bodyPr wrap="none" fromWordArt="1">
              <a:prstTxWarp prst="textPlain">
                <a:avLst>
                  <a:gd name="adj" fmla="val 50000"/>
                </a:avLst>
              </a:prstTxWarp>
            </a:bodyPr>
            <a:lstStyle/>
            <a:p>
              <a:pPr algn="ctr"/>
              <a:r>
                <a:rPr lang="ru-RU" sz="3600" b="1" kern="10">
                  <a:ln w="9525">
                    <a:solidFill>
                      <a:schemeClr val="tx1"/>
                    </a:solidFill>
                    <a:round/>
                    <a:headEnd/>
                    <a:tailEnd/>
                  </a:ln>
                  <a:solidFill>
                    <a:srgbClr val="0000FF"/>
                  </a:solidFill>
                  <a:latin typeface="Arial"/>
                  <a:cs typeface="Arial"/>
                </a:rPr>
                <a:t>тоталитарный</a:t>
              </a:r>
            </a:p>
          </p:txBody>
        </p:sp>
        <p:sp>
          <p:nvSpPr>
            <p:cNvPr id="33815" name="Line 23"/>
            <p:cNvSpPr>
              <a:spLocks noChangeShapeType="1"/>
            </p:cNvSpPr>
            <p:nvPr/>
          </p:nvSpPr>
          <p:spPr bwMode="auto">
            <a:xfrm>
              <a:off x="2835" y="2659"/>
              <a:ext cx="1315" cy="408"/>
            </a:xfrm>
            <a:prstGeom prst="line">
              <a:avLst/>
            </a:prstGeom>
            <a:noFill/>
            <a:ln w="76200">
              <a:solidFill>
                <a:schemeClr val="tx1"/>
              </a:solidFill>
              <a:round/>
              <a:headEnd/>
              <a:tailEnd type="triangle" w="med" len="med"/>
            </a:ln>
            <a:effectLst/>
          </p:spPr>
          <p:txBody>
            <a:bodyPr/>
            <a:lstStyle/>
            <a:p>
              <a:endParaRPr lang="ru-RU"/>
            </a:p>
          </p:txBody>
        </p:sp>
      </p:grpSp>
      <p:sp>
        <p:nvSpPr>
          <p:cNvPr id="33816" name="Text Box 24"/>
          <p:cNvSpPr txBox="1">
            <a:spLocks noChangeArrowheads="1"/>
          </p:cNvSpPr>
          <p:nvPr/>
        </p:nvSpPr>
        <p:spPr bwMode="auto">
          <a:xfrm>
            <a:off x="179388" y="476250"/>
            <a:ext cx="8569325" cy="1187450"/>
          </a:xfrm>
          <a:prstGeom prst="rect">
            <a:avLst/>
          </a:prstGeom>
          <a:noFill/>
          <a:ln w="9525">
            <a:noFill/>
            <a:miter lim="800000"/>
            <a:headEnd/>
            <a:tailEnd/>
          </a:ln>
          <a:effectLst/>
        </p:spPr>
        <p:txBody>
          <a:bodyPr>
            <a:spAutoFit/>
          </a:bodyPr>
          <a:lstStyle/>
          <a:p>
            <a:pPr algn="ctr"/>
            <a:r>
              <a:rPr lang="ru-RU" sz="2400" b="1">
                <a:solidFill>
                  <a:srgbClr val="FFFF00"/>
                </a:solidFill>
              </a:rPr>
              <a:t>ПОЛИТИЧЕСКИЙ РЕЖИМ</a:t>
            </a:r>
          </a:p>
          <a:p>
            <a:pPr algn="ctr"/>
            <a:r>
              <a:rPr lang="ru-RU" sz="2400" b="1">
                <a:solidFill>
                  <a:srgbClr val="FFFF00"/>
                </a:solidFill>
              </a:rPr>
              <a:t>Совокупность способов, форм и методов осуществления политической власти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8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12" fill="hold" nodeType="clickEffect">
                                  <p:stCondLst>
                                    <p:cond delay="0"/>
                                  </p:stCondLst>
                                  <p:childTnLst>
                                    <p:set>
                                      <p:cBhvr>
                                        <p:cTn id="10" dur="1" fill="hold">
                                          <p:stCondLst>
                                            <p:cond delay="0"/>
                                          </p:stCondLst>
                                        </p:cTn>
                                        <p:tgtEl>
                                          <p:spTgt spid="33810"/>
                                        </p:tgtEl>
                                        <p:attrNameLst>
                                          <p:attrName>style.visibility</p:attrName>
                                        </p:attrNameLst>
                                      </p:cBhvr>
                                      <p:to>
                                        <p:strVal val="visible"/>
                                      </p:to>
                                    </p:set>
                                    <p:animEffect transition="in" filter="strips(downLeft)">
                                      <p:cBhvr>
                                        <p:cTn id="11" dur="500"/>
                                        <p:tgtEl>
                                          <p:spTgt spid="33810"/>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nodeType="clickEffect">
                                  <p:stCondLst>
                                    <p:cond delay="0"/>
                                  </p:stCondLst>
                                  <p:childTnLst>
                                    <p:set>
                                      <p:cBhvr>
                                        <p:cTn id="15" dur="1" fill="hold">
                                          <p:stCondLst>
                                            <p:cond delay="0"/>
                                          </p:stCondLst>
                                        </p:cTn>
                                        <p:tgtEl>
                                          <p:spTgt spid="33813"/>
                                        </p:tgtEl>
                                        <p:attrNameLst>
                                          <p:attrName>style.visibility</p:attrName>
                                        </p:attrNameLst>
                                      </p:cBhvr>
                                      <p:to>
                                        <p:strVal val="visible"/>
                                      </p:to>
                                    </p:set>
                                    <p:animEffect transition="in" filter="strips(downRight)">
                                      <p:cBhvr>
                                        <p:cTn id="16" dur="500"/>
                                        <p:tgtEl>
                                          <p:spTgt spid="33813"/>
                                        </p:tgtEl>
                                      </p:cBhvr>
                                    </p:animEffect>
                                  </p:childTnLst>
                                </p:cTn>
                              </p:par>
                            </p:childTnLst>
                          </p:cTn>
                        </p:par>
                      </p:childTnLst>
                    </p:cTn>
                  </p:par>
                  <p:par>
                    <p:cTn id="17" fill="hold">
                      <p:stCondLst>
                        <p:cond delay="indefinite"/>
                      </p:stCondLst>
                      <p:childTnLst>
                        <p:par>
                          <p:cTn id="18" fill="hold">
                            <p:stCondLst>
                              <p:cond delay="0"/>
                            </p:stCondLst>
                            <p:childTnLst>
                              <p:par>
                                <p:cTn id="19" presetID="17" presetClass="entr" presetSubtype="1" fill="hold" nodeType="clickEffect">
                                  <p:stCondLst>
                                    <p:cond delay="0"/>
                                  </p:stCondLst>
                                  <p:childTnLst>
                                    <p:set>
                                      <p:cBhvr>
                                        <p:cTn id="20" dur="1" fill="hold">
                                          <p:stCondLst>
                                            <p:cond delay="0"/>
                                          </p:stCondLst>
                                        </p:cTn>
                                        <p:tgtEl>
                                          <p:spTgt spid="33807"/>
                                        </p:tgtEl>
                                        <p:attrNameLst>
                                          <p:attrName>style.visibility</p:attrName>
                                        </p:attrNameLst>
                                      </p:cBhvr>
                                      <p:to>
                                        <p:strVal val="visible"/>
                                      </p:to>
                                    </p:set>
                                    <p:anim calcmode="lin" valueType="num">
                                      <p:cBhvr>
                                        <p:cTn id="21" dur="500" fill="hold"/>
                                        <p:tgtEl>
                                          <p:spTgt spid="33807"/>
                                        </p:tgtEl>
                                        <p:attrNameLst>
                                          <p:attrName>ppt_x</p:attrName>
                                        </p:attrNameLst>
                                      </p:cBhvr>
                                      <p:tavLst>
                                        <p:tav tm="0">
                                          <p:val>
                                            <p:strVal val="#ppt_x"/>
                                          </p:val>
                                        </p:tav>
                                        <p:tav tm="100000">
                                          <p:val>
                                            <p:strVal val="#ppt_x"/>
                                          </p:val>
                                        </p:tav>
                                      </p:tavLst>
                                    </p:anim>
                                    <p:anim calcmode="lin" valueType="num">
                                      <p:cBhvr>
                                        <p:cTn id="22" dur="500" fill="hold"/>
                                        <p:tgtEl>
                                          <p:spTgt spid="33807"/>
                                        </p:tgtEl>
                                        <p:attrNameLst>
                                          <p:attrName>ppt_y</p:attrName>
                                        </p:attrNameLst>
                                      </p:cBhvr>
                                      <p:tavLst>
                                        <p:tav tm="0">
                                          <p:val>
                                            <p:strVal val="#ppt_y-#ppt_h/2"/>
                                          </p:val>
                                        </p:tav>
                                        <p:tav tm="100000">
                                          <p:val>
                                            <p:strVal val="#ppt_y"/>
                                          </p:val>
                                        </p:tav>
                                      </p:tavLst>
                                    </p:anim>
                                    <p:anim calcmode="lin" valueType="num">
                                      <p:cBhvr>
                                        <p:cTn id="23" dur="500" fill="hold"/>
                                        <p:tgtEl>
                                          <p:spTgt spid="33807"/>
                                        </p:tgtEl>
                                        <p:attrNameLst>
                                          <p:attrName>ppt_w</p:attrName>
                                        </p:attrNameLst>
                                      </p:cBhvr>
                                      <p:tavLst>
                                        <p:tav tm="0">
                                          <p:val>
                                            <p:strVal val="#ppt_w"/>
                                          </p:val>
                                        </p:tav>
                                        <p:tav tm="100000">
                                          <p:val>
                                            <p:strVal val="#ppt_w"/>
                                          </p:val>
                                        </p:tav>
                                      </p:tavLst>
                                    </p:anim>
                                    <p:anim calcmode="lin" valueType="num">
                                      <p:cBhvr>
                                        <p:cTn id="24" dur="500" fill="hold"/>
                                        <p:tgtEl>
                                          <p:spTgt spid="3380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4" descr="AG00155_"/>
          <p:cNvPicPr>
            <a:picLocks noChangeAspect="1" noChangeArrowheads="1" noCrop="1"/>
          </p:cNvPicPr>
          <p:nvPr/>
        </p:nvPicPr>
        <p:blipFill>
          <a:blip r:embed="rId2"/>
          <a:srcRect/>
          <a:stretch>
            <a:fillRect/>
          </a:stretch>
        </p:blipFill>
        <p:spPr bwMode="auto">
          <a:xfrm>
            <a:off x="395288" y="260350"/>
            <a:ext cx="714375" cy="438150"/>
          </a:xfrm>
          <a:prstGeom prst="rect">
            <a:avLst/>
          </a:prstGeom>
          <a:noFill/>
        </p:spPr>
      </p:pic>
      <p:sp>
        <p:nvSpPr>
          <p:cNvPr id="34821" name="Text Box 5"/>
          <p:cNvSpPr txBox="1">
            <a:spLocks noChangeArrowheads="1"/>
          </p:cNvSpPr>
          <p:nvPr/>
        </p:nvSpPr>
        <p:spPr bwMode="auto">
          <a:xfrm>
            <a:off x="1331913" y="333375"/>
            <a:ext cx="2570162" cy="366713"/>
          </a:xfrm>
          <a:prstGeom prst="rect">
            <a:avLst/>
          </a:prstGeom>
          <a:noFill/>
          <a:ln w="9525">
            <a:noFill/>
            <a:miter lim="800000"/>
            <a:headEnd/>
            <a:tailEnd/>
          </a:ln>
          <a:effectLst/>
        </p:spPr>
        <p:txBody>
          <a:bodyPr wrap="none">
            <a:spAutoFit/>
          </a:bodyPr>
          <a:lstStyle/>
          <a:p>
            <a:r>
              <a:rPr lang="ru-RU" b="1">
                <a:solidFill>
                  <a:srgbClr val="FFFF00"/>
                </a:solidFill>
              </a:rPr>
              <a:t>Выполните задание</a:t>
            </a:r>
          </a:p>
        </p:txBody>
      </p:sp>
      <p:sp>
        <p:nvSpPr>
          <p:cNvPr id="34822" name="Text Box 6"/>
          <p:cNvSpPr txBox="1">
            <a:spLocks noChangeArrowheads="1"/>
          </p:cNvSpPr>
          <p:nvPr/>
        </p:nvSpPr>
        <p:spPr bwMode="auto">
          <a:xfrm>
            <a:off x="266700" y="765175"/>
            <a:ext cx="8408988" cy="5878513"/>
          </a:xfrm>
          <a:prstGeom prst="rect">
            <a:avLst/>
          </a:prstGeom>
          <a:noFill/>
          <a:ln w="9525">
            <a:noFill/>
            <a:miter lim="800000"/>
            <a:headEnd/>
            <a:tailEnd/>
          </a:ln>
          <a:effectLst/>
        </p:spPr>
        <p:txBody>
          <a:bodyPr>
            <a:spAutoFit/>
          </a:bodyPr>
          <a:lstStyle/>
          <a:p>
            <a:pPr>
              <a:lnSpc>
                <a:spcPct val="80000"/>
              </a:lnSpc>
              <a:spcBef>
                <a:spcPct val="50000"/>
              </a:spcBef>
            </a:pPr>
            <a:r>
              <a:rPr lang="ru-RU" b="1" u="sng">
                <a:solidFill>
                  <a:srgbClr val="FFFF00"/>
                </a:solidFill>
              </a:rPr>
              <a:t>Выпишите из текста черты тоталитарного политического режима</a:t>
            </a:r>
          </a:p>
          <a:p>
            <a:pPr>
              <a:lnSpc>
                <a:spcPct val="110000"/>
              </a:lnSpc>
              <a:spcBef>
                <a:spcPct val="50000"/>
              </a:spcBef>
            </a:pPr>
            <a:r>
              <a:rPr lang="ru-RU" b="1">
                <a:solidFill>
                  <a:srgbClr val="FFFF00"/>
                </a:solidFill>
                <a:effectLst>
                  <a:outerShdw blurRad="38100" dist="38100" dir="2700000" algn="tl">
                    <a:srgbClr val="000000"/>
                  </a:outerShdw>
                </a:effectLst>
              </a:rPr>
              <a:t>Тоталитарный режим означает полный контроль государства над всей жизнью общества и над жизнью каждого человека. Для него характерна официальная государственная идеология, обязательная для всех граждан и не допускающая существования других идеологий. Единственная массовая политическая партия обладает монополией на власть. Лидер партии наделяется сверхъестественными чертами, создается культ личности вождя. Силовые структуры осуществляют тотальный полицейский контроль за всем обществом. Правящая партия контролирует средства массовой информации, осуществляет жесткую цензуру. Экономика , как правило централизована. Вот как описывает отличительные особенности тоталитарного режима И.А.Ильин «Обычное правосознание исходит из предпосылки: все незапрещенное –позволено. Тоталитарный режим внушает совсем иное: все непредписанное- запрещено. Обычное государство говорит: у тебя есть сфера частного интереса, ты в ней свободен. Тоталитарное государство заявляет: есть только государственный интерес и ты им связан.»</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ext Box 4"/>
          <p:cNvSpPr txBox="1">
            <a:spLocks noChangeArrowheads="1"/>
          </p:cNvSpPr>
          <p:nvPr/>
        </p:nvSpPr>
        <p:spPr bwMode="auto">
          <a:xfrm>
            <a:off x="1042988" y="765175"/>
            <a:ext cx="6883400" cy="457200"/>
          </a:xfrm>
          <a:prstGeom prst="rect">
            <a:avLst/>
          </a:prstGeom>
          <a:noFill/>
          <a:ln w="9525">
            <a:noFill/>
            <a:miter lim="800000"/>
            <a:headEnd/>
            <a:tailEnd/>
          </a:ln>
          <a:effectLst/>
        </p:spPr>
        <p:txBody>
          <a:bodyPr wrap="none">
            <a:spAutoFit/>
          </a:bodyPr>
          <a:lstStyle/>
          <a:p>
            <a:r>
              <a:rPr lang="ru-RU" sz="2400" b="1">
                <a:solidFill>
                  <a:srgbClr val="FFFF00"/>
                </a:solidFill>
                <a:effectLst>
                  <a:outerShdw blurRad="38100" dist="38100" dir="2700000" algn="tl">
                    <a:srgbClr val="000000"/>
                  </a:outerShdw>
                </a:effectLst>
              </a:rPr>
              <a:t>ТОТАЛИТАРНЫЙ ПОЛИТИЧЕСКИЙ РЕЖИМ</a:t>
            </a:r>
          </a:p>
        </p:txBody>
      </p:sp>
      <p:sp>
        <p:nvSpPr>
          <p:cNvPr id="36869" name="Rectangle 5"/>
          <p:cNvSpPr>
            <a:spLocks noChangeArrowheads="1"/>
          </p:cNvSpPr>
          <p:nvPr/>
        </p:nvSpPr>
        <p:spPr bwMode="auto">
          <a:xfrm>
            <a:off x="250825" y="1963738"/>
            <a:ext cx="8705850" cy="1281112"/>
          </a:xfrm>
          <a:prstGeom prst="rect">
            <a:avLst/>
          </a:prstGeom>
          <a:noFill/>
          <a:ln w="9525">
            <a:noFill/>
            <a:miter lim="800000"/>
            <a:headEnd/>
            <a:tailEnd/>
          </a:ln>
          <a:effectLst/>
        </p:spPr>
        <p:txBody>
          <a:bodyPr wrap="none">
            <a:spAutoFit/>
          </a:bodyPr>
          <a:lstStyle/>
          <a:p>
            <a:r>
              <a:rPr lang="ru-RU" sz="2000" b="1">
                <a:solidFill>
                  <a:srgbClr val="FFFF99"/>
                </a:solidFill>
                <a:effectLst>
                  <a:outerShdw blurRad="38100" dist="38100" dir="2700000" algn="tl">
                    <a:srgbClr val="000000"/>
                  </a:outerShdw>
                </a:effectLst>
              </a:rPr>
              <a:t>1.Официальная государственная идеология, обязательная для </a:t>
            </a:r>
          </a:p>
          <a:p>
            <a:r>
              <a:rPr lang="ru-RU" sz="2000" b="1">
                <a:solidFill>
                  <a:srgbClr val="FFFF99"/>
                </a:solidFill>
                <a:effectLst>
                  <a:outerShdw blurRad="38100" dist="38100" dir="2700000" algn="tl">
                    <a:srgbClr val="000000"/>
                  </a:outerShdw>
                </a:effectLst>
              </a:rPr>
              <a:t>всех граждан  и не допускающая существования других</a:t>
            </a:r>
          </a:p>
          <a:p>
            <a:r>
              <a:rPr lang="ru-RU" sz="2000" b="1">
                <a:solidFill>
                  <a:srgbClr val="FFFF99"/>
                </a:solidFill>
                <a:effectLst>
                  <a:outerShdw blurRad="38100" dist="38100" dir="2700000" algn="tl">
                    <a:srgbClr val="000000"/>
                  </a:outerShdw>
                </a:effectLst>
              </a:rPr>
              <a:t> идеологий</a:t>
            </a:r>
            <a:r>
              <a:rPr lang="ru-RU" b="1">
                <a:solidFill>
                  <a:srgbClr val="FFFF99"/>
                </a:solidFill>
                <a:effectLst>
                  <a:outerShdw blurRad="38100" dist="38100" dir="2700000" algn="tl">
                    <a:srgbClr val="000000"/>
                  </a:outerShdw>
                </a:effectLst>
              </a:rPr>
              <a:t>.</a:t>
            </a:r>
          </a:p>
          <a:p>
            <a:endParaRPr lang="ru-RU" b="1">
              <a:solidFill>
                <a:srgbClr val="FFFF99"/>
              </a:solidFill>
              <a:effectLst>
                <a:outerShdw blurRad="38100" dist="38100" dir="2700000" algn="tl">
                  <a:srgbClr val="000000"/>
                </a:outerShdw>
              </a:effectLst>
            </a:endParaRPr>
          </a:p>
        </p:txBody>
      </p:sp>
      <p:sp>
        <p:nvSpPr>
          <p:cNvPr id="36870" name="Rectangle 6"/>
          <p:cNvSpPr>
            <a:spLocks noChangeArrowheads="1"/>
          </p:cNvSpPr>
          <p:nvPr/>
        </p:nvSpPr>
        <p:spPr bwMode="auto">
          <a:xfrm>
            <a:off x="250825" y="2971800"/>
            <a:ext cx="7827963" cy="701675"/>
          </a:xfrm>
          <a:prstGeom prst="rect">
            <a:avLst/>
          </a:prstGeom>
          <a:noFill/>
          <a:ln w="9525">
            <a:noFill/>
            <a:miter lim="800000"/>
            <a:headEnd/>
            <a:tailEnd/>
          </a:ln>
          <a:effectLst/>
        </p:spPr>
        <p:txBody>
          <a:bodyPr wrap="none">
            <a:spAutoFit/>
          </a:bodyPr>
          <a:lstStyle/>
          <a:p>
            <a:r>
              <a:rPr lang="ru-RU" sz="2000" b="1">
                <a:solidFill>
                  <a:srgbClr val="FFFF99"/>
                </a:solidFill>
                <a:effectLst>
                  <a:outerShdw blurRad="38100" dist="38100" dir="2700000" algn="tl">
                    <a:srgbClr val="000000"/>
                  </a:outerShdw>
                </a:effectLst>
              </a:rPr>
              <a:t>2.Единственная массовая политическая партия обладает</a:t>
            </a:r>
          </a:p>
          <a:p>
            <a:r>
              <a:rPr lang="ru-RU" sz="2000" b="1">
                <a:solidFill>
                  <a:srgbClr val="FFFF99"/>
                </a:solidFill>
                <a:effectLst>
                  <a:outerShdw blurRad="38100" dist="38100" dir="2700000" algn="tl">
                    <a:srgbClr val="000000"/>
                  </a:outerShdw>
                </a:effectLst>
              </a:rPr>
              <a:t> монополией на власть.</a:t>
            </a:r>
          </a:p>
        </p:txBody>
      </p:sp>
      <p:sp>
        <p:nvSpPr>
          <p:cNvPr id="36871" name="Rectangle 7"/>
          <p:cNvSpPr>
            <a:spLocks noChangeArrowheads="1"/>
          </p:cNvSpPr>
          <p:nvPr/>
        </p:nvSpPr>
        <p:spPr bwMode="auto">
          <a:xfrm>
            <a:off x="395288" y="3835400"/>
            <a:ext cx="3516312" cy="396875"/>
          </a:xfrm>
          <a:prstGeom prst="rect">
            <a:avLst/>
          </a:prstGeom>
          <a:noFill/>
          <a:ln w="9525">
            <a:noFill/>
            <a:miter lim="800000"/>
            <a:headEnd/>
            <a:tailEnd/>
          </a:ln>
          <a:effectLst/>
        </p:spPr>
        <p:txBody>
          <a:bodyPr wrap="none">
            <a:spAutoFit/>
          </a:bodyPr>
          <a:lstStyle/>
          <a:p>
            <a:r>
              <a:rPr lang="ru-RU" sz="2000" b="1">
                <a:solidFill>
                  <a:srgbClr val="FFFF99"/>
                </a:solidFill>
                <a:effectLst>
                  <a:outerShdw blurRad="38100" dist="38100" dir="2700000" algn="tl">
                    <a:srgbClr val="000000"/>
                  </a:outerShdw>
                </a:effectLst>
              </a:rPr>
              <a:t>3. Культ личности вождя</a:t>
            </a:r>
          </a:p>
        </p:txBody>
      </p:sp>
      <p:sp>
        <p:nvSpPr>
          <p:cNvPr id="36872" name="Rectangle 8"/>
          <p:cNvSpPr>
            <a:spLocks noChangeArrowheads="1"/>
          </p:cNvSpPr>
          <p:nvPr/>
        </p:nvSpPr>
        <p:spPr bwMode="auto">
          <a:xfrm>
            <a:off x="179388" y="4437063"/>
            <a:ext cx="7773987" cy="396875"/>
          </a:xfrm>
          <a:prstGeom prst="rect">
            <a:avLst/>
          </a:prstGeom>
          <a:noFill/>
          <a:ln w="9525">
            <a:noFill/>
            <a:miter lim="800000"/>
            <a:headEnd/>
            <a:tailEnd/>
          </a:ln>
          <a:effectLst/>
        </p:spPr>
        <p:txBody>
          <a:bodyPr wrap="none">
            <a:spAutoFit/>
          </a:bodyPr>
          <a:lstStyle/>
          <a:p>
            <a:r>
              <a:rPr lang="ru-RU" sz="2000" b="1">
                <a:solidFill>
                  <a:srgbClr val="FFFF99"/>
                </a:solidFill>
                <a:effectLst>
                  <a:outerShdw blurRad="38100" dist="38100" dir="2700000" algn="tl">
                    <a:srgbClr val="000000"/>
                  </a:outerShdw>
                </a:effectLst>
              </a:rPr>
              <a:t>4. Тотальный полицейский контроль за всем обществом</a:t>
            </a:r>
            <a:r>
              <a:rPr lang="ru-RU" b="1">
                <a:solidFill>
                  <a:srgbClr val="FFFF99"/>
                </a:solidFill>
                <a:effectLst>
                  <a:outerShdw blurRad="38100" dist="38100" dir="2700000" algn="tl">
                    <a:srgbClr val="000000"/>
                  </a:outerShdw>
                </a:effectLst>
              </a:rPr>
              <a:t>.</a:t>
            </a:r>
          </a:p>
        </p:txBody>
      </p:sp>
      <p:sp>
        <p:nvSpPr>
          <p:cNvPr id="36873" name="Rectangle 9"/>
          <p:cNvSpPr>
            <a:spLocks noChangeArrowheads="1"/>
          </p:cNvSpPr>
          <p:nvPr/>
        </p:nvSpPr>
        <p:spPr bwMode="auto">
          <a:xfrm>
            <a:off x="250825" y="4843463"/>
            <a:ext cx="7358063" cy="701675"/>
          </a:xfrm>
          <a:prstGeom prst="rect">
            <a:avLst/>
          </a:prstGeom>
          <a:noFill/>
          <a:ln w="9525">
            <a:noFill/>
            <a:miter lim="800000"/>
            <a:headEnd/>
            <a:tailEnd/>
          </a:ln>
          <a:effectLst/>
        </p:spPr>
        <p:txBody>
          <a:bodyPr wrap="none">
            <a:spAutoFit/>
          </a:bodyPr>
          <a:lstStyle/>
          <a:p>
            <a:r>
              <a:rPr lang="ru-RU" sz="2000" b="1">
                <a:solidFill>
                  <a:srgbClr val="FFFF99"/>
                </a:solidFill>
                <a:effectLst>
                  <a:outerShdw blurRad="38100" dist="38100" dir="2700000" algn="tl">
                    <a:srgbClr val="000000"/>
                  </a:outerShdw>
                </a:effectLst>
              </a:rPr>
              <a:t>5.Правящая партия контролирует средства массовой </a:t>
            </a:r>
          </a:p>
          <a:p>
            <a:r>
              <a:rPr lang="ru-RU" sz="2000" b="1">
                <a:solidFill>
                  <a:srgbClr val="FFFF99"/>
                </a:solidFill>
                <a:effectLst>
                  <a:outerShdw blurRad="38100" dist="38100" dir="2700000" algn="tl">
                    <a:srgbClr val="000000"/>
                  </a:outerShdw>
                </a:effectLst>
              </a:rPr>
              <a:t>информации, осуществляет жесткую цензуру.</a:t>
            </a:r>
          </a:p>
        </p:txBody>
      </p:sp>
      <p:sp>
        <p:nvSpPr>
          <p:cNvPr id="36874" name="Rectangle 10"/>
          <p:cNvSpPr>
            <a:spLocks noChangeArrowheads="1"/>
          </p:cNvSpPr>
          <p:nvPr/>
        </p:nvSpPr>
        <p:spPr bwMode="auto">
          <a:xfrm>
            <a:off x="250825" y="5708650"/>
            <a:ext cx="4208463" cy="396875"/>
          </a:xfrm>
          <a:prstGeom prst="rect">
            <a:avLst/>
          </a:prstGeom>
          <a:noFill/>
          <a:ln w="9525">
            <a:noFill/>
            <a:miter lim="800000"/>
            <a:headEnd/>
            <a:tailEnd/>
          </a:ln>
          <a:effectLst/>
        </p:spPr>
        <p:txBody>
          <a:bodyPr wrap="none">
            <a:spAutoFit/>
          </a:bodyPr>
          <a:lstStyle/>
          <a:p>
            <a:r>
              <a:rPr lang="ru-RU" sz="2000" b="1">
                <a:solidFill>
                  <a:srgbClr val="FFFF99"/>
                </a:solidFill>
                <a:effectLst>
                  <a:outerShdw blurRad="38100" dist="38100" dir="2700000" algn="tl">
                    <a:srgbClr val="000000"/>
                  </a:outerShdw>
                </a:effectLst>
              </a:rPr>
              <a:t>6.Экономика централизована</a:t>
            </a:r>
            <a:r>
              <a:rPr lang="ru-RU" b="1">
                <a:solidFill>
                  <a:srgbClr val="FFFF99"/>
                </a:solidFill>
                <a:effectLst>
                  <a:outerShdw blurRad="38100" dist="38100" dir="2700000" algn="tl">
                    <a:srgbClr val="000000"/>
                  </a:outerShdw>
                </a:effectLst>
              </a:rPr>
              <a:t>.</a:t>
            </a:r>
          </a:p>
        </p:txBody>
      </p:sp>
      <p:pic>
        <p:nvPicPr>
          <p:cNvPr id="36875" name="Picture 11" descr="POLICE"/>
          <p:cNvPicPr>
            <a:picLocks noChangeAspect="1" noChangeArrowheads="1"/>
          </p:cNvPicPr>
          <p:nvPr/>
        </p:nvPicPr>
        <p:blipFill>
          <a:blip r:embed="rId2"/>
          <a:srcRect/>
          <a:stretch>
            <a:fillRect/>
          </a:stretch>
        </p:blipFill>
        <p:spPr bwMode="auto">
          <a:xfrm>
            <a:off x="0" y="188913"/>
            <a:ext cx="700088" cy="1657350"/>
          </a:xfrm>
          <a:prstGeom prst="rect">
            <a:avLst/>
          </a:prstGeom>
          <a:noFill/>
        </p:spPr>
      </p:pic>
      <p:pic>
        <p:nvPicPr>
          <p:cNvPr id="36876" name="Picture 12" descr="POLICE2"/>
          <p:cNvPicPr>
            <a:picLocks noChangeAspect="1" noChangeArrowheads="1"/>
          </p:cNvPicPr>
          <p:nvPr/>
        </p:nvPicPr>
        <p:blipFill>
          <a:blip r:embed="rId3"/>
          <a:srcRect/>
          <a:stretch>
            <a:fillRect/>
          </a:stretch>
        </p:blipFill>
        <p:spPr bwMode="auto">
          <a:xfrm>
            <a:off x="8027988" y="188913"/>
            <a:ext cx="900112" cy="1989137"/>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AG00155_"/>
          <p:cNvPicPr>
            <a:picLocks noChangeAspect="1" noChangeArrowheads="1" noCrop="1"/>
          </p:cNvPicPr>
          <p:nvPr/>
        </p:nvPicPr>
        <p:blipFill>
          <a:blip r:embed="rId2"/>
          <a:srcRect/>
          <a:stretch>
            <a:fillRect/>
          </a:stretch>
        </p:blipFill>
        <p:spPr bwMode="auto">
          <a:xfrm>
            <a:off x="395288" y="260350"/>
            <a:ext cx="714375" cy="438150"/>
          </a:xfrm>
          <a:prstGeom prst="rect">
            <a:avLst/>
          </a:prstGeom>
          <a:noFill/>
        </p:spPr>
      </p:pic>
      <p:sp>
        <p:nvSpPr>
          <p:cNvPr id="35843" name="Text Box 3"/>
          <p:cNvSpPr txBox="1">
            <a:spLocks noChangeArrowheads="1"/>
          </p:cNvSpPr>
          <p:nvPr/>
        </p:nvSpPr>
        <p:spPr bwMode="auto">
          <a:xfrm>
            <a:off x="1331913" y="333375"/>
            <a:ext cx="2570162" cy="366713"/>
          </a:xfrm>
          <a:prstGeom prst="rect">
            <a:avLst/>
          </a:prstGeom>
          <a:noFill/>
          <a:ln w="9525">
            <a:noFill/>
            <a:miter lim="800000"/>
            <a:headEnd/>
            <a:tailEnd/>
          </a:ln>
          <a:effectLst/>
        </p:spPr>
        <p:txBody>
          <a:bodyPr wrap="none">
            <a:spAutoFit/>
          </a:bodyPr>
          <a:lstStyle/>
          <a:p>
            <a:r>
              <a:rPr lang="ru-RU" b="1">
                <a:solidFill>
                  <a:srgbClr val="FFFF00"/>
                </a:solidFill>
              </a:rPr>
              <a:t>Выполните задание</a:t>
            </a:r>
          </a:p>
        </p:txBody>
      </p:sp>
      <p:sp>
        <p:nvSpPr>
          <p:cNvPr id="35844" name="Text Box 4"/>
          <p:cNvSpPr txBox="1">
            <a:spLocks noChangeArrowheads="1"/>
          </p:cNvSpPr>
          <p:nvPr/>
        </p:nvSpPr>
        <p:spPr bwMode="auto">
          <a:xfrm>
            <a:off x="266700" y="765175"/>
            <a:ext cx="8408988" cy="5487988"/>
          </a:xfrm>
          <a:prstGeom prst="rect">
            <a:avLst/>
          </a:prstGeom>
          <a:noFill/>
          <a:ln w="9525">
            <a:noFill/>
            <a:miter lim="800000"/>
            <a:headEnd/>
            <a:tailEnd/>
          </a:ln>
          <a:effectLst/>
        </p:spPr>
        <p:txBody>
          <a:bodyPr>
            <a:spAutoFit/>
          </a:bodyPr>
          <a:lstStyle/>
          <a:p>
            <a:pPr>
              <a:lnSpc>
                <a:spcPct val="80000"/>
              </a:lnSpc>
              <a:spcBef>
                <a:spcPct val="50000"/>
              </a:spcBef>
            </a:pPr>
            <a:r>
              <a:rPr lang="ru-RU" b="1" u="sng">
                <a:solidFill>
                  <a:srgbClr val="FFFF00"/>
                </a:solidFill>
              </a:rPr>
              <a:t>Выпишите из текста черты авторитарного политического режима</a:t>
            </a:r>
          </a:p>
          <a:p>
            <a:pPr>
              <a:lnSpc>
                <a:spcPct val="110000"/>
              </a:lnSpc>
              <a:spcBef>
                <a:spcPct val="50000"/>
              </a:spcBef>
            </a:pPr>
            <a:r>
              <a:rPr lang="ru-RU" sz="2000" b="1">
                <a:solidFill>
                  <a:srgbClr val="FFFF00"/>
                </a:solidFill>
                <a:effectLst>
                  <a:outerShdw blurRad="38100" dist="38100" dir="2700000" algn="tl">
                    <a:srgbClr val="000000"/>
                  </a:outerShdw>
                </a:effectLst>
              </a:rPr>
              <a:t>Авторитарный политический режим характерен для политической системы, власть в которой имеет признаки диктатуры одного человека или группы лиц ( олигархи-ческой группы, военной хунты и т.д.). Эта власть непод-контрольна гражданам. Она может править с помощью законов, которые принимает по своему усмотрению. Главное – опора на силу. Однако, как правило, авторитарный режим не прибегает к террору. Важнейшая черта авторитарного режима – монополизация политики при отсутствии тотального контроля над обществом. Это означает, что политическая оппозиция не допускается, однако, экономика, культура, религия могут развиваться без вмешательства государства. Таким образом, сохраняется определенная свобода деятельности в различных сферах, но политика является исключительной функцией власти.</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1116013" y="260350"/>
            <a:ext cx="6869112" cy="457200"/>
          </a:xfrm>
          <a:prstGeom prst="rect">
            <a:avLst/>
          </a:prstGeom>
          <a:noFill/>
          <a:ln w="9525">
            <a:noFill/>
            <a:miter lim="800000"/>
            <a:headEnd/>
            <a:tailEnd/>
          </a:ln>
          <a:effectLst/>
        </p:spPr>
        <p:txBody>
          <a:bodyPr wrap="none">
            <a:spAutoFit/>
          </a:bodyPr>
          <a:lstStyle/>
          <a:p>
            <a:r>
              <a:rPr lang="ru-RU" sz="2400" b="1">
                <a:solidFill>
                  <a:srgbClr val="FFFF00"/>
                </a:solidFill>
                <a:effectLst>
                  <a:outerShdw blurRad="38100" dist="38100" dir="2700000" algn="tl">
                    <a:srgbClr val="000000"/>
                  </a:outerShdw>
                </a:effectLst>
              </a:rPr>
              <a:t>АВТОРИТАРНЫЙ ПОЛИТИЧЕСКИЙ РЕЖИМ</a:t>
            </a:r>
          </a:p>
        </p:txBody>
      </p:sp>
      <p:sp>
        <p:nvSpPr>
          <p:cNvPr id="37893" name="Rectangle 5"/>
          <p:cNvSpPr>
            <a:spLocks noChangeArrowheads="1"/>
          </p:cNvSpPr>
          <p:nvPr/>
        </p:nvSpPr>
        <p:spPr bwMode="auto">
          <a:xfrm>
            <a:off x="1692275" y="1196975"/>
            <a:ext cx="7451725" cy="3533775"/>
          </a:xfrm>
          <a:prstGeom prst="rect">
            <a:avLst/>
          </a:prstGeom>
          <a:noFill/>
          <a:ln w="9525">
            <a:noFill/>
            <a:miter lim="800000"/>
            <a:headEnd/>
            <a:tailEnd/>
          </a:ln>
          <a:effectLst/>
        </p:spPr>
        <p:txBody>
          <a:bodyPr>
            <a:spAutoFit/>
          </a:bodyPr>
          <a:lstStyle/>
          <a:p>
            <a:pPr>
              <a:lnSpc>
                <a:spcPct val="110000"/>
              </a:lnSpc>
              <a:spcBef>
                <a:spcPct val="50000"/>
              </a:spcBef>
            </a:pPr>
            <a:r>
              <a:rPr lang="ru-RU" sz="2000" b="1">
                <a:solidFill>
                  <a:srgbClr val="FFFF00"/>
                </a:solidFill>
                <a:effectLst>
                  <a:outerShdw blurRad="38100" dist="38100" dir="2700000" algn="tl">
                    <a:srgbClr val="000000"/>
                  </a:outerShdw>
                </a:effectLst>
              </a:rPr>
              <a:t>1.Диктатуры одного человека или  группы лиц </a:t>
            </a:r>
          </a:p>
          <a:p>
            <a:pPr>
              <a:lnSpc>
                <a:spcPct val="110000"/>
              </a:lnSpc>
              <a:spcBef>
                <a:spcPct val="50000"/>
              </a:spcBef>
            </a:pPr>
            <a:r>
              <a:rPr lang="ru-RU" sz="2000" b="1">
                <a:solidFill>
                  <a:srgbClr val="FFFF00"/>
                </a:solidFill>
                <a:effectLst>
                  <a:outerShdw blurRad="38100" dist="38100" dir="2700000" algn="tl">
                    <a:srgbClr val="000000"/>
                  </a:outerShdw>
                </a:effectLst>
              </a:rPr>
              <a:t>( олигархической группы, военной хунты и т.д.). </a:t>
            </a:r>
          </a:p>
          <a:p>
            <a:pPr>
              <a:lnSpc>
                <a:spcPct val="110000"/>
              </a:lnSpc>
              <a:spcBef>
                <a:spcPct val="50000"/>
              </a:spcBef>
            </a:pPr>
            <a:r>
              <a:rPr lang="ru-RU" sz="2000" b="1">
                <a:solidFill>
                  <a:srgbClr val="FFFF00"/>
                </a:solidFill>
                <a:effectLst>
                  <a:outerShdw blurRad="38100" dist="38100" dir="2700000" algn="tl">
                    <a:srgbClr val="000000"/>
                  </a:outerShdw>
                </a:effectLst>
              </a:rPr>
              <a:t>2.Власть неподконтрольна гражданам.  </a:t>
            </a:r>
          </a:p>
          <a:p>
            <a:pPr>
              <a:lnSpc>
                <a:spcPct val="110000"/>
              </a:lnSpc>
              <a:spcBef>
                <a:spcPct val="50000"/>
              </a:spcBef>
            </a:pPr>
            <a:r>
              <a:rPr lang="ru-RU" sz="2000" b="1">
                <a:solidFill>
                  <a:srgbClr val="FFFF00"/>
                </a:solidFill>
                <a:effectLst>
                  <a:outerShdw blurRad="38100" dist="38100" dir="2700000" algn="tl">
                    <a:srgbClr val="000000"/>
                  </a:outerShdw>
                </a:effectLst>
              </a:rPr>
              <a:t>3.Опирается на силу, но  не прибегает к террору. </a:t>
            </a:r>
          </a:p>
          <a:p>
            <a:pPr>
              <a:lnSpc>
                <a:spcPct val="110000"/>
              </a:lnSpc>
              <a:spcBef>
                <a:spcPct val="50000"/>
              </a:spcBef>
            </a:pPr>
            <a:r>
              <a:rPr lang="ru-RU" sz="2000" b="1">
                <a:solidFill>
                  <a:srgbClr val="FFFF00"/>
                </a:solidFill>
                <a:effectLst>
                  <a:outerShdw blurRad="38100" dist="38100" dir="2700000" algn="tl">
                    <a:srgbClr val="000000"/>
                  </a:outerShdw>
                </a:effectLst>
              </a:rPr>
              <a:t>4.Монополизация политики при отсутствии тотального контроля над обществом. </a:t>
            </a:r>
          </a:p>
          <a:p>
            <a:pPr>
              <a:lnSpc>
                <a:spcPct val="110000"/>
              </a:lnSpc>
              <a:spcBef>
                <a:spcPct val="50000"/>
              </a:spcBef>
            </a:pPr>
            <a:r>
              <a:rPr lang="ru-RU" sz="2000" b="1">
                <a:solidFill>
                  <a:srgbClr val="FFFF00"/>
                </a:solidFill>
                <a:effectLst>
                  <a:outerShdw blurRad="38100" dist="38100" dir="2700000" algn="tl">
                    <a:srgbClr val="000000"/>
                  </a:outerShdw>
                </a:effectLst>
              </a:rPr>
              <a:t>5. Сохраняется определенная свобода деятельности в различных сферах</a:t>
            </a:r>
          </a:p>
        </p:txBody>
      </p:sp>
      <p:pic>
        <p:nvPicPr>
          <p:cNvPr id="37894" name="Picture 6" descr="INDIAN"/>
          <p:cNvPicPr>
            <a:picLocks noChangeAspect="1" noChangeArrowheads="1"/>
          </p:cNvPicPr>
          <p:nvPr/>
        </p:nvPicPr>
        <p:blipFill>
          <a:blip r:embed="rId2"/>
          <a:srcRect/>
          <a:stretch>
            <a:fillRect/>
          </a:stretch>
        </p:blipFill>
        <p:spPr bwMode="auto">
          <a:xfrm>
            <a:off x="0" y="549275"/>
            <a:ext cx="1955800" cy="25193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a:t>
            </a:r>
            <a:endParaRPr lang="ru-RU" dirty="0"/>
          </a:p>
        </p:txBody>
      </p:sp>
      <p:sp>
        <p:nvSpPr>
          <p:cNvPr id="3" name="Содержимое 2"/>
          <p:cNvSpPr>
            <a:spLocks noGrp="1"/>
          </p:cNvSpPr>
          <p:nvPr>
            <p:ph idx="1"/>
          </p:nvPr>
        </p:nvSpPr>
        <p:spPr/>
        <p:txBody>
          <a:bodyPr/>
          <a:lstStyle/>
          <a:p>
            <a:pPr marL="514350" indent="-514350">
              <a:buFont typeface="+mj-lt"/>
              <a:buAutoNum type="arabicPeriod"/>
            </a:pPr>
            <a:r>
              <a:rPr lang="ru-RU" dirty="0" smtClean="0"/>
              <a:t>Структура и функции политической системы.</a:t>
            </a:r>
          </a:p>
          <a:p>
            <a:pPr marL="514350" indent="-514350">
              <a:buFont typeface="+mj-lt"/>
              <a:buAutoNum type="arabicPeriod"/>
            </a:pPr>
            <a:r>
              <a:rPr lang="ru-RU" dirty="0" smtClean="0"/>
              <a:t>Государство в политической системе.</a:t>
            </a:r>
          </a:p>
          <a:p>
            <a:pPr marL="514350" indent="-514350">
              <a:buFont typeface="+mj-lt"/>
              <a:buAutoNum type="arabicPeriod"/>
            </a:pPr>
            <a:r>
              <a:rPr lang="ru-RU" dirty="0" smtClean="0"/>
              <a:t>Политический режим.</a:t>
            </a:r>
          </a:p>
          <a:p>
            <a:pPr marL="514350" indent="-514350">
              <a:buFont typeface="+mj-lt"/>
              <a:buAutoNum type="arabicPeriod"/>
            </a:pPr>
            <a:r>
              <a:rPr lang="ru-RU" dirty="0" smtClean="0"/>
              <a:t>Демократические перемены в России.</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AG00155_"/>
          <p:cNvPicPr>
            <a:picLocks noChangeAspect="1" noChangeArrowheads="1" noCrop="1"/>
          </p:cNvPicPr>
          <p:nvPr/>
        </p:nvPicPr>
        <p:blipFill>
          <a:blip r:embed="rId2"/>
          <a:srcRect/>
          <a:stretch>
            <a:fillRect/>
          </a:stretch>
        </p:blipFill>
        <p:spPr bwMode="auto">
          <a:xfrm>
            <a:off x="0" y="0"/>
            <a:ext cx="714375" cy="438150"/>
          </a:xfrm>
          <a:prstGeom prst="rect">
            <a:avLst/>
          </a:prstGeom>
          <a:noFill/>
        </p:spPr>
      </p:pic>
      <p:sp>
        <p:nvSpPr>
          <p:cNvPr id="38915" name="Text Box 3"/>
          <p:cNvSpPr txBox="1">
            <a:spLocks noChangeArrowheads="1"/>
          </p:cNvSpPr>
          <p:nvPr/>
        </p:nvSpPr>
        <p:spPr bwMode="auto">
          <a:xfrm>
            <a:off x="827088" y="0"/>
            <a:ext cx="2570162" cy="366713"/>
          </a:xfrm>
          <a:prstGeom prst="rect">
            <a:avLst/>
          </a:prstGeom>
          <a:noFill/>
          <a:ln w="9525">
            <a:noFill/>
            <a:miter lim="800000"/>
            <a:headEnd/>
            <a:tailEnd/>
          </a:ln>
          <a:effectLst/>
        </p:spPr>
        <p:txBody>
          <a:bodyPr wrap="none">
            <a:spAutoFit/>
          </a:bodyPr>
          <a:lstStyle/>
          <a:p>
            <a:r>
              <a:rPr lang="ru-RU" b="1">
                <a:solidFill>
                  <a:srgbClr val="FFFF00"/>
                </a:solidFill>
              </a:rPr>
              <a:t>Выполните задание</a:t>
            </a:r>
          </a:p>
        </p:txBody>
      </p:sp>
      <p:sp>
        <p:nvSpPr>
          <p:cNvPr id="38916" name="Text Box 4"/>
          <p:cNvSpPr txBox="1">
            <a:spLocks noChangeArrowheads="1"/>
          </p:cNvSpPr>
          <p:nvPr/>
        </p:nvSpPr>
        <p:spPr bwMode="auto">
          <a:xfrm>
            <a:off x="0" y="476250"/>
            <a:ext cx="9144000" cy="6481763"/>
          </a:xfrm>
          <a:prstGeom prst="rect">
            <a:avLst/>
          </a:prstGeom>
          <a:noFill/>
          <a:ln w="9525">
            <a:noFill/>
            <a:miter lim="800000"/>
            <a:headEnd/>
            <a:tailEnd/>
          </a:ln>
          <a:effectLst/>
        </p:spPr>
        <p:txBody>
          <a:bodyPr>
            <a:spAutoFit/>
          </a:bodyPr>
          <a:lstStyle/>
          <a:p>
            <a:pPr>
              <a:lnSpc>
                <a:spcPct val="80000"/>
              </a:lnSpc>
              <a:spcBef>
                <a:spcPct val="50000"/>
              </a:spcBef>
            </a:pPr>
            <a:r>
              <a:rPr lang="ru-RU" b="1" u="sng">
                <a:solidFill>
                  <a:srgbClr val="FFFF00"/>
                </a:solidFill>
              </a:rPr>
              <a:t>Выпишите из текста черты демократического политического режима</a:t>
            </a:r>
          </a:p>
          <a:p>
            <a:pPr>
              <a:lnSpc>
                <a:spcPct val="110000"/>
              </a:lnSpc>
              <a:spcBef>
                <a:spcPct val="50000"/>
              </a:spcBef>
            </a:pPr>
            <a:r>
              <a:rPr lang="ru-RU" b="1">
                <a:solidFill>
                  <a:srgbClr val="FFFF00"/>
                </a:solidFill>
                <a:effectLst>
                  <a:outerShdw blurRad="38100" dist="38100" dir="2700000" algn="tl">
                    <a:srgbClr val="000000"/>
                  </a:outerShdw>
                </a:effectLst>
              </a:rPr>
              <a:t>Демократический политический режим опирается на систему принципов и ценностей, среди которых первое место занимает принцип народовластия.  Народовластие реализуется прежде всего через принцип большинства. Это означает, что существуют механизмы выявления воли большинства, главным среди них –выборы и референдумы. Однако политический режим не является демократическим, если наряду с принципом большинства не реализуется другой принцип: право меньшинства на оппозицию. Это означает, что та часть общества, которая не поддерживает власть, может создавать свои организации, иметь свою прессу, критиковать политику властей, предлагать альтернативный вариант политического курса. Народ имеет право и возможность влиять на выработку политических решений через участие в избирательных компаниях, обращения в государственные органы, участие в митингах, демонстрациях, пикетах. Еще одна неотъемлимая черта демократии –парламентаризм. Это означает государственную власть, в которой существенная роль принадлежит народному представительству ( парламенту). Для демократии характерен политический плюрализм, который предполагает многообразие и свободную конкуренцию в борьбе за власть политических идей, взглядов, программ, политических организаций, СМИ.</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Text Box 4"/>
          <p:cNvSpPr txBox="1">
            <a:spLocks noChangeArrowheads="1"/>
          </p:cNvSpPr>
          <p:nvPr/>
        </p:nvSpPr>
        <p:spPr bwMode="auto">
          <a:xfrm>
            <a:off x="468313" y="404813"/>
            <a:ext cx="7502525" cy="457200"/>
          </a:xfrm>
          <a:prstGeom prst="rect">
            <a:avLst/>
          </a:prstGeom>
          <a:noFill/>
          <a:ln w="9525">
            <a:noFill/>
            <a:miter lim="800000"/>
            <a:headEnd/>
            <a:tailEnd/>
          </a:ln>
          <a:effectLst/>
        </p:spPr>
        <p:txBody>
          <a:bodyPr wrap="none">
            <a:spAutoFit/>
          </a:bodyPr>
          <a:lstStyle/>
          <a:p>
            <a:r>
              <a:rPr lang="ru-RU" sz="2400" b="1">
                <a:solidFill>
                  <a:srgbClr val="FFFF00"/>
                </a:solidFill>
                <a:effectLst>
                  <a:outerShdw blurRad="38100" dist="38100" dir="2700000" algn="tl">
                    <a:srgbClr val="000000"/>
                  </a:outerShdw>
                </a:effectLst>
              </a:rPr>
              <a:t>ДЕМОКРАТИЧЕСКИЙ ПОЛИТИЧЕСКИЙ РЕЖИМ</a:t>
            </a:r>
          </a:p>
        </p:txBody>
      </p:sp>
      <p:sp>
        <p:nvSpPr>
          <p:cNvPr id="39941" name="Rectangle 5"/>
          <p:cNvSpPr>
            <a:spLocks noChangeArrowheads="1"/>
          </p:cNvSpPr>
          <p:nvPr/>
        </p:nvSpPr>
        <p:spPr bwMode="auto">
          <a:xfrm>
            <a:off x="323850" y="1916113"/>
            <a:ext cx="8496300" cy="3635375"/>
          </a:xfrm>
          <a:prstGeom prst="rect">
            <a:avLst/>
          </a:prstGeom>
          <a:noFill/>
          <a:ln w="9525">
            <a:noFill/>
            <a:miter lim="800000"/>
            <a:headEnd/>
            <a:tailEnd/>
          </a:ln>
          <a:effectLst/>
        </p:spPr>
        <p:txBody>
          <a:bodyPr>
            <a:spAutoFit/>
          </a:bodyPr>
          <a:lstStyle/>
          <a:p>
            <a:pPr>
              <a:lnSpc>
                <a:spcPct val="110000"/>
              </a:lnSpc>
              <a:spcBef>
                <a:spcPct val="50000"/>
              </a:spcBef>
            </a:pPr>
            <a:r>
              <a:rPr lang="ru-RU" b="1">
                <a:solidFill>
                  <a:srgbClr val="FFFF00"/>
                </a:solidFill>
                <a:effectLst>
                  <a:outerShdw blurRad="38100" dist="38100" dir="2700000" algn="tl">
                    <a:srgbClr val="000000"/>
                  </a:outerShdw>
                </a:effectLst>
              </a:rPr>
              <a:t>1.Народовластие, которое  реализуется через принцип большинства.</a:t>
            </a:r>
          </a:p>
          <a:p>
            <a:pPr>
              <a:lnSpc>
                <a:spcPct val="110000"/>
              </a:lnSpc>
              <a:spcBef>
                <a:spcPct val="50000"/>
              </a:spcBef>
            </a:pPr>
            <a:r>
              <a:rPr lang="ru-RU" b="1">
                <a:solidFill>
                  <a:srgbClr val="FFFF00"/>
                </a:solidFill>
                <a:effectLst>
                  <a:outerShdw blurRad="38100" dist="38100" dir="2700000" algn="tl">
                    <a:srgbClr val="000000"/>
                  </a:outerShdw>
                </a:effectLst>
              </a:rPr>
              <a:t>2.Право меньшинства на оппозицию. </a:t>
            </a:r>
          </a:p>
          <a:p>
            <a:pPr>
              <a:lnSpc>
                <a:spcPct val="110000"/>
              </a:lnSpc>
              <a:spcBef>
                <a:spcPct val="50000"/>
              </a:spcBef>
            </a:pPr>
            <a:r>
              <a:rPr lang="ru-RU" b="1">
                <a:solidFill>
                  <a:srgbClr val="FFFF00"/>
                </a:solidFill>
                <a:effectLst>
                  <a:outerShdw blurRad="38100" dist="38100" dir="2700000" algn="tl">
                    <a:srgbClr val="000000"/>
                  </a:outerShdw>
                </a:effectLst>
              </a:rPr>
              <a:t>3.Парламентаризм. </a:t>
            </a:r>
          </a:p>
          <a:p>
            <a:pPr>
              <a:lnSpc>
                <a:spcPct val="110000"/>
              </a:lnSpc>
              <a:spcBef>
                <a:spcPct val="50000"/>
              </a:spcBef>
            </a:pPr>
            <a:r>
              <a:rPr lang="ru-RU" b="1">
                <a:solidFill>
                  <a:srgbClr val="FFFF00"/>
                </a:solidFill>
                <a:effectLst>
                  <a:outerShdw blurRad="38100" dist="38100" dir="2700000" algn="tl">
                    <a:srgbClr val="000000"/>
                  </a:outerShdw>
                </a:effectLst>
              </a:rPr>
              <a:t>4. Политический плюрализм</a:t>
            </a:r>
          </a:p>
          <a:p>
            <a:pPr>
              <a:lnSpc>
                <a:spcPct val="110000"/>
              </a:lnSpc>
              <a:spcBef>
                <a:spcPct val="50000"/>
              </a:spcBef>
            </a:pPr>
            <a:r>
              <a:rPr lang="ru-RU" b="1">
                <a:solidFill>
                  <a:srgbClr val="FFFF00"/>
                </a:solidFill>
                <a:effectLst>
                  <a:outerShdw blurRad="38100" dist="38100" dir="2700000" algn="tl">
                    <a:srgbClr val="000000"/>
                  </a:outerShdw>
                </a:effectLst>
              </a:rPr>
              <a:t>5.Гласность</a:t>
            </a:r>
          </a:p>
          <a:p>
            <a:pPr>
              <a:lnSpc>
                <a:spcPct val="110000"/>
              </a:lnSpc>
              <a:spcBef>
                <a:spcPct val="50000"/>
              </a:spcBef>
            </a:pPr>
            <a:r>
              <a:rPr lang="ru-RU" b="1">
                <a:solidFill>
                  <a:srgbClr val="FFFF00"/>
                </a:solidFill>
                <a:effectLst>
                  <a:outerShdw blurRad="38100" dist="38100" dir="2700000" algn="tl">
                    <a:srgbClr val="000000"/>
                  </a:outerShdw>
                </a:effectLst>
              </a:rPr>
              <a:t>6.Преобладание в сознании большинства граждан демократических ценностей</a:t>
            </a:r>
          </a:p>
          <a:p>
            <a:pPr>
              <a:lnSpc>
                <a:spcPct val="110000"/>
              </a:lnSpc>
              <a:spcBef>
                <a:spcPct val="50000"/>
              </a:spcBef>
            </a:pPr>
            <a:r>
              <a:rPr lang="ru-RU" b="1">
                <a:solidFill>
                  <a:srgbClr val="FFFF00"/>
                </a:solidFill>
                <a:effectLst>
                  <a:outerShdw blurRad="38100" dist="38100" dir="2700000" algn="tl">
                    <a:srgbClr val="000000"/>
                  </a:outerShdw>
                </a:effectLst>
              </a:rPr>
              <a:t>7.Наличие правового государства</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AG00155_"/>
          <p:cNvPicPr>
            <a:picLocks noChangeAspect="1" noChangeArrowheads="1" noCrop="1"/>
          </p:cNvPicPr>
          <p:nvPr/>
        </p:nvPicPr>
        <p:blipFill>
          <a:blip r:embed="rId2"/>
          <a:srcRect/>
          <a:stretch>
            <a:fillRect/>
          </a:stretch>
        </p:blipFill>
        <p:spPr bwMode="auto">
          <a:xfrm>
            <a:off x="7451725" y="404813"/>
            <a:ext cx="714375" cy="365125"/>
          </a:xfrm>
          <a:prstGeom prst="rect">
            <a:avLst/>
          </a:prstGeom>
          <a:noFill/>
        </p:spPr>
      </p:pic>
      <p:sp>
        <p:nvSpPr>
          <p:cNvPr id="41988" name="Text Box 4"/>
          <p:cNvSpPr txBox="1">
            <a:spLocks noChangeArrowheads="1"/>
          </p:cNvSpPr>
          <p:nvPr/>
        </p:nvSpPr>
        <p:spPr bwMode="auto">
          <a:xfrm>
            <a:off x="179388" y="404813"/>
            <a:ext cx="8408987" cy="6261100"/>
          </a:xfrm>
          <a:prstGeom prst="rect">
            <a:avLst/>
          </a:prstGeom>
          <a:noFill/>
          <a:ln w="9525">
            <a:noFill/>
            <a:miter lim="800000"/>
            <a:headEnd/>
            <a:tailEnd/>
          </a:ln>
          <a:effectLst/>
        </p:spPr>
        <p:txBody>
          <a:bodyPr>
            <a:spAutoFit/>
          </a:bodyPr>
          <a:lstStyle/>
          <a:p>
            <a:pPr>
              <a:lnSpc>
                <a:spcPct val="50000"/>
              </a:lnSpc>
              <a:spcBef>
                <a:spcPct val="50000"/>
              </a:spcBef>
            </a:pPr>
            <a:r>
              <a:rPr lang="ru-RU" sz="2000" b="1">
                <a:solidFill>
                  <a:srgbClr val="FFFF00"/>
                </a:solidFill>
                <a:effectLst>
                  <a:outerShdw blurRad="38100" dist="38100" dir="2700000" algn="tl">
                    <a:srgbClr val="000000"/>
                  </a:outerShdw>
                </a:effectLst>
              </a:rPr>
              <a:t>Понятия:</a:t>
            </a:r>
          </a:p>
          <a:p>
            <a:pPr>
              <a:lnSpc>
                <a:spcPct val="50000"/>
              </a:lnSpc>
              <a:spcBef>
                <a:spcPct val="50000"/>
              </a:spcBef>
            </a:pPr>
            <a:r>
              <a:rPr lang="ru-RU" sz="2000" b="1">
                <a:solidFill>
                  <a:srgbClr val="FFFF00"/>
                </a:solidFill>
                <a:effectLst>
                  <a:outerShdw blurRad="38100" dist="38100" dir="2700000" algn="tl">
                    <a:srgbClr val="000000"/>
                  </a:outerShdw>
                </a:effectLst>
                <a:latin typeface="Times New Roman" pitchFamily="18" charset="0"/>
              </a:rPr>
              <a:t>А) консервативные партии         Б) левые партии</a:t>
            </a:r>
          </a:p>
          <a:p>
            <a:pPr>
              <a:lnSpc>
                <a:spcPct val="50000"/>
              </a:lnSpc>
              <a:spcBef>
                <a:spcPct val="50000"/>
              </a:spcBef>
            </a:pPr>
            <a:r>
              <a:rPr lang="ru-RU" sz="2000" b="1">
                <a:solidFill>
                  <a:srgbClr val="FFFF00"/>
                </a:solidFill>
                <a:effectLst>
                  <a:outerShdw blurRad="38100" dist="38100" dir="2700000" algn="tl">
                    <a:srgbClr val="000000"/>
                  </a:outerShdw>
                </a:effectLst>
                <a:latin typeface="Times New Roman" pitchFamily="18" charset="0"/>
              </a:rPr>
              <a:t>В) оппозиционные партии            г) правые партии</a:t>
            </a:r>
          </a:p>
          <a:p>
            <a:pPr>
              <a:lnSpc>
                <a:spcPct val="50000"/>
              </a:lnSpc>
              <a:spcBef>
                <a:spcPct val="50000"/>
              </a:spcBef>
            </a:pPr>
            <a:r>
              <a:rPr lang="ru-RU" sz="2000" b="1">
                <a:solidFill>
                  <a:srgbClr val="FFFF00"/>
                </a:solidFill>
                <a:effectLst>
                  <a:outerShdw blurRad="38100" dist="38100" dir="2700000" algn="tl">
                    <a:srgbClr val="000000"/>
                  </a:outerShdw>
                </a:effectLst>
                <a:latin typeface="Times New Roman" pitchFamily="18" charset="0"/>
              </a:rPr>
              <a:t>Д) реакционные партии                е) революционные партии</a:t>
            </a:r>
          </a:p>
          <a:p>
            <a:pPr>
              <a:lnSpc>
                <a:spcPct val="50000"/>
              </a:lnSpc>
              <a:spcBef>
                <a:spcPct val="50000"/>
              </a:spcBef>
            </a:pPr>
            <a:r>
              <a:rPr lang="ru-RU" sz="2000" b="1">
                <a:solidFill>
                  <a:srgbClr val="FFFF00"/>
                </a:solidFill>
                <a:effectLst>
                  <a:outerShdw blurRad="38100" dist="38100" dir="2700000" algn="tl">
                    <a:srgbClr val="000000"/>
                  </a:outerShdw>
                </a:effectLst>
                <a:latin typeface="Times New Roman" pitchFamily="18" charset="0"/>
              </a:rPr>
              <a:t>Ж) реформистские партии            з) центристские партии</a:t>
            </a:r>
          </a:p>
          <a:p>
            <a:pPr>
              <a:lnSpc>
                <a:spcPct val="80000"/>
              </a:lnSpc>
              <a:spcBef>
                <a:spcPct val="50000"/>
              </a:spcBef>
            </a:pPr>
            <a:r>
              <a:rPr lang="ru-RU" sz="2000" b="1">
                <a:solidFill>
                  <a:srgbClr val="FFFF00"/>
                </a:solidFill>
                <a:effectLst>
                  <a:outerShdw blurRad="38100" dist="38100" dir="2700000" algn="tl">
                    <a:srgbClr val="000000"/>
                  </a:outerShdw>
                </a:effectLst>
                <a:latin typeface="Times New Roman" pitchFamily="18" charset="0"/>
              </a:rPr>
              <a:t>  В зависимости от степени участия в осуществлении политической власти партии делятся на правящие и …(1). По характеру целей и отношению к существующему общественно-политическому строю партии делятся на несколько видов. Те партии, которые выступают за коренное и насильственное преобразование существующего  общественного строя называются……(2). За постепенные изменения существующих порядков выступают ….(3). Партии, выступающие за сохранение основ прежней системы или за такие преобразования, которые приспосабливают систему к изменяющимся реалиям без особых потрясений, называются …(4). Партии, выступающие за восстановление старых, отживших общественных структур называются…(5). Коммунистические, социалистические, социал-демократические и другие партии, которые выступают за интересы трудящихся, социализацию производства, создание основ социалистического общества называются …(6). Партии, отстаива-ющие неприкосновенность частной собственности, основы буржуазного порядка, сильную государственную власть называются… (7). Партии, пытающиеся примирить крайние интересы в политике, - это …..(8) партии.</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Политическая система.</a:t>
            </a:r>
            <a:endParaRPr lang="ru-RU" dirty="0"/>
          </a:p>
        </p:txBody>
      </p:sp>
      <p:graphicFrame>
        <p:nvGraphicFramePr>
          <p:cNvPr id="4" name="Содержимое 3"/>
          <p:cNvGraphicFramePr>
            <a:graphicFrameLocks noGrp="1"/>
          </p:cNvGraphicFramePr>
          <p:nvPr>
            <p:ph idx="1"/>
          </p:nvPr>
        </p:nvGraphicFramePr>
        <p:xfrm>
          <a:off x="304800" y="1554163"/>
          <a:ext cx="8686800" cy="1010920"/>
        </p:xfrm>
        <a:graphic>
          <a:graphicData uri="http://schemas.openxmlformats.org/drawingml/2006/table">
            <a:tbl>
              <a:tblPr firstRow="1" bandRow="1">
                <a:tableStyleId>{5C22544A-7EE6-4342-B048-85BDC9FD1C3A}</a:tableStyleId>
              </a:tblPr>
              <a:tblGrid>
                <a:gridCol w="1737360"/>
                <a:gridCol w="1737360"/>
                <a:gridCol w="1737360"/>
                <a:gridCol w="1737360"/>
                <a:gridCol w="1737360"/>
              </a:tblGrid>
              <a:tr h="370840">
                <a:tc>
                  <a:txBody>
                    <a:bodyPr/>
                    <a:lstStyle/>
                    <a:p>
                      <a:r>
                        <a:rPr lang="ru-RU" dirty="0" smtClean="0"/>
                        <a:t>институциональная</a:t>
                      </a:r>
                      <a:endParaRPr lang="ru-RU" dirty="0"/>
                    </a:p>
                  </a:txBody>
                  <a:tcPr marL="96520" marR="96520"/>
                </a:tc>
                <a:tc>
                  <a:txBody>
                    <a:bodyPr/>
                    <a:lstStyle/>
                    <a:p>
                      <a:r>
                        <a:rPr lang="ru-RU" dirty="0" smtClean="0"/>
                        <a:t>нормативная</a:t>
                      </a:r>
                      <a:endParaRPr lang="ru-RU" dirty="0"/>
                    </a:p>
                  </a:txBody>
                  <a:tcPr marL="96520" marR="96520"/>
                </a:tc>
                <a:tc>
                  <a:txBody>
                    <a:bodyPr/>
                    <a:lstStyle/>
                    <a:p>
                      <a:r>
                        <a:rPr lang="ru-RU" dirty="0" smtClean="0"/>
                        <a:t>функциональная</a:t>
                      </a:r>
                      <a:endParaRPr lang="ru-RU" dirty="0"/>
                    </a:p>
                  </a:txBody>
                  <a:tcPr marL="96520" marR="96520"/>
                </a:tc>
                <a:tc>
                  <a:txBody>
                    <a:bodyPr/>
                    <a:lstStyle/>
                    <a:p>
                      <a:r>
                        <a:rPr lang="ru-RU" dirty="0" smtClean="0"/>
                        <a:t>коммуникативная</a:t>
                      </a:r>
                      <a:endParaRPr lang="ru-RU" dirty="0"/>
                    </a:p>
                  </a:txBody>
                  <a:tcPr marL="96520" marR="96520"/>
                </a:tc>
                <a:tc>
                  <a:txBody>
                    <a:bodyPr/>
                    <a:lstStyle/>
                    <a:p>
                      <a:r>
                        <a:rPr lang="ru-RU" dirty="0" err="1" smtClean="0"/>
                        <a:t>культурноидеологическая</a:t>
                      </a:r>
                      <a:endParaRPr lang="ru-RU" dirty="0"/>
                    </a:p>
                  </a:txBody>
                  <a:tcPr marL="96520" marR="96520"/>
                </a:tc>
              </a:tr>
              <a:tr h="370840">
                <a:tc>
                  <a:txBody>
                    <a:bodyPr/>
                    <a:lstStyle/>
                    <a:p>
                      <a:endParaRPr lang="ru-RU"/>
                    </a:p>
                  </a:txBody>
                  <a:tcPr marL="96520" marR="96520"/>
                </a:tc>
                <a:tc>
                  <a:txBody>
                    <a:bodyPr/>
                    <a:lstStyle/>
                    <a:p>
                      <a:endParaRPr lang="ru-RU"/>
                    </a:p>
                  </a:txBody>
                  <a:tcPr marL="96520" marR="96520"/>
                </a:tc>
                <a:tc>
                  <a:txBody>
                    <a:bodyPr/>
                    <a:lstStyle/>
                    <a:p>
                      <a:endParaRPr lang="ru-RU"/>
                    </a:p>
                  </a:txBody>
                  <a:tcPr marL="96520" marR="96520"/>
                </a:tc>
                <a:tc>
                  <a:txBody>
                    <a:bodyPr/>
                    <a:lstStyle/>
                    <a:p>
                      <a:endParaRPr lang="ru-RU"/>
                    </a:p>
                  </a:txBody>
                  <a:tcPr marL="96520" marR="96520"/>
                </a:tc>
                <a:tc>
                  <a:txBody>
                    <a:bodyPr/>
                    <a:lstStyle/>
                    <a:p>
                      <a:endParaRPr lang="ru-RU" dirty="0"/>
                    </a:p>
                  </a:txBody>
                  <a:tcPr marL="96520" marR="9652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dirty="0" smtClean="0"/>
              <a:t>При каком условии совокупность различных подсистем и разнородных элементов, записанных в таблицу, можно считать целостной системой?</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Взаимодействие политической системы со «средой» объединяют в две группы.</a:t>
            </a:r>
            <a:endParaRPr lang="ru-RU" sz="2800" dirty="0"/>
          </a:p>
        </p:txBody>
      </p:sp>
      <p:sp>
        <p:nvSpPr>
          <p:cNvPr id="3" name="Содержимое 2"/>
          <p:cNvSpPr>
            <a:spLocks noGrp="1"/>
          </p:cNvSpPr>
          <p:nvPr>
            <p:ph idx="1"/>
          </p:nvPr>
        </p:nvSpPr>
        <p:spPr/>
        <p:txBody>
          <a:bodyPr/>
          <a:lstStyle/>
          <a:p>
            <a:pPr marL="514350" indent="-514350">
              <a:buFont typeface="+mj-lt"/>
              <a:buAutoNum type="arabicPeriod"/>
            </a:pPr>
            <a:r>
              <a:rPr lang="ru-RU" sz="2800" i="1" dirty="0" smtClean="0"/>
              <a:t>Воздействия общества на политическую систему.</a:t>
            </a:r>
            <a:r>
              <a:rPr lang="ru-RU" sz="2800" dirty="0" smtClean="0"/>
              <a:t> Импульсы способные побудить политическую систему реагировать на них. Могут принимать форму требований общества.</a:t>
            </a:r>
          </a:p>
          <a:p>
            <a:pPr marL="514350" indent="-514350">
              <a:buFont typeface="+mj-lt"/>
              <a:buAutoNum type="arabicPeriod"/>
            </a:pPr>
            <a:r>
              <a:rPr lang="ru-RU" sz="2800" i="1" dirty="0" smtClean="0"/>
              <a:t>Воздействия политической системы на общество через принятие решений, осуществление мер по претворению их в жизнь.</a:t>
            </a:r>
            <a:endParaRPr lang="ru-RU" sz="280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smtClean="0"/>
              <a:t>Функции политической системы.</a:t>
            </a:r>
            <a:endParaRPr lang="ru-RU" sz="3200" dirty="0"/>
          </a:p>
        </p:txBody>
      </p:sp>
      <p:sp>
        <p:nvSpPr>
          <p:cNvPr id="3" name="Содержимое 2"/>
          <p:cNvSpPr>
            <a:spLocks noGrp="1"/>
          </p:cNvSpPr>
          <p:nvPr>
            <p:ph idx="1"/>
          </p:nvPr>
        </p:nvSpPr>
        <p:spPr/>
        <p:txBody>
          <a:bodyPr/>
          <a:lstStyle/>
          <a:p>
            <a:r>
              <a:rPr lang="ru-RU" dirty="0" smtClean="0"/>
              <a:t>Главная – руководящая роль политической системы по отношению ко всем другим системам (сферам), образующим в совокупности общество.</a:t>
            </a:r>
          </a:p>
          <a:p>
            <a:r>
              <a:rPr lang="ru-RU" dirty="0" smtClean="0"/>
              <a:t>Функция целеполагания.</a:t>
            </a:r>
          </a:p>
          <a:p>
            <a:r>
              <a:rPr lang="ru-RU" dirty="0" smtClean="0"/>
              <a:t>Интегративная функция.</a:t>
            </a:r>
            <a:endParaRPr lang="ru-RU" dirty="0"/>
          </a:p>
          <a:p>
            <a:r>
              <a:rPr lang="ru-RU" dirty="0" smtClean="0"/>
              <a:t>Регулятивная функция.</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755650" y="260350"/>
            <a:ext cx="7067550" cy="822325"/>
          </a:xfrm>
          <a:prstGeom prst="rect">
            <a:avLst/>
          </a:prstGeom>
          <a:noFill/>
          <a:ln w="9525">
            <a:noFill/>
            <a:miter lim="800000"/>
            <a:headEnd/>
            <a:tailEnd/>
          </a:ln>
          <a:effectLst/>
        </p:spPr>
        <p:txBody>
          <a:bodyPr wrap="none">
            <a:spAutoFit/>
          </a:bodyPr>
          <a:lstStyle/>
          <a:p>
            <a:pPr algn="ctr"/>
            <a:r>
              <a:rPr lang="ru-RU" sz="2400" b="1">
                <a:solidFill>
                  <a:srgbClr val="FFFF00"/>
                </a:solidFill>
              </a:rPr>
              <a:t>ГОСУДАРСТВО – ЦЕНТРАЛЬНЫЙ ИНСТИТУТ</a:t>
            </a:r>
          </a:p>
          <a:p>
            <a:pPr algn="ctr"/>
            <a:r>
              <a:rPr lang="ru-RU" sz="2400" b="1">
                <a:solidFill>
                  <a:srgbClr val="FFFF00"/>
                </a:solidFill>
              </a:rPr>
              <a:t>ПОЛИТИЧЕСКОЙ СИСТЕМЫ</a:t>
            </a:r>
          </a:p>
        </p:txBody>
      </p:sp>
      <p:pic>
        <p:nvPicPr>
          <p:cNvPr id="24581" name="Picture 5" descr="AG00107_"/>
          <p:cNvPicPr>
            <a:picLocks noChangeAspect="1" noChangeArrowheads="1" noCrop="1"/>
          </p:cNvPicPr>
          <p:nvPr/>
        </p:nvPicPr>
        <p:blipFill>
          <a:blip r:embed="rId2"/>
          <a:srcRect/>
          <a:stretch>
            <a:fillRect/>
          </a:stretch>
        </p:blipFill>
        <p:spPr bwMode="auto">
          <a:xfrm>
            <a:off x="4140200" y="1052513"/>
            <a:ext cx="219075" cy="419100"/>
          </a:xfrm>
          <a:prstGeom prst="rect">
            <a:avLst/>
          </a:prstGeom>
          <a:noFill/>
        </p:spPr>
      </p:pic>
      <p:sp>
        <p:nvSpPr>
          <p:cNvPr id="24582" name="Text Box 6"/>
          <p:cNvSpPr txBox="1">
            <a:spLocks noChangeArrowheads="1"/>
          </p:cNvSpPr>
          <p:nvPr/>
        </p:nvSpPr>
        <p:spPr bwMode="auto">
          <a:xfrm>
            <a:off x="395288" y="1557338"/>
            <a:ext cx="8031162" cy="2530475"/>
          </a:xfrm>
          <a:prstGeom prst="rect">
            <a:avLst/>
          </a:prstGeom>
          <a:noFill/>
          <a:ln w="9525">
            <a:noFill/>
            <a:miter lim="800000"/>
            <a:headEnd/>
            <a:tailEnd/>
          </a:ln>
          <a:effectLst/>
        </p:spPr>
        <p:txBody>
          <a:bodyPr wrap="none">
            <a:spAutoFit/>
          </a:bodyPr>
          <a:lstStyle/>
          <a:p>
            <a:r>
              <a:rPr lang="ru-RU" sz="2000" b="1">
                <a:solidFill>
                  <a:schemeClr val="hlink"/>
                </a:solidFill>
              </a:rPr>
              <a:t>Отличие государства от других политических институтов</a:t>
            </a:r>
          </a:p>
          <a:p>
            <a:pPr>
              <a:buFontTx/>
              <a:buChar char="-"/>
            </a:pPr>
            <a:r>
              <a:rPr lang="ru-RU" sz="2000" b="1">
                <a:solidFill>
                  <a:schemeClr val="hlink"/>
                </a:solidFill>
              </a:rPr>
              <a:t> Наивысшая концентрация власти</a:t>
            </a:r>
          </a:p>
          <a:p>
            <a:pPr>
              <a:buFontTx/>
              <a:buChar char="-"/>
            </a:pPr>
            <a:r>
              <a:rPr lang="ru-RU" sz="2000" b="1">
                <a:solidFill>
                  <a:schemeClr val="hlink"/>
                </a:solidFill>
              </a:rPr>
              <a:t> суверенитет в определенных территориальных границах</a:t>
            </a:r>
          </a:p>
          <a:p>
            <a:pPr>
              <a:buFontTx/>
              <a:buChar char="-"/>
            </a:pPr>
            <a:r>
              <a:rPr lang="ru-RU" sz="2000" b="1">
                <a:solidFill>
                  <a:schemeClr val="hlink"/>
                </a:solidFill>
              </a:rPr>
              <a:t> возможность осуществлять принуждение</a:t>
            </a:r>
          </a:p>
          <a:p>
            <a:pPr>
              <a:buFontTx/>
              <a:buChar char="-"/>
            </a:pPr>
            <a:r>
              <a:rPr lang="ru-RU" sz="2000" b="1">
                <a:solidFill>
                  <a:schemeClr val="hlink"/>
                </a:solidFill>
              </a:rPr>
              <a:t> монополия на правотворчество</a:t>
            </a:r>
          </a:p>
          <a:p>
            <a:pPr>
              <a:buFontTx/>
              <a:buChar char="-"/>
            </a:pPr>
            <a:r>
              <a:rPr lang="ru-RU" sz="2000" b="1">
                <a:solidFill>
                  <a:schemeClr val="hlink"/>
                </a:solidFill>
              </a:rPr>
              <a:t> монополия на сбор налогов</a:t>
            </a:r>
          </a:p>
          <a:p>
            <a:pPr>
              <a:buFontTx/>
              <a:buChar char="-"/>
            </a:pPr>
            <a:r>
              <a:rPr lang="ru-RU" sz="2000" b="1">
                <a:solidFill>
                  <a:schemeClr val="hlink"/>
                </a:solidFill>
              </a:rPr>
              <a:t> главный управляющий центр политической системы</a:t>
            </a:r>
          </a:p>
          <a:p>
            <a:pPr>
              <a:buFontTx/>
              <a:buChar char="-"/>
            </a:pPr>
            <a:endParaRPr lang="ru-RU" sz="2000" b="1">
              <a:solidFill>
                <a:schemeClr val="hlink"/>
              </a:solidFill>
            </a:endParaRPr>
          </a:p>
        </p:txBody>
      </p:sp>
      <p:sp>
        <p:nvSpPr>
          <p:cNvPr id="24583" name="Text Box 7"/>
          <p:cNvSpPr txBox="1">
            <a:spLocks noChangeArrowheads="1"/>
          </p:cNvSpPr>
          <p:nvPr/>
        </p:nvSpPr>
        <p:spPr bwMode="auto">
          <a:xfrm>
            <a:off x="2195513" y="3860800"/>
            <a:ext cx="4248150" cy="376238"/>
          </a:xfrm>
          <a:prstGeom prst="rect">
            <a:avLst/>
          </a:prstGeom>
          <a:noFill/>
          <a:ln w="9525">
            <a:solidFill>
              <a:schemeClr val="folHlink"/>
            </a:solidFill>
            <a:miter lim="800000"/>
            <a:headEnd/>
            <a:tailEnd/>
          </a:ln>
          <a:effectLst/>
        </p:spPr>
        <p:txBody>
          <a:bodyPr>
            <a:spAutoFit/>
          </a:bodyPr>
          <a:lstStyle/>
          <a:p>
            <a:pPr algn="ctr"/>
            <a:r>
              <a:rPr lang="ru-RU" b="1">
                <a:solidFill>
                  <a:schemeClr val="hlink"/>
                </a:solidFill>
              </a:rPr>
              <a:t>Функции государства</a:t>
            </a:r>
          </a:p>
        </p:txBody>
      </p:sp>
      <p:sp>
        <p:nvSpPr>
          <p:cNvPr id="24584" name="Text Box 8"/>
          <p:cNvSpPr txBox="1">
            <a:spLocks noChangeArrowheads="1"/>
          </p:cNvSpPr>
          <p:nvPr/>
        </p:nvSpPr>
        <p:spPr bwMode="auto">
          <a:xfrm>
            <a:off x="1187450" y="4437063"/>
            <a:ext cx="1265238" cy="376237"/>
          </a:xfrm>
          <a:prstGeom prst="rect">
            <a:avLst/>
          </a:prstGeom>
          <a:noFill/>
          <a:ln w="9525">
            <a:solidFill>
              <a:schemeClr val="folHlink"/>
            </a:solidFill>
            <a:miter lim="800000"/>
            <a:headEnd/>
            <a:tailEnd/>
          </a:ln>
          <a:effectLst/>
        </p:spPr>
        <p:txBody>
          <a:bodyPr wrap="none">
            <a:spAutoFit/>
          </a:bodyPr>
          <a:lstStyle/>
          <a:p>
            <a:r>
              <a:rPr lang="ru-RU" b="1">
                <a:solidFill>
                  <a:srgbClr val="FFFF66"/>
                </a:solidFill>
              </a:rPr>
              <a:t>внешние</a:t>
            </a:r>
          </a:p>
        </p:txBody>
      </p:sp>
      <p:sp>
        <p:nvSpPr>
          <p:cNvPr id="24585" name="Text Box 9"/>
          <p:cNvSpPr txBox="1">
            <a:spLocks noChangeArrowheads="1"/>
          </p:cNvSpPr>
          <p:nvPr/>
        </p:nvSpPr>
        <p:spPr bwMode="auto">
          <a:xfrm>
            <a:off x="6084888" y="4437063"/>
            <a:ext cx="1598612" cy="376237"/>
          </a:xfrm>
          <a:prstGeom prst="rect">
            <a:avLst/>
          </a:prstGeom>
          <a:noFill/>
          <a:ln w="9525">
            <a:solidFill>
              <a:schemeClr val="folHlink"/>
            </a:solidFill>
            <a:miter lim="800000"/>
            <a:headEnd/>
            <a:tailEnd/>
          </a:ln>
          <a:effectLst/>
        </p:spPr>
        <p:txBody>
          <a:bodyPr wrap="none">
            <a:spAutoFit/>
          </a:bodyPr>
          <a:lstStyle/>
          <a:p>
            <a:r>
              <a:rPr lang="ru-RU" b="1">
                <a:solidFill>
                  <a:srgbClr val="FFFF66"/>
                </a:solidFill>
              </a:rPr>
              <a:t>внутренние</a:t>
            </a:r>
          </a:p>
        </p:txBody>
      </p:sp>
      <p:sp>
        <p:nvSpPr>
          <p:cNvPr id="24586" name="Text Box 10"/>
          <p:cNvSpPr txBox="1">
            <a:spLocks noChangeArrowheads="1"/>
          </p:cNvSpPr>
          <p:nvPr/>
        </p:nvSpPr>
        <p:spPr bwMode="auto">
          <a:xfrm>
            <a:off x="179388" y="5084763"/>
            <a:ext cx="3390900" cy="925512"/>
          </a:xfrm>
          <a:prstGeom prst="rect">
            <a:avLst/>
          </a:prstGeom>
          <a:noFill/>
          <a:ln w="9525">
            <a:solidFill>
              <a:schemeClr val="folHlink"/>
            </a:solidFill>
            <a:miter lim="800000"/>
            <a:headEnd/>
            <a:tailEnd/>
          </a:ln>
          <a:effectLst/>
        </p:spPr>
        <p:txBody>
          <a:bodyPr wrap="none">
            <a:spAutoFit/>
          </a:bodyPr>
          <a:lstStyle/>
          <a:p>
            <a:r>
              <a:rPr lang="ru-RU" b="1">
                <a:solidFill>
                  <a:srgbClr val="FFFF66"/>
                </a:solidFill>
              </a:rPr>
              <a:t>Оборона страны</a:t>
            </a:r>
          </a:p>
          <a:p>
            <a:r>
              <a:rPr lang="ru-RU" b="1">
                <a:solidFill>
                  <a:srgbClr val="FFFF66"/>
                </a:solidFill>
              </a:rPr>
              <a:t>Сотрудничество с другими</a:t>
            </a:r>
          </a:p>
          <a:p>
            <a:r>
              <a:rPr lang="ru-RU" b="1">
                <a:solidFill>
                  <a:srgbClr val="FFFF66"/>
                </a:solidFill>
              </a:rPr>
              <a:t>странами</a:t>
            </a:r>
          </a:p>
        </p:txBody>
      </p:sp>
      <p:sp>
        <p:nvSpPr>
          <p:cNvPr id="24587" name="Text Box 11"/>
          <p:cNvSpPr txBox="1">
            <a:spLocks noChangeArrowheads="1"/>
          </p:cNvSpPr>
          <p:nvPr/>
        </p:nvSpPr>
        <p:spPr bwMode="auto">
          <a:xfrm>
            <a:off x="4067175" y="5084763"/>
            <a:ext cx="4895850" cy="1474787"/>
          </a:xfrm>
          <a:prstGeom prst="rect">
            <a:avLst/>
          </a:prstGeom>
          <a:noFill/>
          <a:ln w="9525">
            <a:solidFill>
              <a:schemeClr val="folHlink"/>
            </a:solidFill>
            <a:miter lim="800000"/>
            <a:headEnd/>
            <a:tailEnd/>
          </a:ln>
          <a:effectLst/>
        </p:spPr>
        <p:txBody>
          <a:bodyPr>
            <a:spAutoFit/>
          </a:bodyPr>
          <a:lstStyle/>
          <a:p>
            <a:r>
              <a:rPr lang="ru-RU" b="1">
                <a:solidFill>
                  <a:srgbClr val="FFFF66"/>
                </a:solidFill>
              </a:rPr>
              <a:t>1.Защита конституционного строя</a:t>
            </a:r>
          </a:p>
          <a:p>
            <a:r>
              <a:rPr lang="ru-RU" b="1">
                <a:solidFill>
                  <a:srgbClr val="FFFF66"/>
                </a:solidFill>
              </a:rPr>
              <a:t>2.Выработка и проведение общей</a:t>
            </a:r>
          </a:p>
          <a:p>
            <a:r>
              <a:rPr lang="ru-RU" b="1">
                <a:solidFill>
                  <a:srgbClr val="FFFF66"/>
                </a:solidFill>
              </a:rPr>
              <a:t>для страны политики в экономической, социальной, духовной и иных областях жизни общества</a:t>
            </a:r>
          </a:p>
        </p:txBody>
      </p:sp>
      <p:sp>
        <p:nvSpPr>
          <p:cNvPr id="24588" name="Line 12"/>
          <p:cNvSpPr>
            <a:spLocks noChangeShapeType="1"/>
          </p:cNvSpPr>
          <p:nvPr/>
        </p:nvSpPr>
        <p:spPr bwMode="auto">
          <a:xfrm flipH="1">
            <a:off x="2411413" y="4221163"/>
            <a:ext cx="792162" cy="215900"/>
          </a:xfrm>
          <a:prstGeom prst="line">
            <a:avLst/>
          </a:prstGeom>
          <a:noFill/>
          <a:ln w="38100">
            <a:solidFill>
              <a:schemeClr val="folHlink"/>
            </a:solidFill>
            <a:round/>
            <a:headEnd/>
            <a:tailEnd type="triangle" w="med" len="med"/>
          </a:ln>
          <a:effectLst/>
        </p:spPr>
        <p:txBody>
          <a:bodyPr/>
          <a:lstStyle/>
          <a:p>
            <a:endParaRPr lang="ru-RU"/>
          </a:p>
        </p:txBody>
      </p:sp>
      <p:sp>
        <p:nvSpPr>
          <p:cNvPr id="24589" name="Line 13"/>
          <p:cNvSpPr>
            <a:spLocks noChangeShapeType="1"/>
          </p:cNvSpPr>
          <p:nvPr/>
        </p:nvSpPr>
        <p:spPr bwMode="auto">
          <a:xfrm>
            <a:off x="5580063" y="4221163"/>
            <a:ext cx="504825" cy="215900"/>
          </a:xfrm>
          <a:prstGeom prst="line">
            <a:avLst/>
          </a:prstGeom>
          <a:noFill/>
          <a:ln w="38100">
            <a:solidFill>
              <a:schemeClr val="folHlink"/>
            </a:solidFill>
            <a:round/>
            <a:headEnd/>
            <a:tailEnd type="triangle" w="med" len="med"/>
          </a:ln>
          <a:effectLst/>
        </p:spPr>
        <p:txBody>
          <a:bodyPr/>
          <a:lstStyle/>
          <a:p>
            <a:endParaRPr lang="ru-RU"/>
          </a:p>
        </p:txBody>
      </p:sp>
      <p:sp>
        <p:nvSpPr>
          <p:cNvPr id="24590" name="Line 14"/>
          <p:cNvSpPr>
            <a:spLocks noChangeShapeType="1"/>
          </p:cNvSpPr>
          <p:nvPr/>
        </p:nvSpPr>
        <p:spPr bwMode="auto">
          <a:xfrm>
            <a:off x="1619250" y="4797425"/>
            <a:ext cx="0" cy="215900"/>
          </a:xfrm>
          <a:prstGeom prst="line">
            <a:avLst/>
          </a:prstGeom>
          <a:noFill/>
          <a:ln w="38100">
            <a:solidFill>
              <a:schemeClr val="folHlink"/>
            </a:solidFill>
            <a:round/>
            <a:headEnd/>
            <a:tailEnd type="triangle" w="med" len="med"/>
          </a:ln>
          <a:effectLst/>
        </p:spPr>
        <p:txBody>
          <a:bodyPr/>
          <a:lstStyle/>
          <a:p>
            <a:endParaRPr lang="ru-RU"/>
          </a:p>
        </p:txBody>
      </p:sp>
      <p:sp>
        <p:nvSpPr>
          <p:cNvPr id="24591" name="Line 15"/>
          <p:cNvSpPr>
            <a:spLocks noChangeShapeType="1"/>
          </p:cNvSpPr>
          <p:nvPr/>
        </p:nvSpPr>
        <p:spPr bwMode="auto">
          <a:xfrm>
            <a:off x="6659563" y="4797425"/>
            <a:ext cx="0" cy="287338"/>
          </a:xfrm>
          <a:prstGeom prst="line">
            <a:avLst/>
          </a:prstGeom>
          <a:noFill/>
          <a:ln w="38100">
            <a:solidFill>
              <a:schemeClr val="folHlink"/>
            </a:solidFill>
            <a:round/>
            <a:headEnd/>
            <a:tailEnd type="triangle" w="med" len="med"/>
          </a:ln>
          <a:effectLst/>
        </p:spPr>
        <p:txBody>
          <a:bodyPr/>
          <a:lstStyle/>
          <a:p>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1143000"/>
          </a:xfrm>
        </p:spPr>
        <p:txBody>
          <a:bodyPr>
            <a:normAutofit fontScale="90000"/>
          </a:bodyPr>
          <a:lstStyle/>
          <a:p>
            <a:pPr algn="l"/>
            <a:r>
              <a:rPr lang="ru-RU" sz="2400" dirty="0" smtClean="0">
                <a:effectLst>
                  <a:outerShdw blurRad="38100" dist="38100" dir="2700000" algn="tl">
                    <a:srgbClr val="000000">
                      <a:alpha val="43137"/>
                    </a:srgbClr>
                  </a:outerShdw>
                </a:effectLst>
              </a:rPr>
              <a:t>Многообразная деятельность государства регулируется политическими нормами, воплощенными в законах, обычаях, традициях, принципах.</a:t>
            </a:r>
            <a:endParaRPr lang="ru-RU" sz="2400"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pPr>
              <a:buNone/>
            </a:pPr>
            <a:r>
              <a:rPr lang="ru-RU" sz="2200" dirty="0" smtClean="0"/>
              <a:t>Особое место занимает  </a:t>
            </a:r>
            <a:r>
              <a:rPr lang="ru-RU" sz="2200" i="1" dirty="0" smtClean="0"/>
              <a:t>конституционное право – </a:t>
            </a:r>
            <a:r>
              <a:rPr lang="ru-RU" sz="2200" dirty="0" smtClean="0"/>
              <a:t>отрасль права, регулирующая фундаментальные общественные отношения, охватывающие:</a:t>
            </a:r>
          </a:p>
          <a:p>
            <a:r>
              <a:rPr lang="ru-RU" sz="2200" dirty="0" smtClean="0"/>
              <a:t>Конституционный (общественный) строй государства, формы и способы осуществления власти в государстве.</a:t>
            </a:r>
          </a:p>
          <a:p>
            <a:r>
              <a:rPr lang="ru-RU" sz="2200" dirty="0" smtClean="0"/>
              <a:t>Основы правового положения личности.</a:t>
            </a:r>
          </a:p>
          <a:p>
            <a:r>
              <a:rPr lang="ru-RU" sz="2200" dirty="0" smtClean="0"/>
              <a:t>Государственное устройство, т.е. территориальная (национально-территориальная) организация государства.</a:t>
            </a:r>
          </a:p>
          <a:p>
            <a:r>
              <a:rPr lang="ru-RU" sz="2200" dirty="0" smtClean="0"/>
              <a:t>Система, порядок формирования (включая избирательное право), принципы организации и деятельности органов государственной власти и местного самоуправления.</a:t>
            </a:r>
          </a:p>
          <a:p>
            <a:endParaRPr lang="ru-RU"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WordArt 3"/>
          <p:cNvSpPr>
            <a:spLocks noChangeArrowheads="1" noChangeShapeType="1" noTextEdit="1"/>
          </p:cNvSpPr>
          <p:nvPr/>
        </p:nvSpPr>
        <p:spPr bwMode="auto">
          <a:xfrm>
            <a:off x="1116013" y="476250"/>
            <a:ext cx="7416800" cy="822325"/>
          </a:xfrm>
          <a:prstGeom prst="rect">
            <a:avLst/>
          </a:prstGeom>
        </p:spPr>
        <p:txBody>
          <a:bodyPr wrap="none" fromWordArt="1">
            <a:prstTxWarp prst="textPlain">
              <a:avLst>
                <a:gd name="adj" fmla="val 50000"/>
              </a:avLst>
            </a:prstTxWarp>
          </a:bodyPr>
          <a:lstStyle/>
          <a:p>
            <a:pPr algn="ctr"/>
            <a:r>
              <a:rPr lang="ru-RU"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Форма государства</a:t>
            </a:r>
          </a:p>
        </p:txBody>
      </p:sp>
      <p:grpSp>
        <p:nvGrpSpPr>
          <p:cNvPr id="26628" name="Group 4"/>
          <p:cNvGrpSpPr>
            <a:grpSpLocks/>
          </p:cNvGrpSpPr>
          <p:nvPr/>
        </p:nvGrpSpPr>
        <p:grpSpPr bwMode="auto">
          <a:xfrm>
            <a:off x="1528763" y="1268413"/>
            <a:ext cx="6138862" cy="1800225"/>
            <a:chOff x="884" y="799"/>
            <a:chExt cx="3867" cy="1134"/>
          </a:xfrm>
        </p:grpSpPr>
        <p:sp>
          <p:nvSpPr>
            <p:cNvPr id="26629" name="Text Box 5" descr="Фиолетовый узор"/>
            <p:cNvSpPr txBox="1">
              <a:spLocks noChangeArrowheads="1"/>
            </p:cNvSpPr>
            <p:nvPr/>
          </p:nvSpPr>
          <p:spPr bwMode="auto">
            <a:xfrm>
              <a:off x="884" y="1367"/>
              <a:ext cx="3867" cy="566"/>
            </a:xfrm>
            <a:prstGeom prst="rect">
              <a:avLst/>
            </a:prstGeom>
            <a:noFill/>
            <a:ln w="76200">
              <a:solidFill>
                <a:srgbClr val="FFFFFF"/>
              </a:solidFill>
              <a:miter lim="800000"/>
              <a:headEnd/>
              <a:tailEnd/>
            </a:ln>
            <a:effectLst/>
          </p:spPr>
          <p:txBody>
            <a:bodyPr wrap="none">
              <a:spAutoFit/>
            </a:bodyPr>
            <a:lstStyle/>
            <a:p>
              <a:pPr algn="ctr"/>
              <a:r>
                <a:rPr lang="ru-RU" sz="2400" b="1">
                  <a:solidFill>
                    <a:srgbClr val="FFFF66"/>
                  </a:solidFill>
                  <a:latin typeface="Arial" charset="0"/>
                </a:rPr>
                <a:t>Показывает особенности устроения и </a:t>
              </a:r>
            </a:p>
            <a:p>
              <a:pPr algn="ctr"/>
              <a:r>
                <a:rPr lang="ru-RU" sz="2400" b="1">
                  <a:solidFill>
                    <a:srgbClr val="FFFF66"/>
                  </a:solidFill>
                  <a:latin typeface="Arial" charset="0"/>
                </a:rPr>
                <a:t>функционирования государства .</a:t>
              </a:r>
            </a:p>
          </p:txBody>
        </p:sp>
        <p:sp>
          <p:nvSpPr>
            <p:cNvPr id="26630" name="AutoShape 6"/>
            <p:cNvSpPr>
              <a:spLocks noChangeArrowheads="1"/>
            </p:cNvSpPr>
            <p:nvPr/>
          </p:nvSpPr>
          <p:spPr bwMode="auto">
            <a:xfrm>
              <a:off x="2681" y="799"/>
              <a:ext cx="272" cy="499"/>
            </a:xfrm>
            <a:prstGeom prst="downArrow">
              <a:avLst>
                <a:gd name="adj1" fmla="val 50000"/>
                <a:gd name="adj2" fmla="val 45864"/>
              </a:avLst>
            </a:prstGeom>
            <a:solidFill>
              <a:srgbClr val="333399"/>
            </a:solidFill>
            <a:ln w="38100">
              <a:solidFill>
                <a:srgbClr val="FFCC00"/>
              </a:solidFill>
              <a:miter lim="800000"/>
              <a:headEnd/>
              <a:tailEnd/>
            </a:ln>
            <a:effectLst/>
          </p:spPr>
          <p:txBody>
            <a:bodyPr wrap="none" anchor="ctr"/>
            <a:lstStyle/>
            <a:p>
              <a:pPr algn="ctr"/>
              <a:endParaRPr lang="ru-RU">
                <a:solidFill>
                  <a:srgbClr val="FFCC00"/>
                </a:solidFill>
              </a:endParaRPr>
            </a:p>
          </p:txBody>
        </p:sp>
      </p:grpSp>
      <p:sp>
        <p:nvSpPr>
          <p:cNvPr id="26631" name="Text Box 7"/>
          <p:cNvSpPr txBox="1">
            <a:spLocks noChangeArrowheads="1"/>
          </p:cNvSpPr>
          <p:nvPr/>
        </p:nvSpPr>
        <p:spPr bwMode="auto">
          <a:xfrm>
            <a:off x="539750" y="4941888"/>
            <a:ext cx="184150" cy="457200"/>
          </a:xfrm>
          <a:prstGeom prst="rect">
            <a:avLst/>
          </a:prstGeom>
          <a:noFill/>
          <a:ln w="9525">
            <a:noFill/>
            <a:miter lim="800000"/>
            <a:headEnd/>
            <a:tailEnd/>
          </a:ln>
          <a:effectLst/>
        </p:spPr>
        <p:txBody>
          <a:bodyPr wrap="none">
            <a:spAutoFit/>
          </a:bodyPr>
          <a:lstStyle/>
          <a:p>
            <a:pPr algn="ctr"/>
            <a:endParaRPr lang="ru-RU" sz="2400" b="1">
              <a:latin typeface="Times New Roman" pitchFamily="18" charset="0"/>
            </a:endParaRPr>
          </a:p>
        </p:txBody>
      </p:sp>
      <p:grpSp>
        <p:nvGrpSpPr>
          <p:cNvPr id="26632" name="Group 8"/>
          <p:cNvGrpSpPr>
            <a:grpSpLocks/>
          </p:cNvGrpSpPr>
          <p:nvPr/>
        </p:nvGrpSpPr>
        <p:grpSpPr bwMode="auto">
          <a:xfrm>
            <a:off x="3059113" y="3343275"/>
            <a:ext cx="3073400" cy="3325813"/>
            <a:chOff x="1927" y="1979"/>
            <a:chExt cx="1936" cy="2095"/>
          </a:xfrm>
        </p:grpSpPr>
        <p:grpSp>
          <p:nvGrpSpPr>
            <p:cNvPr id="26633" name="Group 9"/>
            <p:cNvGrpSpPr>
              <a:grpSpLocks/>
            </p:cNvGrpSpPr>
            <p:nvPr/>
          </p:nvGrpSpPr>
          <p:grpSpPr bwMode="auto">
            <a:xfrm>
              <a:off x="1927" y="2776"/>
              <a:ext cx="1936" cy="1298"/>
              <a:chOff x="1927" y="2776"/>
              <a:chExt cx="1936" cy="1298"/>
            </a:xfrm>
          </p:grpSpPr>
          <p:sp>
            <p:nvSpPr>
              <p:cNvPr id="26634" name="WordArt 10"/>
              <p:cNvSpPr>
                <a:spLocks noChangeArrowheads="1" noChangeShapeType="1" noTextEdit="1"/>
              </p:cNvSpPr>
              <p:nvPr/>
            </p:nvSpPr>
            <p:spPr bwMode="auto">
              <a:xfrm>
                <a:off x="1927" y="3339"/>
                <a:ext cx="1936" cy="735"/>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CC99"/>
                    </a:solidFill>
                    <a:effectLst>
                      <a:outerShdw dist="35921" dir="2700000" algn="ctr" rotWithShape="0">
                        <a:srgbClr val="C0C0C0">
                          <a:alpha val="80000"/>
                        </a:srgbClr>
                      </a:outerShdw>
                    </a:effectLst>
                    <a:latin typeface="Impact"/>
                  </a:rPr>
                  <a:t>Форма</a:t>
                </a:r>
              </a:p>
              <a:p>
                <a:pPr algn="ctr"/>
                <a:r>
                  <a:rPr lang="ru-RU" sz="3600" kern="10">
                    <a:ln w="9525">
                      <a:noFill/>
                      <a:round/>
                      <a:headEnd/>
                      <a:tailEnd/>
                    </a:ln>
                    <a:solidFill>
                      <a:srgbClr val="FFCC99"/>
                    </a:solidFill>
                    <a:effectLst>
                      <a:outerShdw dist="35921" dir="2700000" algn="ctr" rotWithShape="0">
                        <a:srgbClr val="C0C0C0">
                          <a:alpha val="80000"/>
                        </a:srgbClr>
                      </a:outerShdw>
                    </a:effectLst>
                    <a:latin typeface="Impact"/>
                  </a:rPr>
                  <a:t>государственного</a:t>
                </a:r>
              </a:p>
              <a:p>
                <a:pPr algn="ctr"/>
                <a:r>
                  <a:rPr lang="ru-RU" sz="3600" kern="10">
                    <a:ln w="9525">
                      <a:noFill/>
                      <a:round/>
                      <a:headEnd/>
                      <a:tailEnd/>
                    </a:ln>
                    <a:solidFill>
                      <a:srgbClr val="FFCC99"/>
                    </a:solidFill>
                    <a:effectLst>
                      <a:outerShdw dist="35921" dir="2700000" algn="ctr" rotWithShape="0">
                        <a:srgbClr val="C0C0C0">
                          <a:alpha val="80000"/>
                        </a:srgbClr>
                      </a:outerShdw>
                    </a:effectLst>
                    <a:latin typeface="Impact"/>
                  </a:rPr>
                  <a:t>устройства</a:t>
                </a:r>
              </a:p>
            </p:txBody>
          </p:sp>
          <p:pic>
            <p:nvPicPr>
              <p:cNvPr id="26635" name="Picture 11" descr="j0240665"/>
              <p:cNvPicPr>
                <a:picLocks noChangeAspect="1" noChangeArrowheads="1"/>
              </p:cNvPicPr>
              <p:nvPr/>
            </p:nvPicPr>
            <p:blipFill>
              <a:blip r:embed="rId2"/>
              <a:srcRect/>
              <a:stretch>
                <a:fillRect/>
              </a:stretch>
            </p:blipFill>
            <p:spPr bwMode="auto">
              <a:xfrm>
                <a:off x="2562" y="2776"/>
                <a:ext cx="681" cy="609"/>
              </a:xfrm>
              <a:prstGeom prst="rect">
                <a:avLst/>
              </a:prstGeom>
              <a:noFill/>
              <a:ln w="9525">
                <a:noFill/>
                <a:miter lim="800000"/>
                <a:headEnd/>
                <a:tailEnd/>
              </a:ln>
            </p:spPr>
          </p:pic>
        </p:grpSp>
        <p:sp>
          <p:nvSpPr>
            <p:cNvPr id="26636" name="Line 12"/>
            <p:cNvSpPr>
              <a:spLocks noChangeShapeType="1"/>
            </p:cNvSpPr>
            <p:nvPr/>
          </p:nvSpPr>
          <p:spPr bwMode="auto">
            <a:xfrm>
              <a:off x="2895" y="1979"/>
              <a:ext cx="0" cy="771"/>
            </a:xfrm>
            <a:prstGeom prst="line">
              <a:avLst/>
            </a:prstGeom>
            <a:noFill/>
            <a:ln w="76200">
              <a:noFill/>
              <a:round/>
              <a:headEnd/>
              <a:tailEnd type="triangle" w="med" len="med"/>
            </a:ln>
            <a:effectLst/>
          </p:spPr>
          <p:txBody>
            <a:bodyPr/>
            <a:lstStyle/>
            <a:p>
              <a:endParaRPr lang="ru-RU"/>
            </a:p>
          </p:txBody>
        </p:sp>
      </p:grpSp>
      <p:grpSp>
        <p:nvGrpSpPr>
          <p:cNvPr id="26637" name="Group 13"/>
          <p:cNvGrpSpPr>
            <a:grpSpLocks/>
          </p:cNvGrpSpPr>
          <p:nvPr/>
        </p:nvGrpSpPr>
        <p:grpSpPr bwMode="auto">
          <a:xfrm>
            <a:off x="4860925" y="3213100"/>
            <a:ext cx="4175125" cy="1800225"/>
            <a:chOff x="3062" y="2024"/>
            <a:chExt cx="2630" cy="1134"/>
          </a:xfrm>
        </p:grpSpPr>
        <p:grpSp>
          <p:nvGrpSpPr>
            <p:cNvPr id="26638" name="Group 14"/>
            <p:cNvGrpSpPr>
              <a:grpSpLocks/>
            </p:cNvGrpSpPr>
            <p:nvPr/>
          </p:nvGrpSpPr>
          <p:grpSpPr bwMode="auto">
            <a:xfrm>
              <a:off x="3787" y="2069"/>
              <a:ext cx="1905" cy="1089"/>
              <a:chOff x="3787" y="2024"/>
              <a:chExt cx="1905" cy="1089"/>
            </a:xfrm>
          </p:grpSpPr>
          <p:sp>
            <p:nvSpPr>
              <p:cNvPr id="26639" name="WordArt 15"/>
              <p:cNvSpPr>
                <a:spLocks noChangeArrowheads="1" noChangeShapeType="1" noTextEdit="1"/>
              </p:cNvSpPr>
              <p:nvPr/>
            </p:nvSpPr>
            <p:spPr bwMode="auto">
              <a:xfrm>
                <a:off x="3787" y="2623"/>
                <a:ext cx="1905" cy="490"/>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CC99"/>
                    </a:solidFill>
                    <a:effectLst>
                      <a:outerShdw dist="35921" dir="2700000" algn="ctr" rotWithShape="0">
                        <a:srgbClr val="C0C0C0">
                          <a:alpha val="80000"/>
                        </a:srgbClr>
                      </a:outerShdw>
                    </a:effectLst>
                    <a:latin typeface="Impact"/>
                  </a:rPr>
                  <a:t>государственный</a:t>
                </a:r>
              </a:p>
              <a:p>
                <a:pPr algn="ctr"/>
                <a:r>
                  <a:rPr lang="ru-RU" sz="3600" kern="10">
                    <a:ln w="9525">
                      <a:noFill/>
                      <a:round/>
                      <a:headEnd/>
                      <a:tailEnd/>
                    </a:ln>
                    <a:solidFill>
                      <a:srgbClr val="FFCC99"/>
                    </a:solidFill>
                    <a:effectLst>
                      <a:outerShdw dist="35921" dir="2700000" algn="ctr" rotWithShape="0">
                        <a:srgbClr val="C0C0C0">
                          <a:alpha val="80000"/>
                        </a:srgbClr>
                      </a:outerShdw>
                    </a:effectLst>
                    <a:latin typeface="Impact"/>
                  </a:rPr>
                  <a:t>режим</a:t>
                </a:r>
              </a:p>
            </p:txBody>
          </p:sp>
          <p:pic>
            <p:nvPicPr>
              <p:cNvPr id="26640" name="Picture 16" descr="j0344115"/>
              <p:cNvPicPr>
                <a:picLocks noChangeAspect="1" noChangeArrowheads="1"/>
              </p:cNvPicPr>
              <p:nvPr/>
            </p:nvPicPr>
            <p:blipFill>
              <a:blip r:embed="rId3"/>
              <a:srcRect/>
              <a:stretch>
                <a:fillRect/>
              </a:stretch>
            </p:blipFill>
            <p:spPr bwMode="auto">
              <a:xfrm>
                <a:off x="4244" y="2024"/>
                <a:ext cx="990" cy="611"/>
              </a:xfrm>
              <a:prstGeom prst="rect">
                <a:avLst/>
              </a:prstGeom>
              <a:solidFill>
                <a:schemeClr val="tx1"/>
              </a:solidFill>
            </p:spPr>
          </p:pic>
        </p:grpSp>
        <p:sp>
          <p:nvSpPr>
            <p:cNvPr id="26641" name="Line 17"/>
            <p:cNvSpPr>
              <a:spLocks noChangeShapeType="1"/>
            </p:cNvSpPr>
            <p:nvPr/>
          </p:nvSpPr>
          <p:spPr bwMode="auto">
            <a:xfrm>
              <a:off x="3062" y="2024"/>
              <a:ext cx="1179" cy="544"/>
            </a:xfrm>
            <a:prstGeom prst="line">
              <a:avLst/>
            </a:prstGeom>
            <a:noFill/>
            <a:ln w="76200">
              <a:solidFill>
                <a:srgbClr val="FF0000"/>
              </a:solidFill>
              <a:round/>
              <a:headEnd/>
              <a:tailEnd type="triangle" w="med" len="med"/>
            </a:ln>
            <a:effectLst/>
          </p:spPr>
          <p:txBody>
            <a:bodyPr/>
            <a:lstStyle/>
            <a:p>
              <a:endParaRPr lang="ru-RU"/>
            </a:p>
          </p:txBody>
        </p:sp>
      </p:grpSp>
      <p:grpSp>
        <p:nvGrpSpPr>
          <p:cNvPr id="26642" name="Group 18"/>
          <p:cNvGrpSpPr>
            <a:grpSpLocks/>
          </p:cNvGrpSpPr>
          <p:nvPr/>
        </p:nvGrpSpPr>
        <p:grpSpPr bwMode="auto">
          <a:xfrm>
            <a:off x="323850" y="3213100"/>
            <a:ext cx="3960813" cy="1736725"/>
            <a:chOff x="204" y="2024"/>
            <a:chExt cx="2495" cy="1094"/>
          </a:xfrm>
        </p:grpSpPr>
        <p:grpSp>
          <p:nvGrpSpPr>
            <p:cNvPr id="26643" name="Group 19"/>
            <p:cNvGrpSpPr>
              <a:grpSpLocks/>
            </p:cNvGrpSpPr>
            <p:nvPr/>
          </p:nvGrpSpPr>
          <p:grpSpPr bwMode="auto">
            <a:xfrm>
              <a:off x="204" y="2115"/>
              <a:ext cx="1165" cy="1003"/>
              <a:chOff x="309" y="2024"/>
              <a:chExt cx="1165" cy="1003"/>
            </a:xfrm>
          </p:grpSpPr>
          <p:sp>
            <p:nvSpPr>
              <p:cNvPr id="26644" name="WordArt 20"/>
              <p:cNvSpPr>
                <a:spLocks noChangeArrowheads="1" noChangeShapeType="1" noTextEdit="1"/>
              </p:cNvSpPr>
              <p:nvPr/>
            </p:nvSpPr>
            <p:spPr bwMode="auto">
              <a:xfrm>
                <a:off x="309" y="2537"/>
                <a:ext cx="1165" cy="490"/>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CC99"/>
                    </a:solidFill>
                    <a:effectLst>
                      <a:outerShdw dist="35921" dir="2700000" algn="ctr" rotWithShape="0">
                        <a:srgbClr val="C0C0C0">
                          <a:alpha val="80000"/>
                        </a:srgbClr>
                      </a:outerShdw>
                    </a:effectLst>
                    <a:latin typeface="Impact"/>
                  </a:rPr>
                  <a:t>форма</a:t>
                </a:r>
              </a:p>
              <a:p>
                <a:pPr algn="ctr"/>
                <a:r>
                  <a:rPr lang="ru-RU" sz="3600" kern="10">
                    <a:ln w="9525">
                      <a:noFill/>
                      <a:round/>
                      <a:headEnd/>
                      <a:tailEnd/>
                    </a:ln>
                    <a:solidFill>
                      <a:srgbClr val="FFCC99"/>
                    </a:solidFill>
                    <a:effectLst>
                      <a:outerShdw dist="35921" dir="2700000" algn="ctr" rotWithShape="0">
                        <a:srgbClr val="C0C0C0">
                          <a:alpha val="80000"/>
                        </a:srgbClr>
                      </a:outerShdw>
                    </a:effectLst>
                    <a:latin typeface="Impact"/>
                  </a:rPr>
                  <a:t>правления</a:t>
                </a:r>
              </a:p>
            </p:txBody>
          </p:sp>
          <p:pic>
            <p:nvPicPr>
              <p:cNvPr id="26645" name="Picture 21" descr="j0237940"/>
              <p:cNvPicPr>
                <a:picLocks noChangeAspect="1" noChangeArrowheads="1"/>
              </p:cNvPicPr>
              <p:nvPr/>
            </p:nvPicPr>
            <p:blipFill>
              <a:blip r:embed="rId4"/>
              <a:srcRect/>
              <a:stretch>
                <a:fillRect/>
              </a:stretch>
            </p:blipFill>
            <p:spPr bwMode="auto">
              <a:xfrm>
                <a:off x="536" y="2024"/>
                <a:ext cx="725" cy="513"/>
              </a:xfrm>
              <a:prstGeom prst="rect">
                <a:avLst/>
              </a:prstGeom>
              <a:noFill/>
            </p:spPr>
          </p:pic>
        </p:grpSp>
        <p:sp>
          <p:nvSpPr>
            <p:cNvPr id="26646" name="Line 22"/>
            <p:cNvSpPr>
              <a:spLocks noChangeShapeType="1"/>
            </p:cNvSpPr>
            <p:nvPr/>
          </p:nvSpPr>
          <p:spPr bwMode="auto">
            <a:xfrm flipH="1">
              <a:off x="1520" y="2024"/>
              <a:ext cx="1179" cy="544"/>
            </a:xfrm>
            <a:prstGeom prst="line">
              <a:avLst/>
            </a:prstGeom>
            <a:noFill/>
            <a:ln w="76200">
              <a:solidFill>
                <a:srgbClr val="FF0000"/>
              </a:solidFill>
              <a:round/>
              <a:headEnd/>
              <a:tailEnd type="triangle" w="med" len="med"/>
            </a:ln>
            <a:effectLst/>
          </p:spPr>
          <p:txBody>
            <a:bodyPr/>
            <a:lstStyle/>
            <a:p>
              <a:endParaRPr lang="ru-RU"/>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nodeType="click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p:cTn id="7" dur="500" fill="hold"/>
                                        <p:tgtEl>
                                          <p:spTgt spid="26628"/>
                                        </p:tgtEl>
                                        <p:attrNameLst>
                                          <p:attrName>ppt_x</p:attrName>
                                        </p:attrNameLst>
                                      </p:cBhvr>
                                      <p:tavLst>
                                        <p:tav tm="0">
                                          <p:val>
                                            <p:strVal val="#ppt_x"/>
                                          </p:val>
                                        </p:tav>
                                        <p:tav tm="100000">
                                          <p:val>
                                            <p:strVal val="#ppt_x"/>
                                          </p:val>
                                        </p:tav>
                                      </p:tavLst>
                                    </p:anim>
                                    <p:anim calcmode="lin" valueType="num">
                                      <p:cBhvr>
                                        <p:cTn id="8" dur="500" fill="hold"/>
                                        <p:tgtEl>
                                          <p:spTgt spid="26628"/>
                                        </p:tgtEl>
                                        <p:attrNameLst>
                                          <p:attrName>ppt_y</p:attrName>
                                        </p:attrNameLst>
                                      </p:cBhvr>
                                      <p:tavLst>
                                        <p:tav tm="0">
                                          <p:val>
                                            <p:strVal val="#ppt_y-#ppt_h/2"/>
                                          </p:val>
                                        </p:tav>
                                        <p:tav tm="100000">
                                          <p:val>
                                            <p:strVal val="#ppt_y"/>
                                          </p:val>
                                        </p:tav>
                                      </p:tavLst>
                                    </p:anim>
                                    <p:anim calcmode="lin" valueType="num">
                                      <p:cBhvr>
                                        <p:cTn id="9" dur="500" fill="hold"/>
                                        <p:tgtEl>
                                          <p:spTgt spid="26628"/>
                                        </p:tgtEl>
                                        <p:attrNameLst>
                                          <p:attrName>ppt_w</p:attrName>
                                        </p:attrNameLst>
                                      </p:cBhvr>
                                      <p:tavLst>
                                        <p:tav tm="0">
                                          <p:val>
                                            <p:strVal val="#ppt_w"/>
                                          </p:val>
                                        </p:tav>
                                        <p:tav tm="100000">
                                          <p:val>
                                            <p:strVal val="#ppt_w"/>
                                          </p:val>
                                        </p:tav>
                                      </p:tavLst>
                                    </p:anim>
                                    <p:anim calcmode="lin" valueType="num">
                                      <p:cBhvr>
                                        <p:cTn id="10" dur="500" fill="hold"/>
                                        <p:tgtEl>
                                          <p:spTgt spid="26628"/>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26642"/>
                                        </p:tgtEl>
                                        <p:attrNameLst>
                                          <p:attrName>style.visibility</p:attrName>
                                        </p:attrNameLst>
                                      </p:cBhvr>
                                      <p:to>
                                        <p:strVal val="visible"/>
                                      </p:to>
                                    </p:set>
                                    <p:animEffect transition="in" filter="strips(downLeft)">
                                      <p:cBhvr>
                                        <p:cTn id="15" dur="500"/>
                                        <p:tgtEl>
                                          <p:spTgt spid="26642"/>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 fill="hold" nodeType="clickEffect">
                                  <p:stCondLst>
                                    <p:cond delay="0"/>
                                  </p:stCondLst>
                                  <p:childTnLst>
                                    <p:set>
                                      <p:cBhvr>
                                        <p:cTn id="19" dur="1" fill="hold">
                                          <p:stCondLst>
                                            <p:cond delay="0"/>
                                          </p:stCondLst>
                                        </p:cTn>
                                        <p:tgtEl>
                                          <p:spTgt spid="26632"/>
                                        </p:tgtEl>
                                        <p:attrNameLst>
                                          <p:attrName>style.visibility</p:attrName>
                                        </p:attrNameLst>
                                      </p:cBhvr>
                                      <p:to>
                                        <p:strVal val="visible"/>
                                      </p:to>
                                    </p:set>
                                    <p:anim calcmode="lin" valueType="num">
                                      <p:cBhvr>
                                        <p:cTn id="20" dur="500" fill="hold"/>
                                        <p:tgtEl>
                                          <p:spTgt spid="26632"/>
                                        </p:tgtEl>
                                        <p:attrNameLst>
                                          <p:attrName>ppt_x</p:attrName>
                                        </p:attrNameLst>
                                      </p:cBhvr>
                                      <p:tavLst>
                                        <p:tav tm="0">
                                          <p:val>
                                            <p:strVal val="#ppt_x"/>
                                          </p:val>
                                        </p:tav>
                                        <p:tav tm="100000">
                                          <p:val>
                                            <p:strVal val="#ppt_x"/>
                                          </p:val>
                                        </p:tav>
                                      </p:tavLst>
                                    </p:anim>
                                    <p:anim calcmode="lin" valueType="num">
                                      <p:cBhvr>
                                        <p:cTn id="21" dur="500" fill="hold"/>
                                        <p:tgtEl>
                                          <p:spTgt spid="26632"/>
                                        </p:tgtEl>
                                        <p:attrNameLst>
                                          <p:attrName>ppt_y</p:attrName>
                                        </p:attrNameLst>
                                      </p:cBhvr>
                                      <p:tavLst>
                                        <p:tav tm="0">
                                          <p:val>
                                            <p:strVal val="#ppt_y-#ppt_h/2"/>
                                          </p:val>
                                        </p:tav>
                                        <p:tav tm="100000">
                                          <p:val>
                                            <p:strVal val="#ppt_y"/>
                                          </p:val>
                                        </p:tav>
                                      </p:tavLst>
                                    </p:anim>
                                    <p:anim calcmode="lin" valueType="num">
                                      <p:cBhvr>
                                        <p:cTn id="22" dur="500" fill="hold"/>
                                        <p:tgtEl>
                                          <p:spTgt spid="26632"/>
                                        </p:tgtEl>
                                        <p:attrNameLst>
                                          <p:attrName>ppt_w</p:attrName>
                                        </p:attrNameLst>
                                      </p:cBhvr>
                                      <p:tavLst>
                                        <p:tav tm="0">
                                          <p:val>
                                            <p:strVal val="#ppt_w"/>
                                          </p:val>
                                        </p:tav>
                                        <p:tav tm="100000">
                                          <p:val>
                                            <p:strVal val="#ppt_w"/>
                                          </p:val>
                                        </p:tav>
                                      </p:tavLst>
                                    </p:anim>
                                    <p:anim calcmode="lin" valueType="num">
                                      <p:cBhvr>
                                        <p:cTn id="23" dur="500" fill="hold"/>
                                        <p:tgtEl>
                                          <p:spTgt spid="26632"/>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8" presetClass="entr" presetSubtype="6" fill="hold" nodeType="clickEffect">
                                  <p:stCondLst>
                                    <p:cond delay="0"/>
                                  </p:stCondLst>
                                  <p:childTnLst>
                                    <p:set>
                                      <p:cBhvr>
                                        <p:cTn id="27" dur="1" fill="hold">
                                          <p:stCondLst>
                                            <p:cond delay="0"/>
                                          </p:stCondLst>
                                        </p:cTn>
                                        <p:tgtEl>
                                          <p:spTgt spid="26637"/>
                                        </p:tgtEl>
                                        <p:attrNameLst>
                                          <p:attrName>style.visibility</p:attrName>
                                        </p:attrNameLst>
                                      </p:cBhvr>
                                      <p:to>
                                        <p:strVal val="visible"/>
                                      </p:to>
                                    </p:set>
                                    <p:animEffect transition="in" filter="strips(downRight)">
                                      <p:cBhvr>
                                        <p:cTn id="28" dur="500"/>
                                        <p:tgtEl>
                                          <p:spTgt spid="26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235</TotalTime>
  <Words>1369</Words>
  <Application>Microsoft Office PowerPoint</Application>
  <PresentationFormat>Экран (4:3)</PresentationFormat>
  <Paragraphs>171</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Трек</vt:lpstr>
      <vt:lpstr>Политическая система.</vt:lpstr>
      <vt:lpstr>План. </vt:lpstr>
      <vt:lpstr>Политическая система.</vt:lpstr>
      <vt:lpstr>Слайд 4</vt:lpstr>
      <vt:lpstr>Взаимодействие политической системы со «средой» объединяют в две группы.</vt:lpstr>
      <vt:lpstr>Функции политической системы.</vt:lpstr>
      <vt:lpstr>Слайд 7</vt:lpstr>
      <vt:lpstr>Многообразная деятельность государства регулируется политическими нормами, воплощенными в законах, обычаях, традициях, принципах.</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Company>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fidarova_zu</cp:lastModifiedBy>
  <cp:revision>23</cp:revision>
  <dcterms:created xsi:type="dcterms:W3CDTF">2007-11-11T14:58:01Z</dcterms:created>
  <dcterms:modified xsi:type="dcterms:W3CDTF">2021-05-17T09:24:44Z</dcterms:modified>
</cp:coreProperties>
</file>