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  <p:sldMasterId id="2147483663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 txBox="1">
            <a:spLocks noGrp="1"/>
          </p:cNvSpPr>
          <p:nvPr>
            <p:ph type="ctrTitle"/>
          </p:nvPr>
        </p:nvSpPr>
        <p:spPr>
          <a:xfrm>
            <a:off x="685800" y="2286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Noto Sans Symbols"/>
              <a:buNone/>
              <a:defRPr sz="2400">
                <a:solidFill>
                  <a:schemeClr val="lt2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dt" idx="10"/>
          </p:nvPr>
        </p:nvSpPr>
        <p:spPr>
          <a:xfrm>
            <a:off x="6553200" y="6507162"/>
            <a:ext cx="18288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5"/>
          <p:cNvSpPr txBox="1">
            <a:spLocks noGrp="1"/>
          </p:cNvSpPr>
          <p:nvPr>
            <p:ph type="ftr" idx="11"/>
          </p:nvPr>
        </p:nvSpPr>
        <p:spPr>
          <a:xfrm>
            <a:off x="1295400" y="65071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xfrm>
            <a:off x="5791200" y="6172200"/>
            <a:ext cx="762000" cy="609600"/>
          </a:xfrm>
          <a:prstGeom prst="rect">
            <a:avLst/>
          </a:prstGeom>
          <a:solidFill>
            <a:schemeClr val="accent1"/>
          </a:solidFill>
          <a:ln w="57150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  <a:defRPr sz="32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  <a:defRPr sz="32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  <a:defRPr sz="32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  <a:defRPr sz="32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  <a:defRPr sz="32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  <a:defRPr sz="32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  <a:defRPr sz="32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  <a:defRPr sz="32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  <a:defRPr sz="32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720237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73204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099083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218625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068574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157543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6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2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414698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1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96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4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6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32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57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73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Google Shape;112;p14"/>
          <p:cNvCxnSpPr/>
          <p:nvPr/>
        </p:nvCxnSpPr>
        <p:spPr>
          <a:xfrm>
            <a:off x="2895600" y="4303712"/>
            <a:ext cx="3276600" cy="0"/>
          </a:xfrm>
          <a:prstGeom prst="straightConnector1">
            <a:avLst/>
          </a:prstGeom>
          <a:noFill/>
          <a:ln w="38100" cap="flat" cmpd="sng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13" name="Google Shape;113;p14"/>
          <p:cNvSpPr txBox="1"/>
          <p:nvPr/>
        </p:nvSpPr>
        <p:spPr>
          <a:xfrm>
            <a:off x="0" y="1066800"/>
            <a:ext cx="8686800" cy="533400"/>
          </a:xfrm>
          <a:prstGeom prst="rect">
            <a:avLst/>
          </a:prstGeom>
          <a:noFill/>
          <a:ln w="57150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" name="Google Shape;114;p14"/>
          <p:cNvGrpSpPr/>
          <p:nvPr/>
        </p:nvGrpSpPr>
        <p:grpSpPr>
          <a:xfrm>
            <a:off x="533400" y="0"/>
            <a:ext cx="3276600" cy="2133600"/>
            <a:chOff x="336" y="0"/>
            <a:chExt cx="2064" cy="1344"/>
          </a:xfrm>
        </p:grpSpPr>
        <p:sp>
          <p:nvSpPr>
            <p:cNvPr id="115" name="Google Shape;115;p14"/>
            <p:cNvSpPr txBox="1"/>
            <p:nvPr/>
          </p:nvSpPr>
          <p:spPr>
            <a:xfrm>
              <a:off x="1008" y="672"/>
              <a:ext cx="336" cy="336"/>
            </a:xfrm>
            <a:prstGeom prst="rect">
              <a:avLst/>
            </a:prstGeom>
            <a:noFill/>
            <a:ln w="57150" cap="flat" cmpd="sng">
              <a:solidFill>
                <a:schemeClr val="hlink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4"/>
            <p:cNvSpPr txBox="1"/>
            <p:nvPr/>
          </p:nvSpPr>
          <p:spPr>
            <a:xfrm>
              <a:off x="1344" y="1008"/>
              <a:ext cx="336" cy="336"/>
            </a:xfrm>
            <a:prstGeom prst="rect">
              <a:avLst/>
            </a:prstGeom>
            <a:noFill/>
            <a:ln w="57150" cap="flat" cmpd="sng">
              <a:solidFill>
                <a:schemeClr val="hlink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4"/>
            <p:cNvSpPr txBox="1"/>
            <p:nvPr/>
          </p:nvSpPr>
          <p:spPr>
            <a:xfrm>
              <a:off x="1728" y="336"/>
              <a:ext cx="336" cy="336"/>
            </a:xfrm>
            <a:prstGeom prst="rect">
              <a:avLst/>
            </a:prstGeom>
            <a:noFill/>
            <a:ln w="57150" cap="flat" cmpd="sng">
              <a:solidFill>
                <a:schemeClr val="hlink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4"/>
            <p:cNvSpPr txBox="1"/>
            <p:nvPr/>
          </p:nvSpPr>
          <p:spPr>
            <a:xfrm>
              <a:off x="2064" y="672"/>
              <a:ext cx="336" cy="336"/>
            </a:xfrm>
            <a:prstGeom prst="rect">
              <a:avLst/>
            </a:prstGeom>
            <a:noFill/>
            <a:ln w="57150" cap="flat" cmpd="sng">
              <a:solidFill>
                <a:schemeClr val="hlink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4"/>
            <p:cNvSpPr txBox="1"/>
            <p:nvPr/>
          </p:nvSpPr>
          <p:spPr>
            <a:xfrm>
              <a:off x="672" y="336"/>
              <a:ext cx="336" cy="336"/>
            </a:xfrm>
            <a:prstGeom prst="rect">
              <a:avLst/>
            </a:prstGeom>
            <a:noFill/>
            <a:ln w="57150" cap="flat" cmpd="sng">
              <a:solidFill>
                <a:schemeClr val="hlink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4"/>
            <p:cNvSpPr txBox="1"/>
            <p:nvPr/>
          </p:nvSpPr>
          <p:spPr>
            <a:xfrm>
              <a:off x="336" y="0"/>
              <a:ext cx="336" cy="336"/>
            </a:xfrm>
            <a:prstGeom prst="rect">
              <a:avLst/>
            </a:prstGeom>
            <a:noFill/>
            <a:ln w="57150" cap="flat" cmpd="sng">
              <a:solidFill>
                <a:schemeClr val="hlink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" name="Google Shape;121;p14"/>
          <p:cNvGrpSpPr/>
          <p:nvPr/>
        </p:nvGrpSpPr>
        <p:grpSpPr>
          <a:xfrm>
            <a:off x="533400" y="0"/>
            <a:ext cx="3276600" cy="2133600"/>
            <a:chOff x="2736" y="96"/>
            <a:chExt cx="2064" cy="1344"/>
          </a:xfrm>
        </p:grpSpPr>
        <p:sp>
          <p:nvSpPr>
            <p:cNvPr id="122" name="Google Shape;122;p14"/>
            <p:cNvSpPr txBox="1"/>
            <p:nvPr/>
          </p:nvSpPr>
          <p:spPr>
            <a:xfrm>
              <a:off x="3408" y="768"/>
              <a:ext cx="336" cy="336"/>
            </a:xfrm>
            <a:prstGeom prst="rect">
              <a:avLst/>
            </a:prstGeom>
            <a:solidFill>
              <a:schemeClr val="accent2"/>
            </a:solidFill>
            <a:ln w="57150" cap="flat" cmpd="sng">
              <a:solidFill>
                <a:schemeClr val="hlink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4"/>
            <p:cNvSpPr txBox="1"/>
            <p:nvPr/>
          </p:nvSpPr>
          <p:spPr>
            <a:xfrm>
              <a:off x="3744" y="1104"/>
              <a:ext cx="336" cy="336"/>
            </a:xfrm>
            <a:prstGeom prst="rect">
              <a:avLst/>
            </a:prstGeom>
            <a:solidFill>
              <a:schemeClr val="accent1"/>
            </a:solidFill>
            <a:ln w="57150" cap="flat" cmpd="sng">
              <a:solidFill>
                <a:schemeClr val="hlink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4"/>
            <p:cNvSpPr txBox="1"/>
            <p:nvPr/>
          </p:nvSpPr>
          <p:spPr>
            <a:xfrm>
              <a:off x="4128" y="432"/>
              <a:ext cx="336" cy="336"/>
            </a:xfrm>
            <a:prstGeom prst="rect">
              <a:avLst/>
            </a:prstGeom>
            <a:solidFill>
              <a:schemeClr val="accent1"/>
            </a:solidFill>
            <a:ln w="57150" cap="flat" cmpd="sng">
              <a:solidFill>
                <a:schemeClr val="hlink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4"/>
            <p:cNvSpPr txBox="1"/>
            <p:nvPr/>
          </p:nvSpPr>
          <p:spPr>
            <a:xfrm>
              <a:off x="4464" y="768"/>
              <a:ext cx="336" cy="336"/>
            </a:xfrm>
            <a:prstGeom prst="rect">
              <a:avLst/>
            </a:prstGeom>
            <a:solidFill>
              <a:schemeClr val="dk1"/>
            </a:solidFill>
            <a:ln w="57150" cap="flat" cmpd="sng">
              <a:solidFill>
                <a:schemeClr val="hlink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4"/>
            <p:cNvSpPr txBox="1"/>
            <p:nvPr/>
          </p:nvSpPr>
          <p:spPr>
            <a:xfrm>
              <a:off x="3072" y="432"/>
              <a:ext cx="336" cy="336"/>
            </a:xfrm>
            <a:prstGeom prst="rect">
              <a:avLst/>
            </a:prstGeom>
            <a:solidFill>
              <a:schemeClr val="lt2"/>
            </a:solidFill>
            <a:ln w="57150" cap="flat" cmpd="sng">
              <a:solidFill>
                <a:schemeClr val="hlink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4"/>
            <p:cNvSpPr txBox="1"/>
            <p:nvPr/>
          </p:nvSpPr>
          <p:spPr>
            <a:xfrm>
              <a:off x="2736" y="96"/>
              <a:ext cx="336" cy="336"/>
            </a:xfrm>
            <a:prstGeom prst="rect">
              <a:avLst/>
            </a:prstGeom>
            <a:solidFill>
              <a:schemeClr val="dk1"/>
            </a:solidFill>
            <a:ln w="57150" cap="flat" cmpd="sng">
              <a:solidFill>
                <a:schemeClr val="hlink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" name="Google Shape;128;p14"/>
          <p:cNvSpPr txBox="1"/>
          <p:nvPr/>
        </p:nvSpPr>
        <p:spPr>
          <a:xfrm>
            <a:off x="4114800" y="4191000"/>
            <a:ext cx="211137" cy="211137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4"/>
          <p:cNvSpPr txBox="1"/>
          <p:nvPr/>
        </p:nvSpPr>
        <p:spPr>
          <a:xfrm>
            <a:off x="4419600" y="4191000"/>
            <a:ext cx="211137" cy="211137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4"/>
          <p:cNvSpPr txBox="1"/>
          <p:nvPr/>
        </p:nvSpPr>
        <p:spPr>
          <a:xfrm>
            <a:off x="4724400" y="4191000"/>
            <a:ext cx="211137" cy="211137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4"/>
          <p:cNvSpPr txBox="1">
            <a:spLocks noGrp="1"/>
          </p:cNvSpPr>
          <p:nvPr>
            <p:ph type="body" idx="1"/>
          </p:nvPr>
        </p:nvSpPr>
        <p:spPr>
          <a:xfrm>
            <a:off x="1295400" y="2819400"/>
            <a:ext cx="70866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238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title"/>
          </p:nvPr>
        </p:nvSpPr>
        <p:spPr>
          <a:xfrm>
            <a:off x="1295400" y="1219200"/>
            <a:ext cx="70866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3" name="Google Shape;133;p14"/>
          <p:cNvSpPr txBox="1">
            <a:spLocks noGrp="1"/>
          </p:cNvSpPr>
          <p:nvPr>
            <p:ph type="dt" idx="10"/>
          </p:nvPr>
        </p:nvSpPr>
        <p:spPr>
          <a:xfrm>
            <a:off x="6553200" y="6507162"/>
            <a:ext cx="18288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14"/>
          <p:cNvSpPr txBox="1">
            <a:spLocks noGrp="1"/>
          </p:cNvSpPr>
          <p:nvPr>
            <p:ph type="ftr" idx="11"/>
          </p:nvPr>
        </p:nvSpPr>
        <p:spPr>
          <a:xfrm>
            <a:off x="1295400" y="65071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sldNum" idx="12"/>
          </p:nvPr>
        </p:nvSpPr>
        <p:spPr>
          <a:xfrm>
            <a:off x="5791200" y="6172200"/>
            <a:ext cx="762000" cy="609600"/>
          </a:xfrm>
          <a:prstGeom prst="rect">
            <a:avLst/>
          </a:prstGeom>
          <a:solidFill>
            <a:schemeClr val="accent1"/>
          </a:solidFill>
          <a:ln w="57150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  <a:defRPr sz="32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  <a:defRPr sz="32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  <a:defRPr sz="32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  <a:defRPr sz="32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  <a:defRPr sz="32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  <a:defRPr sz="32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  <a:defRPr sz="32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  <a:defRPr sz="32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  <a:defRPr sz="32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856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pn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7" Type="http://schemas.openxmlformats.org/officeDocument/2006/relationships/image" Target="../media/image4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7" Type="http://schemas.openxmlformats.org/officeDocument/2006/relationships/image" Target="../media/image5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7" Type="http://schemas.openxmlformats.org/officeDocument/2006/relationships/image" Target="../media/image5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/>
          <p:nvPr/>
        </p:nvSpPr>
        <p:spPr>
          <a:xfrm>
            <a:off x="647700" y="224161"/>
            <a:ext cx="7848600" cy="144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Quattrocento Sans"/>
              <a:buNone/>
            </a:pPr>
            <a:r>
              <a:rPr lang="en-US" sz="4400" b="1" i="0" u="none" dirty="0" err="1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Полезные</a:t>
            </a:r>
            <a:r>
              <a:rPr lang="en-US" sz="4400" b="1" i="0" u="none" dirty="0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4400" b="1" i="0" u="none" dirty="0" err="1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ископаемые</a:t>
            </a:r>
            <a:r>
              <a:rPr lang="en-US" sz="4400" b="1" i="0" u="none" dirty="0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4400" b="1" i="0" u="none" dirty="0" err="1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Челябинской</a:t>
            </a:r>
            <a:r>
              <a:rPr lang="en-US" sz="4400" b="1" i="0" u="none" dirty="0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4400" b="1" i="0" u="none" dirty="0" err="1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области</a:t>
            </a:r>
            <a:endParaRPr dirty="0"/>
          </a:p>
        </p:txBody>
      </p:sp>
      <p:pic>
        <p:nvPicPr>
          <p:cNvPr id="147" name="Google Shape;147;p16" descr="http://poradu.pp.ua/uploads/posts/2016-02/korisn-kopalini-doneckoyi-oblast-prirodn-resursi_432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811785"/>
            <a:ext cx="3798173" cy="365686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48" name="Google Shape;148;p16" descr="http://catalogmineralov.ru/pic/2007/IMGTRC4Cx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5309" y="1811785"/>
            <a:ext cx="3810000" cy="3810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5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0850" y="280987"/>
            <a:ext cx="8242300" cy="585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2154" y="503237"/>
            <a:ext cx="8026038" cy="585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5" descr="http://go3.imgsmail.ru/imgpreview?key=18f4a53ecfb01336&amp;mb=imgdb_preview_108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24200" y="2743200"/>
            <a:ext cx="3449637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5" descr="http://s.0623.com.ua/section/newsIconCis2/subdir/full/upload/images/news/icon/155506_143944860253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4724401"/>
            <a:ext cx="3200399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5" descr="http://go4.imgsmail.ru/imgpreview?key=271a80f3c946732a&amp;mb=imgdb_preview_11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4800" y="304800"/>
            <a:ext cx="2819400" cy="2151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5" descr="http://fb.ru/misc/i/gallery/5308/618288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29400" y="2819400"/>
            <a:ext cx="2085472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26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6350" y="-6350"/>
            <a:ext cx="9266237" cy="68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6"/>
          <p:cNvSpPr/>
          <p:nvPr/>
        </p:nvSpPr>
        <p:spPr>
          <a:xfrm>
            <a:off x="1143000" y="457200"/>
            <a:ext cx="762978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6E67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B16E67"/>
                </a:solidFill>
                <a:latin typeface="Arial"/>
                <a:ea typeface="Arial"/>
                <a:cs typeface="Arial"/>
                <a:sym typeface="Arial"/>
              </a:rPr>
              <a:t>НЕМЕТАЛЛИЧЕСКИЕ ПОЛЕЗНЫЕ ИСКОПАЕМЫЕ</a:t>
            </a:r>
            <a:endParaRPr/>
          </a:p>
        </p:txBody>
      </p:sp>
      <p:pic>
        <p:nvPicPr>
          <p:cNvPr id="236" name="Google Shape;236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4800600"/>
            <a:ext cx="2430569" cy="18825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7"/>
          <p:cNvSpPr txBox="1">
            <a:spLocks noGrp="1"/>
          </p:cNvSpPr>
          <p:nvPr>
            <p:ph type="title"/>
          </p:nvPr>
        </p:nvSpPr>
        <p:spPr>
          <a:xfrm>
            <a:off x="990600" y="2286000"/>
            <a:ext cx="70866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</a:pPr>
            <a:r>
              <a:rPr lang="en-US" sz="4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Химическое сырьё</a:t>
            </a:r>
            <a:endParaRPr/>
          </a:p>
        </p:txBody>
      </p:sp>
      <p:sp>
        <p:nvSpPr>
          <p:cNvPr id="242" name="Google Shape;242;p27"/>
          <p:cNvSpPr txBox="1">
            <a:spLocks noGrp="1"/>
          </p:cNvSpPr>
          <p:nvPr>
            <p:ph idx="1"/>
          </p:nvPr>
        </p:nvSpPr>
        <p:spPr>
          <a:xfrm>
            <a:off x="1143000" y="762000"/>
            <a:ext cx="76200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   Из полезных ископаемых, относящихся к химическому сырью, на территории области имеются тальк, фосфориты, серные колчеданы, соли. Наиболее крупные тальковые месторождения размещаются в районе Миасса.</a:t>
            </a:r>
            <a:endParaRPr/>
          </a:p>
        </p:txBody>
      </p:sp>
      <p:sp>
        <p:nvSpPr>
          <p:cNvPr id="243" name="Google Shape;243;p27"/>
          <p:cNvSpPr txBox="1"/>
          <p:nvPr/>
        </p:nvSpPr>
        <p:spPr>
          <a:xfrm>
            <a:off x="609600" y="2895600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■"/>
            </a:pPr>
            <a:r>
              <a:rPr lang="en-US" sz="3200" b="0" i="0" u="non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Тальк</a:t>
            </a:r>
            <a:endParaRPr/>
          </a:p>
        </p:txBody>
      </p:sp>
      <p:sp>
        <p:nvSpPr>
          <p:cNvPr id="244" name="Google Shape;244;p27"/>
          <p:cNvSpPr txBox="1"/>
          <p:nvPr/>
        </p:nvSpPr>
        <p:spPr>
          <a:xfrm>
            <a:off x="4572000" y="2971800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■"/>
            </a:pPr>
            <a:r>
              <a:rPr lang="en-US" sz="3200" b="0" i="0" u="non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Фосфориты</a:t>
            </a:r>
            <a:endParaRPr/>
          </a:p>
        </p:txBody>
      </p:sp>
      <p:pic>
        <p:nvPicPr>
          <p:cNvPr id="245" name="Google Shape;245;p27" descr="C:\Users\женя\Desktop\134331905049.jpg"/>
          <p:cNvPicPr preferRelativeResize="0"/>
          <p:nvPr/>
        </p:nvPicPr>
        <p:blipFill rotWithShape="1">
          <a:blip r:embed="rId3">
            <a:alphaModFix/>
          </a:blip>
          <a:srcRect r="24607" b="8140"/>
          <a:stretch/>
        </p:blipFill>
        <p:spPr>
          <a:xfrm>
            <a:off x="838200" y="3418384"/>
            <a:ext cx="3048000" cy="3439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7" descr="C:\Users\женя\Desktop\813920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1600" y="3733800"/>
            <a:ext cx="3014777" cy="31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28" descr="http://i.ytimg.com/vi/yNCi1X3vqIw/mqdefaul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048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8"/>
          <p:cNvSpPr txBox="1"/>
          <p:nvPr/>
        </p:nvSpPr>
        <p:spPr>
          <a:xfrm>
            <a:off x="0" y="1882066"/>
            <a:ext cx="5715000" cy="2396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Область</a:t>
            </a:r>
            <a:r>
              <a:rPr lang="en-US" sz="24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обладает</a:t>
            </a:r>
            <a:r>
              <a:rPr lang="en-US" sz="24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неограниченными</a:t>
            </a:r>
            <a:r>
              <a:rPr lang="en-US" sz="24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запасами</a:t>
            </a:r>
            <a:r>
              <a:rPr lang="en-US" sz="24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строительного</a:t>
            </a:r>
            <a:r>
              <a:rPr lang="en-US" sz="24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камня</a:t>
            </a:r>
            <a:r>
              <a:rPr lang="en-US" sz="24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строительного</a:t>
            </a:r>
            <a:r>
              <a:rPr lang="en-US" sz="24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песка</a:t>
            </a:r>
            <a:r>
              <a:rPr lang="en-US" sz="24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кирпичных</a:t>
            </a:r>
            <a:r>
              <a:rPr lang="en-US" sz="24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глин</a:t>
            </a:r>
            <a:r>
              <a:rPr lang="en-US" sz="24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облицовочного</a:t>
            </a:r>
            <a:r>
              <a:rPr lang="en-US" sz="24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камня</a:t>
            </a:r>
            <a:r>
              <a:rPr lang="en-US" sz="24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en-US" sz="24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широкой</a:t>
            </a:r>
            <a:r>
              <a:rPr lang="en-US" sz="24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цветовой</a:t>
            </a:r>
            <a:r>
              <a:rPr lang="en-US" sz="24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гаммой</a:t>
            </a:r>
            <a:r>
              <a:rPr lang="en-US" sz="24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4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разнообразным</a:t>
            </a:r>
            <a:r>
              <a:rPr lang="en-US" sz="24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рисунком</a:t>
            </a:r>
            <a:r>
              <a:rPr lang="en-US" sz="24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pic>
        <p:nvPicPr>
          <p:cNvPr id="253" name="Google Shape;253;p28" descr="http://go1.imgsmail.ru/imgpreview?key=2794da971a3fa7be&amp;mb=imgdb_preview_4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1200" y="381000"/>
            <a:ext cx="3087149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8" descr="http://nerudnie-spb.wmsite.ru/_mod_files/ce_images/photoalbum/2790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98147">
            <a:off x="5929923" y="4515754"/>
            <a:ext cx="3009900" cy="22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8" descr="http://images.aif.ru/001/637/6a7523466b9ede1e2465ba4426153373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48000" y="4572000"/>
            <a:ext cx="2743200" cy="1961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8" descr="http://prosto-mariya.ru/uploads/images/default/kosmeticheskaya-glina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202730">
            <a:off x="0" y="4724400"/>
            <a:ext cx="2869924" cy="18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9"/>
          <p:cNvSpPr txBox="1"/>
          <p:nvPr/>
        </p:nvSpPr>
        <p:spPr>
          <a:xfrm>
            <a:off x="609600" y="306389"/>
            <a:ext cx="4572000" cy="304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4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территории</a:t>
            </a:r>
            <a:r>
              <a:rPr lang="en-US" sz="24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области</a:t>
            </a:r>
            <a:r>
              <a:rPr lang="en-US" sz="24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располагается</a:t>
            </a:r>
            <a:r>
              <a:rPr lang="en-US" sz="24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одно</a:t>
            </a:r>
            <a:r>
              <a:rPr lang="en-US" sz="24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из</a:t>
            </a:r>
            <a:r>
              <a:rPr lang="en-US" sz="24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крупнейших</a:t>
            </a:r>
            <a:r>
              <a:rPr lang="en-US" sz="24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4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мире</a:t>
            </a:r>
            <a:r>
              <a:rPr lang="en-US" sz="24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Саткинское</a:t>
            </a:r>
            <a:r>
              <a:rPr lang="en-US" sz="24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месторождение</a:t>
            </a:r>
            <a:r>
              <a:rPr lang="en-US" sz="24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магнезитов</a:t>
            </a:r>
            <a:r>
              <a:rPr lang="en-US" sz="24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крупнейшее</a:t>
            </a:r>
            <a:r>
              <a:rPr lang="en-US" sz="24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4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Европе</a:t>
            </a:r>
            <a:r>
              <a:rPr lang="en-US" sz="24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Коелгинское</a:t>
            </a:r>
            <a:r>
              <a:rPr lang="en-US" sz="24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месторождение</a:t>
            </a:r>
            <a:r>
              <a:rPr lang="en-US" sz="24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белых</a:t>
            </a:r>
            <a:r>
              <a:rPr lang="en-US" sz="24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мраморов</a:t>
            </a:r>
            <a:endParaRPr dirty="0"/>
          </a:p>
        </p:txBody>
      </p:sp>
      <p:pic>
        <p:nvPicPr>
          <p:cNvPr id="262" name="Google Shape;262;p29" descr="http://kz.all.biz/img/kz/catalog/middle/314464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2600" y="152400"/>
            <a:ext cx="3429000" cy="219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9" descr="http://napoleonka.ru/wp-content/uploads/2014/09/mini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23535" y="2438400"/>
            <a:ext cx="3720465" cy="206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9" descr="http://go4.imgsmail.ru/imgpreview?key=f93b1213571c323&amp;mb=imgdb_preview_189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67400" y="4591424"/>
            <a:ext cx="3124200" cy="2266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9" descr="http://stroyres.net/wp-content/uploads/2014/11/kak-vyiglyadit-belyiy-naturalnyiy-mramor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337842">
            <a:off x="-46871" y="3634261"/>
            <a:ext cx="27432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9" descr="http://rebistone.com.ua/assets/images/736px-Mineral_Marmore_GDFL020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95600" y="4495800"/>
            <a:ext cx="2710688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9"/>
          <p:cNvSpPr txBox="1"/>
          <p:nvPr/>
        </p:nvSpPr>
        <p:spPr>
          <a:xfrm>
            <a:off x="152400" y="5410200"/>
            <a:ext cx="2351087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lang="en-US" sz="4000" b="1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Мрамор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1" descr="http://go4.imgsmail.ru/imgpreview?key=6358101ffd53e1ee&amp;mb=imgdb_preview_19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4114800"/>
            <a:ext cx="3886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1" descr="http://go3.imgsmail.ru/imgpreview?key=63902d727c16f35d&amp;mb=imgdb_preview_5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78624">
            <a:off x="918175" y="245019"/>
            <a:ext cx="3524829" cy="2177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1" descr="http://kak7.com/wp-content/uploads/2015/03/kak-granit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81600" y="4953000"/>
            <a:ext cx="3521075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1" descr="https://img-fotki.yandex.ru/get/5629/51861956.58/0_e9bae_f4a67d02_orig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345331">
            <a:off x="741168" y="2656080"/>
            <a:ext cx="2969602" cy="2183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1" descr="http://go4.imgsmail.ru/imgpreview?key=129f1511067dc417&amp;mb=imgdb_preview_186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67400" y="0"/>
            <a:ext cx="3048000" cy="4581351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1"/>
          <p:cNvSpPr txBox="1"/>
          <p:nvPr/>
        </p:nvSpPr>
        <p:spPr>
          <a:xfrm>
            <a:off x="3505200" y="3124200"/>
            <a:ext cx="24384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lang="en-US" sz="4000" b="1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Гранит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32" descr="C:\Users\женя\Desktop\malahit_azurit_11091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4629150"/>
            <a:ext cx="2971800" cy="22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2" name="Google Shape;292;p32"/>
          <p:cNvSpPr txBox="1">
            <a:spLocks noGrp="1"/>
          </p:cNvSpPr>
          <p:nvPr>
            <p:ph idx="1"/>
          </p:nvPr>
        </p:nvSpPr>
        <p:spPr>
          <a:xfrm>
            <a:off x="381000" y="304800"/>
            <a:ext cx="57150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None/>
            </a:pPr>
            <a:r>
              <a:rPr lang="en-US" sz="2800" b="1" i="0" u="none" strike="noStrike" cap="non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   </a:t>
            </a:r>
            <a:r>
              <a:rPr lang="en-US" sz="2400" b="1" i="0" u="none" strike="noStrike" cap="non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Драгоценные и поделочные камни встречаются в трех местах - в Ильменских, Вишневых горах и возле Пласта. Ильменские горы   - настоящий минералогический музеи. Здесь встречаются амазонит, гиацинт, аметист, опал, топаз , гранат , малахит, яшма, сапфир, рубин, солнечный, лунный и арабский камень и т. д. </a:t>
            </a:r>
            <a:endParaRPr/>
          </a:p>
        </p:txBody>
      </p:sp>
      <p:pic>
        <p:nvPicPr>
          <p:cNvPr id="293" name="Google Shape;293;p32" descr="C:\Users\женя\Desktop\13527990554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0"/>
            <a:ext cx="2667000" cy="200025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2"/>
          <p:cNvSpPr txBox="1"/>
          <p:nvPr/>
        </p:nvSpPr>
        <p:spPr>
          <a:xfrm>
            <a:off x="5791200" y="0"/>
            <a:ext cx="10731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Аметист</a:t>
            </a:r>
            <a:endParaRPr/>
          </a:p>
        </p:txBody>
      </p:sp>
      <p:pic>
        <p:nvPicPr>
          <p:cNvPr id="295" name="Google Shape;295;p32" descr="C:\Users\женя\Desktop\topazy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70536" y="2286000"/>
            <a:ext cx="2873464" cy="2571377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2"/>
          <p:cNvSpPr txBox="1"/>
          <p:nvPr/>
        </p:nvSpPr>
        <p:spPr>
          <a:xfrm>
            <a:off x="6248400" y="2133600"/>
            <a:ext cx="79216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Топаз</a:t>
            </a:r>
            <a:endParaRPr/>
          </a:p>
        </p:txBody>
      </p:sp>
      <p:pic>
        <p:nvPicPr>
          <p:cNvPr id="297" name="Google Shape;297;p32" descr="C:\Users\женя\Desktop\krasnaja_jashma3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24600" y="4778693"/>
            <a:ext cx="2819400" cy="2079308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2"/>
          <p:cNvSpPr txBox="1"/>
          <p:nvPr/>
        </p:nvSpPr>
        <p:spPr>
          <a:xfrm>
            <a:off x="6477000" y="4876800"/>
            <a:ext cx="82391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Яшма</a:t>
            </a:r>
            <a:endParaRPr/>
          </a:p>
        </p:txBody>
      </p:sp>
      <p:sp>
        <p:nvSpPr>
          <p:cNvPr id="299" name="Google Shape;299;p32"/>
          <p:cNvSpPr txBox="1"/>
          <p:nvPr/>
        </p:nvSpPr>
        <p:spPr>
          <a:xfrm>
            <a:off x="3200400" y="6488112"/>
            <a:ext cx="112077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Малахит</a:t>
            </a:r>
            <a:endParaRPr/>
          </a:p>
        </p:txBody>
      </p:sp>
      <p:pic>
        <p:nvPicPr>
          <p:cNvPr id="300" name="Google Shape;300;p32" descr="~LWF000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8600" y="5077616"/>
            <a:ext cx="2667000" cy="1780384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2"/>
          <p:cNvSpPr txBox="1"/>
          <p:nvPr/>
        </p:nvSpPr>
        <p:spPr>
          <a:xfrm>
            <a:off x="2514600" y="5257800"/>
            <a:ext cx="75406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Агат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33" descr="06-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505200"/>
            <a:ext cx="3254587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3" descr="06-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52800" y="3447029"/>
            <a:ext cx="2590800" cy="3410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3" descr="http://bibliothai.ru/images/stories/foto/tailand/IMG_2236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8600" y="304800"/>
            <a:ext cx="5715000" cy="237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3" descr="http://img1.liveinternet.ru/images/attach/c/0/120/458/120458555_be7e2ca6d9ad16f29ff799048d7dbcb4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24600" y="0"/>
            <a:ext cx="2819400" cy="394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3" descr="http://mtdata.ru/u12/photo5806/20594507620-0/original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48375" y="4076700"/>
            <a:ext cx="3095625" cy="278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>
            <a:spLocks noGrp="1"/>
          </p:cNvSpPr>
          <p:nvPr>
            <p:ph idx="1"/>
          </p:nvPr>
        </p:nvSpPr>
        <p:spPr>
          <a:xfrm>
            <a:off x="457200" y="3505200"/>
            <a:ext cx="79248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Недра Челябинской  области (особенно ее горная часть) богаты различными полезными ископаемыми. Уральские горы очень древние и сильно разрушены. По существу, это только сохранившиеся основания былых гор. Все, что когда то было скрыто на большом глубине, теперь оказалось почти на поверхности. Значительная доля полезных ископаемых Урала сосредоточена в пределах Челябинской области.</a:t>
            </a:r>
            <a:endParaRPr/>
          </a:p>
        </p:txBody>
      </p:sp>
      <p:pic>
        <p:nvPicPr>
          <p:cNvPr id="156" name="Google Shape;156;p17" descr="http://msu.ru/jubilee/geoslides/slide0004_image00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87238">
            <a:off x="3807445" y="146224"/>
            <a:ext cx="5449833" cy="2854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26670">
            <a:off x="-60751" y="427158"/>
            <a:ext cx="3810000" cy="2907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>
            <a:spLocks noGrp="1"/>
          </p:cNvSpPr>
          <p:nvPr>
            <p:ph idx="1"/>
          </p:nvPr>
        </p:nvSpPr>
        <p:spPr>
          <a:xfrm>
            <a:off x="710214" y="2519836"/>
            <a:ext cx="8433786" cy="3118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None/>
            </a:pPr>
            <a:r>
              <a:rPr lang="en-US" sz="2800" b="1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   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Более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20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месторождений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содержат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железную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руду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. В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первую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очередь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это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Магнитогорское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месторождение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на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базе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которого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начинал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работу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крупнейший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в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стране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Магнитогорский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металлургический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комбинат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Месторождение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это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известно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с 1747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года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Общие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запасы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руды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насчитывали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примерно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200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млн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тонн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содержание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железа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в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рудах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– 50-54%. </a:t>
            </a:r>
            <a:endParaRPr dirty="0"/>
          </a:p>
        </p:txBody>
      </p:sp>
      <p:sp>
        <p:nvSpPr>
          <p:cNvPr id="163" name="Google Shape;163;p18" descr="https://geographyofrussia.com/wp-content/uploads/2009/06/533.jpg"/>
          <p:cNvSpPr txBox="1"/>
          <p:nvPr/>
        </p:nvSpPr>
        <p:spPr>
          <a:xfrm>
            <a:off x="45386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8" descr="https://geographyofrussia.com/wp-content/uploads/2009/06/533.jpg"/>
          <p:cNvSpPr txBox="1"/>
          <p:nvPr/>
        </p:nvSpPr>
        <p:spPr>
          <a:xfrm>
            <a:off x="45386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18" descr="http://x-mineral.ru/images/zheleznaya-rud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60755">
            <a:off x="308786" y="133351"/>
            <a:ext cx="3605015" cy="2253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8" descr="http://1prime.ru/images/76651/33/76651333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20772">
            <a:off x="5225077" y="217451"/>
            <a:ext cx="3696085" cy="2186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9"/>
          <p:cNvPicPr preferRelativeResize="0">
            <a:picLocks noGrp="1"/>
          </p:cNvPicPr>
          <p:nvPr>
            <p:ph sz="half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6875" y="1517650"/>
            <a:ext cx="8375650" cy="5065712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9"/>
          <p:cNvSpPr/>
          <p:nvPr/>
        </p:nvSpPr>
        <p:spPr>
          <a:xfrm>
            <a:off x="0" y="914400"/>
            <a:ext cx="906299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Полезные ископаемые области</a:t>
            </a:r>
            <a:endParaRPr/>
          </a:p>
        </p:txBody>
      </p:sp>
      <p:sp>
        <p:nvSpPr>
          <p:cNvPr id="173" name="Google Shape;173;p19"/>
          <p:cNvSpPr/>
          <p:nvPr/>
        </p:nvSpPr>
        <p:spPr>
          <a:xfrm>
            <a:off x="2819400" y="1981200"/>
            <a:ext cx="398801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Черные металлы</a:t>
            </a:r>
            <a:endParaRPr/>
          </a:p>
        </p:txBody>
      </p:sp>
      <p:sp>
        <p:nvSpPr>
          <p:cNvPr id="174" name="Google Shape;174;p19" descr="http://rospriroda.ru/img/text/pol_iskop/jelezn_ruda/2.jpg"/>
          <p:cNvSpPr txBox="1"/>
          <p:nvPr/>
        </p:nvSpPr>
        <p:spPr>
          <a:xfrm>
            <a:off x="45386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9" descr="http://rospriroda.ru/img/text/pol_iskop/jelezn_ruda/2.jpg"/>
          <p:cNvSpPr txBox="1"/>
          <p:nvPr/>
        </p:nvSpPr>
        <p:spPr>
          <a:xfrm>
            <a:off x="45386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9" descr="http://rospriroda.ru/img/text/pol_iskop/jelezn_ruda/2.jpg"/>
          <p:cNvSpPr txBox="1"/>
          <p:nvPr/>
        </p:nvSpPr>
        <p:spPr>
          <a:xfrm>
            <a:off x="45386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19" descr="http://uas.su/allmet/1ore/ironore/images/002.jpg"/>
          <p:cNvPicPr preferRelativeResize="0"/>
          <p:nvPr/>
        </p:nvPicPr>
        <p:blipFill rotWithShape="1">
          <a:blip r:embed="rId4">
            <a:alphaModFix/>
          </a:blip>
          <a:srcRect l="41428"/>
          <a:stretch/>
        </p:blipFill>
        <p:spPr>
          <a:xfrm>
            <a:off x="6324600" y="2667000"/>
            <a:ext cx="2286000" cy="1435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9" descr="http://voprosy-kak-i-pochemu.ru/wp-content/uploads/2014/12/ironstone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667000"/>
            <a:ext cx="2438400" cy="1828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"/>
          <p:cNvSpPr txBox="1"/>
          <p:nvPr/>
        </p:nvSpPr>
        <p:spPr>
          <a:xfrm>
            <a:off x="228600" y="1219200"/>
            <a:ext cx="4343400" cy="532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Металлургическое  производство начинается с добычи основных компонентов для производства металлов: каменного угля, железной руды, флюсов. Затем на горно-обогатительных комбинатах добытую железную руду обогащают, избавляясь от пустых пород. В доменных цехах руда превращается в чугун, из которого затем производят сталь. А сталь, в свою очередь, превращается в готовый продукт: трубы, листовую сталь, прокат и прочее</a:t>
            </a:r>
            <a:r>
              <a:rPr lang="en-US" sz="1800" b="1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184" name="Google Shape;184;p20" descr="http://ic.pics.livejournal.com/veniamin_striga/45440827/56869/56869_origina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3124200"/>
            <a:ext cx="4343400" cy="344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0" descr="http://bagazhznaniy.ru/wp-content/uploads/2014/06/%D0%A6%D0%B2%D0%B5%D1%82%D0%BD%D0%B0%D1%8F-%D0%BC%D0%B5%D1%82%D0%B0%D0%BB%D0%BB%D1%83%D1%80%D0%B3%D0%B8%D1%8F-%D0%BC%D0%B8%D1%80%D0%B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5968" y="152400"/>
            <a:ext cx="4828032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1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6350" y="-6350"/>
            <a:ext cx="9266237" cy="673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1"/>
          <p:cNvSpPr/>
          <p:nvPr/>
        </p:nvSpPr>
        <p:spPr>
          <a:xfrm>
            <a:off x="2667000" y="762000"/>
            <a:ext cx="350046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Цветные металлы</a:t>
            </a:r>
            <a:endParaRPr/>
          </a:p>
        </p:txBody>
      </p:sp>
      <p:pic>
        <p:nvPicPr>
          <p:cNvPr id="192" name="Google Shape;192;p21" descr="http://tsvetprom.ru/wp-content/themes/vantage/images/img-pages/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2625" y="0"/>
            <a:ext cx="3381375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1" descr="http://1metal.com/images/news/cvetmet2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3400" y="4876799"/>
            <a:ext cx="2971800" cy="198120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1" descr="http://go3.imgsmail.ru/imgpreview?key=7b4a923d072b8d18&amp;mb=imgdb_preview_1000"/>
          <p:cNvSpPr txBox="1"/>
          <p:nvPr/>
        </p:nvSpPr>
        <p:spPr>
          <a:xfrm>
            <a:off x="45386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21" descr="http://go2.imgsmail.ru/imgpreview?key=8ee0d3ced5096e7&amp;mb=imgdb_preview_177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5105400"/>
            <a:ext cx="2533878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2"/>
          <p:cNvSpPr txBox="1"/>
          <p:nvPr/>
        </p:nvSpPr>
        <p:spPr>
          <a:xfrm>
            <a:off x="228600" y="1219200"/>
            <a:ext cx="5638800" cy="50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Спрос на цветные металлы и сплавы постоянно растет, так как они все шире применяются в современной технике. Цветные металлы используются в авиастроении, ракетной и атомной технике, химической промышленности.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Медь и ее сплавы применяются в химическом машиностроении, из них изготавливаются трубопроводы самого различного назначения, емкости, различные сосуды для криогенной технике и т.п.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Алюминий и его сплавы также как и медь используют для изготовления различных емкостей в химической и пищевой промышленности. </a:t>
            </a:r>
            <a:endParaRPr/>
          </a:p>
        </p:txBody>
      </p:sp>
      <p:pic>
        <p:nvPicPr>
          <p:cNvPr id="201" name="Google Shape;201;p22" descr="http://vseotrubax.com/wp-content/uploads/2015/08/%D0%9C%D0%B5%D0%B4%D0%BD%D1%8B%D0%B5-%D0%B8%D0%B7%D0%B4%D0%B5%D0%BB%D0%B8%D1%8F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5400" y="381000"/>
            <a:ext cx="4191000" cy="2560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2" descr="http://hammering.su/images/stories/chekanka-stati/mednye-rakoviny-santekhnika/mednye-rakoviny-santekhnika-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7400" y="2743200"/>
            <a:ext cx="2362200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2" descr="http://metid.com.ua/images/tov_al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43600" y="4571999"/>
            <a:ext cx="3067050" cy="228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3"/>
          <p:cNvSpPr txBox="1"/>
          <p:nvPr/>
        </p:nvSpPr>
        <p:spPr>
          <a:xfrm>
            <a:off x="990600" y="1371600"/>
            <a:ext cx="5105400" cy="304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Недра Челябинской области содержат значительные запасы золота, которые сосредоточены в 7 рудных и 35 россыпных месторождениях. Перспективы открытия новых месторождений весьма благоприятны.</a:t>
            </a:r>
            <a:endParaRPr/>
          </a:p>
        </p:txBody>
      </p:sp>
      <p:pic>
        <p:nvPicPr>
          <p:cNvPr id="209" name="Google Shape;209;p23" descr="http://go1.imgsmail.ru/imgpreview?key=60cac2bed5371fdd&amp;mb=imgdb_preview_200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6249" y="457200"/>
            <a:ext cx="3287751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3" descr="http://go2.imgsmail.ru/imgpreview?key=7c36a87316dccc5d&amp;mb=imgdb_preview_17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4449762"/>
            <a:ext cx="3733800" cy="2408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3" descr="http://2014god.com/wp-content/uploads/2015/06/b142f56ed6c2cd3966c1424ef6e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00600" y="4267200"/>
            <a:ext cx="4166033" cy="245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4"/>
          <p:cNvSpPr txBox="1"/>
          <p:nvPr/>
        </p:nvSpPr>
        <p:spPr>
          <a:xfrm>
            <a:off x="872971" y="543878"/>
            <a:ext cx="4572000" cy="286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lang="en-US" sz="18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Добыча</a:t>
            </a:r>
            <a:r>
              <a:rPr lang="en-US" sz="18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россыпного</a:t>
            </a:r>
            <a:r>
              <a:rPr lang="en-US" sz="18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золота</a:t>
            </a:r>
            <a:r>
              <a:rPr lang="en-US" sz="18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18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крае</a:t>
            </a:r>
            <a:r>
              <a:rPr lang="en-US" sz="18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ведется</a:t>
            </a:r>
            <a:r>
              <a:rPr lang="en-US" sz="18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18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Миасском</a:t>
            </a:r>
            <a:r>
              <a:rPr lang="en-US" sz="18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золотоносном</a:t>
            </a:r>
            <a:r>
              <a:rPr lang="en-US" sz="18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районе</a:t>
            </a:r>
            <a:r>
              <a:rPr lang="en-US" sz="18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8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Здесь</a:t>
            </a:r>
            <a:r>
              <a:rPr lang="en-US" sz="18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были</a:t>
            </a:r>
            <a:r>
              <a:rPr lang="en-US" sz="18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найдены</a:t>
            </a:r>
            <a:r>
              <a:rPr lang="en-US" sz="18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довольно</a:t>
            </a:r>
            <a:r>
              <a:rPr lang="en-US" sz="18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крупные</a:t>
            </a:r>
            <a:r>
              <a:rPr lang="en-US" sz="18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самородки</a:t>
            </a:r>
            <a:r>
              <a:rPr lang="en-US" sz="18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золота</a:t>
            </a:r>
            <a:r>
              <a:rPr lang="en-US" sz="18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8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Так</a:t>
            </a:r>
            <a:r>
              <a:rPr lang="en-US" sz="18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в 1842 </a:t>
            </a:r>
            <a:r>
              <a:rPr lang="en-US" sz="18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году</a:t>
            </a:r>
            <a:r>
              <a:rPr lang="en-US" sz="18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был</a:t>
            </a:r>
            <a:r>
              <a:rPr lang="en-US" sz="18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обнаружен</a:t>
            </a:r>
            <a:r>
              <a:rPr lang="en-US" sz="18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самородок</a:t>
            </a:r>
            <a:r>
              <a:rPr lang="en-US" sz="18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весом</a:t>
            </a:r>
            <a:r>
              <a:rPr lang="en-US" sz="18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около</a:t>
            </a:r>
            <a:r>
              <a:rPr lang="en-US" sz="18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36 </a:t>
            </a:r>
            <a:r>
              <a:rPr lang="en-US" sz="18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кг</a:t>
            </a:r>
            <a:r>
              <a:rPr lang="en-US" sz="18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являющийся</a:t>
            </a:r>
            <a:r>
              <a:rPr lang="en-US" sz="18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самым</a:t>
            </a:r>
            <a:r>
              <a:rPr lang="en-US" sz="18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крупным</a:t>
            </a:r>
            <a:r>
              <a:rPr lang="en-US" sz="18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из</a:t>
            </a:r>
            <a:r>
              <a:rPr lang="en-US" sz="18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найденных</a:t>
            </a:r>
            <a:r>
              <a:rPr lang="en-US" sz="18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18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территории</a:t>
            </a:r>
            <a:r>
              <a:rPr lang="en-US" sz="18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страны</a:t>
            </a:r>
            <a:r>
              <a:rPr lang="en-US" sz="18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 В 1936 </a:t>
            </a:r>
            <a:r>
              <a:rPr lang="en-US" sz="18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году</a:t>
            </a:r>
            <a:r>
              <a:rPr lang="en-US" sz="18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были</a:t>
            </a:r>
            <a:r>
              <a:rPr lang="en-US" sz="18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найдены</a:t>
            </a:r>
            <a:r>
              <a:rPr lang="en-US" sz="18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два</a:t>
            </a:r>
            <a:r>
              <a:rPr lang="en-US" sz="18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самородка</a:t>
            </a:r>
            <a:r>
              <a:rPr lang="en-US" sz="18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весом</a:t>
            </a:r>
            <a:r>
              <a:rPr lang="en-US" sz="18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14,4 и 9,5 </a:t>
            </a:r>
            <a:r>
              <a:rPr lang="en-US" sz="18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кг</a:t>
            </a:r>
            <a:r>
              <a:rPr lang="en-US" sz="18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pic>
        <p:nvPicPr>
          <p:cNvPr id="217" name="Google Shape;217;p24" descr="http://mir-fin.ru/ris_samorodki_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1200" y="0"/>
            <a:ext cx="2971800" cy="3950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4" descr="http://go2.imgsmail.ru/imgpreview?key=40667ab5239485af&amp;mb=imgdb_preview_7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" y="4259317"/>
            <a:ext cx="3505200" cy="2598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4" descr="http://go2.imgsmail.ru/imgpreview?key=7ae24aa31252d61e&amp;mb=imgdb_preview_26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8200" y="4328408"/>
            <a:ext cx="3810000" cy="2529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Recommending A Strategy">
  <a:themeElements>
    <a:clrScheme name="Recommending A Strategy 13">
      <a:dk1>
        <a:srgbClr val="CC3300"/>
      </a:dk1>
      <a:lt1>
        <a:srgbClr val="FFFFCC"/>
      </a:lt1>
      <a:dk2>
        <a:srgbClr val="FFFFC5"/>
      </a:dk2>
      <a:lt2>
        <a:srgbClr val="CC6600"/>
      </a:lt2>
      <a:accent1>
        <a:srgbClr val="993300"/>
      </a:accent1>
      <a:accent2>
        <a:srgbClr val="808000"/>
      </a:accent2>
      <a:accent3>
        <a:srgbClr val="FFFFDF"/>
      </a:accent3>
      <a:accent4>
        <a:srgbClr val="DADAAE"/>
      </a:accent4>
      <a:accent5>
        <a:srgbClr val="CAADAA"/>
      </a:accent5>
      <a:accent6>
        <a:srgbClr val="737300"/>
      </a:accent6>
      <a:hlink>
        <a:srgbClr val="CC99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501</Words>
  <Application>Microsoft Office PowerPoint</Application>
  <PresentationFormat>Экран (4:3)</PresentationFormat>
  <Paragraphs>27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Noto Sans Symbols</vt:lpstr>
      <vt:lpstr>Quattrocento Sans</vt:lpstr>
      <vt:lpstr>Tahoma</vt:lpstr>
      <vt:lpstr>Trebuchet MS</vt:lpstr>
      <vt:lpstr>Wingdings 3</vt:lpstr>
      <vt:lpstr>1_Recommending A Strategy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Химическое сырьё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Матвей Утенков</dc:creator>
  <cp:lastModifiedBy>идея</cp:lastModifiedBy>
  <cp:revision>2</cp:revision>
  <dcterms:modified xsi:type="dcterms:W3CDTF">2023-03-25T14:24:44Z</dcterms:modified>
</cp:coreProperties>
</file>