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3" r:id="rId16"/>
    <p:sldId id="268" r:id="rId17"/>
    <p:sldId id="271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608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298F-BCD7-4B2B-AB01-8E60CDBBC925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B194-06AA-4770-9613-FE4285214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400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298F-BCD7-4B2B-AB01-8E60CDBBC925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B194-06AA-4770-9613-FE4285214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72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298F-BCD7-4B2B-AB01-8E60CDBBC925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B194-06AA-4770-9613-FE4285214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285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298F-BCD7-4B2B-AB01-8E60CDBBC925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B194-06AA-4770-9613-FE4285214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468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298F-BCD7-4B2B-AB01-8E60CDBBC925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B194-06AA-4770-9613-FE4285214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171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298F-BCD7-4B2B-AB01-8E60CDBBC925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B194-06AA-4770-9613-FE4285214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122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298F-BCD7-4B2B-AB01-8E60CDBBC925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B194-06AA-4770-9613-FE4285214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20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298F-BCD7-4B2B-AB01-8E60CDBBC925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B194-06AA-4770-9613-FE4285214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852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298F-BCD7-4B2B-AB01-8E60CDBBC925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B194-06AA-4770-9613-FE4285214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99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298F-BCD7-4B2B-AB01-8E60CDBBC925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B194-06AA-4770-9613-FE4285214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99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298F-BCD7-4B2B-AB01-8E60CDBBC925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B194-06AA-4770-9613-FE4285214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356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7298F-BCD7-4B2B-AB01-8E60CDBBC925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8B194-06AA-4770-9613-FE4285214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38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Поиск и сортировка информации в базах данных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995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1" t="27669" r="55715" b="31428"/>
          <a:stretch/>
        </p:blipFill>
        <p:spPr bwMode="auto">
          <a:xfrm>
            <a:off x="84221" y="30832"/>
            <a:ext cx="8985681" cy="5990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3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4" t="33925" r="55995" b="27298"/>
          <a:stretch/>
        </p:blipFill>
        <p:spPr bwMode="auto">
          <a:xfrm>
            <a:off x="-108520" y="260648"/>
            <a:ext cx="9192217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3" t="73664" r="57061" b="13910"/>
          <a:stretch/>
        </p:blipFill>
        <p:spPr bwMode="auto">
          <a:xfrm>
            <a:off x="-18703" y="2492896"/>
            <a:ext cx="8925645" cy="198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849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2" t="21334" r="57636" b="57272"/>
          <a:stretch/>
        </p:blipFill>
        <p:spPr bwMode="auto">
          <a:xfrm>
            <a:off x="467543" y="1052736"/>
            <a:ext cx="8315327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398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2" t="45394" r="55696" b="5905"/>
          <a:stretch/>
        </p:blipFill>
        <p:spPr bwMode="auto">
          <a:xfrm>
            <a:off x="539552" y="231626"/>
            <a:ext cx="7992888" cy="636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94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6" t="15048" r="56731" b="51664"/>
          <a:stretch/>
        </p:blipFill>
        <p:spPr bwMode="auto">
          <a:xfrm>
            <a:off x="323528" y="548680"/>
            <a:ext cx="8424936" cy="4811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21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6" t="50299" r="56731" b="10286"/>
          <a:stretch/>
        </p:blipFill>
        <p:spPr bwMode="auto">
          <a:xfrm>
            <a:off x="723317" y="692696"/>
            <a:ext cx="8424936" cy="5697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96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1" t="35239" r="56509" b="34462"/>
          <a:stretch/>
        </p:blipFill>
        <p:spPr bwMode="auto">
          <a:xfrm>
            <a:off x="0" y="260648"/>
            <a:ext cx="892499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1" t="66658" r="56509" b="12762"/>
          <a:stretch/>
        </p:blipFill>
        <p:spPr bwMode="auto">
          <a:xfrm>
            <a:off x="27534" y="1183962"/>
            <a:ext cx="8938812" cy="30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41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4" t="20808" r="55682" b="36756"/>
          <a:stretch/>
        </p:blipFill>
        <p:spPr bwMode="auto">
          <a:xfrm>
            <a:off x="755576" y="332656"/>
            <a:ext cx="8014588" cy="5532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526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4" t="65420" r="55682" b="10147"/>
          <a:stretch/>
        </p:blipFill>
        <p:spPr bwMode="auto">
          <a:xfrm>
            <a:off x="-1" y="980728"/>
            <a:ext cx="9396537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492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65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Знание о технологии хранения, поиска и сортировки информации в реляционных базах данных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057203"/>
          </a:xfrm>
        </p:spPr>
        <p:txBody>
          <a:bodyPr/>
          <a:lstStyle/>
          <a:p>
            <a:r>
              <a:rPr lang="ru-RU" dirty="0" smtClean="0"/>
              <a:t>Системы управления базами данных. Организация баз данных</a:t>
            </a:r>
          </a:p>
          <a:p>
            <a:r>
              <a:rPr lang="ru-RU" dirty="0" smtClean="0"/>
              <a:t>Умение создавать и использовать структуры хранения данных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689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Что нужно знать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ru-RU" dirty="0" smtClean="0"/>
              <a:t>при </a:t>
            </a:r>
            <a:r>
              <a:rPr lang="ru-RU" dirty="0"/>
              <a:t>составлении условия отбора можно использовать знаки отношений &lt;, &lt;= (меньше или равно), &gt;, &gt;= (больше или равно), = (равно), &lt;&gt; (не равно)</a:t>
            </a:r>
          </a:p>
          <a:p>
            <a:pPr lvl="0"/>
            <a:r>
              <a:rPr lang="ru-RU" dirty="0"/>
              <a:t>последовательность выполнения логических операций в сложных запросах: сначала выполняются отношения,  затем – «И», потом – «ИЛИ»</a:t>
            </a:r>
          </a:p>
          <a:p>
            <a:pPr lvl="0"/>
            <a:r>
              <a:rPr lang="ru-RU" dirty="0"/>
              <a:t>для изменения порядка выполнения операции используют скобки</a:t>
            </a:r>
          </a:p>
          <a:p>
            <a:pPr lvl="0"/>
            <a:r>
              <a:rPr lang="ru-RU" dirty="0"/>
              <a:t>реляционные базы данных обычно хранятся в памяти компьютера в виде нескольких связанных таблиц</a:t>
            </a:r>
          </a:p>
          <a:p>
            <a:pPr lvl="0"/>
            <a:r>
              <a:rPr lang="ru-RU" dirty="0"/>
              <a:t>столбцы таблицы называются </a:t>
            </a:r>
            <a:r>
              <a:rPr lang="ru-RU" b="1" dirty="0"/>
              <a:t>полями</a:t>
            </a:r>
            <a:r>
              <a:rPr lang="ru-RU" dirty="0"/>
              <a:t>, а строки – </a:t>
            </a:r>
            <a:r>
              <a:rPr lang="ru-RU" b="1" dirty="0"/>
              <a:t>записями</a:t>
            </a:r>
            <a:r>
              <a:rPr lang="ru-RU" dirty="0"/>
              <a:t> </a:t>
            </a:r>
          </a:p>
          <a:p>
            <a:pPr lvl="0"/>
            <a:r>
              <a:rPr lang="ru-RU" dirty="0"/>
              <a:t>каждая таблица содержит описание одного типа объектов (человека, бригады, самолета) или одного типа связей между объектами (например, связь между автомобилем и его владельцем)</a:t>
            </a:r>
          </a:p>
          <a:p>
            <a:pPr lvl="0"/>
            <a:r>
              <a:rPr lang="ru-RU" dirty="0"/>
              <a:t>в каждой таблице есть </a:t>
            </a:r>
            <a:r>
              <a:rPr lang="ru-RU" b="1" dirty="0"/>
              <a:t>ключ</a:t>
            </a:r>
            <a:r>
              <a:rPr lang="ru-RU" dirty="0"/>
              <a:t> – некоторое значение (это может быть одно поле или комбинация полей), которое отличает одну запись от другой; в таблице не может быть двух записей с одинаковыми значениями ключа</a:t>
            </a:r>
          </a:p>
          <a:p>
            <a:pPr lvl="0"/>
            <a:r>
              <a:rPr lang="ru-RU" dirty="0"/>
              <a:t>на практике часто используют суррогатные ключи – искусственно введенное числовое поле (обычно оно называется </a:t>
            </a:r>
            <a:r>
              <a:rPr lang="ru-RU" b="1" dirty="0"/>
              <a:t>идентификатор, ID</a:t>
            </a:r>
            <a:r>
              <a:rPr lang="ru-RU" dirty="0"/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501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2000" dirty="0"/>
              <a:t>таблицы связываются с помощью ключей; чаще всего используется связь 1:</a:t>
            </a:r>
            <a:r>
              <a:rPr lang="en-US" sz="2000" dirty="0"/>
              <a:t>N</a:t>
            </a:r>
            <a:r>
              <a:rPr lang="ru-RU" sz="2000" dirty="0"/>
              <a:t> (или 1:</a:t>
            </a:r>
            <a:r>
              <a:rPr lang="ru-RU" sz="2000" dirty="0">
                <a:sym typeface="Symbol"/>
              </a:rPr>
              <a:t></a:t>
            </a:r>
            <a:r>
              <a:rPr lang="ru-RU" sz="2000" dirty="0"/>
              <a:t>), когда одной записи в первой таблице может соответствовать много записей во второй таблице, но не наоборот; например:</a:t>
            </a:r>
          </a:p>
          <a:p>
            <a:pPr marL="0" indent="0" algn="just">
              <a:buNone/>
            </a:pPr>
            <a:endParaRPr lang="en-US" sz="2000" dirty="0" smtClean="0"/>
          </a:p>
          <a:p>
            <a:pPr marL="0" indent="0" algn="just">
              <a:buNone/>
            </a:pPr>
            <a:endParaRPr lang="en-US" sz="2000" dirty="0" smtClean="0"/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endParaRPr lang="en-US" sz="2000" dirty="0" smtClean="0"/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endParaRPr lang="en-US" sz="2000" dirty="0" smtClean="0"/>
          </a:p>
          <a:p>
            <a:pPr marL="0" indent="0" algn="just">
              <a:buNone/>
            </a:pPr>
            <a:r>
              <a:rPr lang="ru-RU" sz="2000" dirty="0" smtClean="0"/>
              <a:t>Согласно этой таблице, бумага и канцелярские принадлежности поставляются компанией Бета (ID = 23), бензин – компанией Альфа (ID = 14), а корм для кошек – компанией Гамма (ID = 24).</a:t>
            </a:r>
            <a:endParaRPr lang="en-US" sz="2000" dirty="0" smtClean="0"/>
          </a:p>
          <a:p>
            <a:pPr algn="just"/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3024336" cy="1572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426275"/>
            <a:ext cx="3816424" cy="1782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310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10081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i="1" dirty="0" smtClean="0"/>
              <a:t>База </a:t>
            </a:r>
            <a:r>
              <a:rPr lang="ru-RU" sz="1800" i="1" dirty="0"/>
              <a:t>данных о торговых операциях дистрибутора состоит из трех связанных таблиц. Ниже даны фрагменты этих таблиц. </a:t>
            </a:r>
            <a:endParaRPr lang="ru-R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6" t="36210" r="55902" b="27579"/>
          <a:stretch/>
        </p:blipFill>
        <p:spPr bwMode="auto">
          <a:xfrm>
            <a:off x="467544" y="1149526"/>
            <a:ext cx="5904656" cy="3340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5" t="39440" r="55792" b="39534"/>
          <a:stretch/>
        </p:blipFill>
        <p:spPr bwMode="auto">
          <a:xfrm>
            <a:off x="2339752" y="4475747"/>
            <a:ext cx="6472990" cy="210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63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8" t="40478" r="56524" b="9697"/>
          <a:stretch/>
        </p:blipFill>
        <p:spPr bwMode="auto">
          <a:xfrm>
            <a:off x="611561" y="390525"/>
            <a:ext cx="7484690" cy="6343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8" t="49631" r="55972" b="41938"/>
          <a:stretch/>
        </p:blipFill>
        <p:spPr bwMode="auto">
          <a:xfrm>
            <a:off x="-22017" y="2818122"/>
            <a:ext cx="9133069" cy="129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965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1" t="28631" r="59171" b="46587"/>
          <a:stretch/>
        </p:blipFill>
        <p:spPr bwMode="auto">
          <a:xfrm>
            <a:off x="466091" y="1052736"/>
            <a:ext cx="8382291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867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0" t="19547" r="55805" b="37261"/>
          <a:stretch/>
        </p:blipFill>
        <p:spPr bwMode="auto">
          <a:xfrm>
            <a:off x="251520" y="332655"/>
            <a:ext cx="8712968" cy="609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44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1" t="30075" r="56404" b="45819"/>
          <a:stretch/>
        </p:blipFill>
        <p:spPr bwMode="auto">
          <a:xfrm>
            <a:off x="18436" y="1017004"/>
            <a:ext cx="8986343" cy="3636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7" t="55600" r="60944" b="36019"/>
          <a:stretch/>
        </p:blipFill>
        <p:spPr bwMode="auto">
          <a:xfrm>
            <a:off x="35496" y="3140968"/>
            <a:ext cx="8986343" cy="1624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865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299</Words>
  <Application>Microsoft Office PowerPoint</Application>
  <PresentationFormat>Экран (4:3)</PresentationFormat>
  <Paragraphs>22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Поиск и сортировка информации в базах данных</vt:lpstr>
      <vt:lpstr>Знание о технологии хранения, поиска и сортировки информации в реляционных базах данных </vt:lpstr>
      <vt:lpstr>Что нужно знать: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Поиск и сортировка информации в базах данных</dc:title>
  <dc:creator>rmu204</dc:creator>
  <cp:lastModifiedBy>rmu204</cp:lastModifiedBy>
  <cp:revision>7</cp:revision>
  <dcterms:created xsi:type="dcterms:W3CDTF">2021-05-21T03:12:57Z</dcterms:created>
  <dcterms:modified xsi:type="dcterms:W3CDTF">2021-05-21T06:24:08Z</dcterms:modified>
</cp:coreProperties>
</file>