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819" r:id="rId10"/>
  </p:sldMasterIdLst>
  <p:notesMasterIdLst>
    <p:notesMasterId r:id="rId52"/>
  </p:notesMasterIdLst>
  <p:sldIdLst>
    <p:sldId id="292" r:id="rId11"/>
    <p:sldId id="272" r:id="rId12"/>
    <p:sldId id="273" r:id="rId13"/>
    <p:sldId id="274" r:id="rId14"/>
    <p:sldId id="277" r:id="rId15"/>
    <p:sldId id="276" r:id="rId16"/>
    <p:sldId id="275" r:id="rId17"/>
    <p:sldId id="278" r:id="rId18"/>
    <p:sldId id="261" r:id="rId19"/>
    <p:sldId id="279" r:id="rId20"/>
    <p:sldId id="280" r:id="rId21"/>
    <p:sldId id="281" r:id="rId22"/>
    <p:sldId id="294" r:id="rId23"/>
    <p:sldId id="296" r:id="rId24"/>
    <p:sldId id="308" r:id="rId25"/>
    <p:sldId id="309" r:id="rId26"/>
    <p:sldId id="310" r:id="rId27"/>
    <p:sldId id="311" r:id="rId28"/>
    <p:sldId id="313" r:id="rId29"/>
    <p:sldId id="314" r:id="rId30"/>
    <p:sldId id="315" r:id="rId31"/>
    <p:sldId id="297" r:id="rId32"/>
    <p:sldId id="298" r:id="rId33"/>
    <p:sldId id="299" r:id="rId34"/>
    <p:sldId id="300" r:id="rId35"/>
    <p:sldId id="283" r:id="rId36"/>
    <p:sldId id="287" r:id="rId37"/>
    <p:sldId id="284" r:id="rId38"/>
    <p:sldId id="288" r:id="rId39"/>
    <p:sldId id="289" r:id="rId40"/>
    <p:sldId id="290" r:id="rId41"/>
    <p:sldId id="285" r:id="rId42"/>
    <p:sldId id="302" r:id="rId43"/>
    <p:sldId id="301" r:id="rId44"/>
    <p:sldId id="303" r:id="rId45"/>
    <p:sldId id="304" r:id="rId46"/>
    <p:sldId id="305" r:id="rId47"/>
    <p:sldId id="306" r:id="rId48"/>
    <p:sldId id="307" r:id="rId49"/>
    <p:sldId id="291" r:id="rId50"/>
    <p:sldId id="31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35FC3-9ED2-4BF7-8135-755ED3BBD1C6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43E9E-8E31-42E1-B89C-548C559B4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5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E58D-DC9D-4DE6-8E41-1F19621BEB2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6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43E9E-8E31-42E1-B89C-548C559B4C3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9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31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149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435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389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22501"/>
      </p:ext>
    </p:extLst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64266"/>
      </p:ext>
    </p:extLst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80518"/>
      </p:ext>
    </p:extLst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05243"/>
      </p:ext>
    </p:extLst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03595"/>
      </p:ext>
    </p:extLst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01748"/>
      </p:ext>
    </p:extLst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5963"/>
      </p:ext>
    </p:extLst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4200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168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2020745"/>
      </p:ext>
    </p:extLst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32346"/>
      </p:ext>
    </p:extLst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10962"/>
      </p:ext>
    </p:extLst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4D28-1E29-457D-B57C-209D1D3D5C2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9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4065-347F-4478-8A54-D586E5C09ABA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4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DFE5-11FA-42E2-9688-3DC367AC2240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9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8F34-80CA-4271-AF6A-A0B0AFA5ECB0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1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B37F-A821-41D2-973B-BEB667BD3ACE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4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4F0C-83C6-4FBB-A30E-15CC3D95EE54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22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041B-48FD-457D-8A9A-D0EA0BAB63DB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37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F571-59C2-4D9B-AF8C-BE9D5CF294AF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4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7FCA-6148-4D9F-B6F5-F2711F30052A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30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64D2-1CA1-466A-9E6E-F6AA84291492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55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493B-B991-405B-8DCC-2CE0052A58F6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3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C21E-8D47-4CE0-B296-FBBB6D8C8976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5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D70A-55B2-41D3-957B-81CF11B28910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2E82510-FCE8-426D-A360-2ABFA780C990}" type="datetimeFigureOut">
              <a:rPr/>
              <a:pPr>
                <a:defRPr/>
              </a:pPr>
              <a:t>8/26/2014</a:t>
            </a:fld>
            <a:endParaRPr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A1725E-C7AB-47B0-98E5-901332A90DB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9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6C94-AEA7-436F-AA1D-7C6CF38E65D3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10/30/2014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6D31-B7D8-4C53-8C1C-D850DBEE40B7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9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BCE3F0D-9272-4F04-9A5C-7F6CF6FC5D35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10/30/2014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AABB6-F156-40A7-B3E1-011C4FC6373B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6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E31B-B8C9-4ADB-B90D-78CB5116C7EC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10/30/2014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F4E4-CC0D-437B-8272-B558664ABDB9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77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08C8-82A6-44BA-8B67-190A02E0E62E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10/30/2014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853C-DEE2-42AC-964C-4A367207DC64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2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E881-D643-41CA-9C5C-B79F78B5FF7C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10/30/2014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23E3-1818-412D-AB56-2AFAA64214E7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676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989C-6C4B-42A3-831C-D546A797328B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10/30/2014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0BE0-5D0A-4FC6-B312-924F94716C38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7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1AC4-9AF7-4497-90B1-65E7D467D903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10/30/2014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79E2-11D2-40C8-AEEF-D02806FEC82D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08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DAE7-5532-443D-8FF3-E67D419B8A75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10/30/2014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BED5-6930-47AE-AC23-5D3B23D2B773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70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CB85EA-4535-4158-AD66-CD7B8CC53E5F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10/30/2014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B3F1CB0-B3D9-4380-9A1A-E8A59F3A5674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47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025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21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208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46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81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1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0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0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07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33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2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4D28-1E29-457D-B57C-209D1D3D5C2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35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53975"/>
            <a:ext cx="7392988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084888" y="6450013"/>
            <a:ext cx="2897187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>
            <a:lvl1pPr>
              <a:defRPr/>
            </a:lvl1pPr>
          </a:lstStyle>
          <a:p>
            <a:fld id="{8CED9998-04BB-4E4E-906A-BA8749B8CF7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084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815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82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22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93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489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6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7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56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50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54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30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77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548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5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0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873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72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98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94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42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81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550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3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17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50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520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341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397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748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305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024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8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62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897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920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8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529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02146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19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1862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874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79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51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031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500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596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9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430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142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14887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060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2263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622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52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3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081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432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1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5F0CDF-0344-4432-9DF3-9DA3773AF3B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6A8D24-EF65-4221-9D00-438A04F5A85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3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3D052-FE61-4EB8-9BDE-64B01D519F50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6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D460E4-5946-45A0-AA9C-D48CADCF2EC3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10/30/2014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EAF1B4-F747-4C33-A11B-2ADE0C82238C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5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5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4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871" r:id="rId12"/>
    <p:sldLayoutId id="214748397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2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10/30/2014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9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32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C:\Documents%20and%20Settings\Admin\&#1056;&#1072;&#1073;&#1086;&#1095;&#1080;&#1081;%20&#1089;&#1090;&#1086;&#1083;\&#1055;&#1086;&#1083;&#1080;&#1090;&#1086;&#1074;&#1072;%20&#1057;.&#1042;.%20&#1055;&#1086;&#1076;&#1075;&#1088;&#1091;&#1087;&#1087;&#1072;%20&#1072;&#1079;&#1086;&#1090;&#1072;.%20&#1048;&#1075;&#1088;&#1072;\bach_shutka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10" Type="http://schemas.openxmlformats.org/officeDocument/2006/relationships/image" Target="../media/image8.png"/><Relationship Id="rId4" Type="http://schemas.openxmlformats.org/officeDocument/2006/relationships/slide" Target="slide17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8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77" y="188640"/>
            <a:ext cx="815682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124743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Интегрированное занятие 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«Подгруппа азота»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элективного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курса 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«Биогенные элементы нашей жизни»  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2488" y="4725144"/>
            <a:ext cx="4572000" cy="14516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49263" fontAlgn="base">
              <a:spcBef>
                <a:spcPts val="5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en-GB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Иванова Татьяна Васильевна  </a:t>
            </a:r>
            <a:r>
              <a:rPr lang="en-GB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химии</a:t>
            </a:r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МБОУ СОШ 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defTabSz="449263" fontAlgn="base">
              <a:spcBef>
                <a:spcPts val="5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Батайск</a:t>
            </a:r>
            <a:endParaRPr lang="en-GB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49263" fontAlgn="base">
              <a:spcBef>
                <a:spcPts val="5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en-GB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Ростовской</a:t>
            </a:r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асти</a:t>
            </a:r>
            <a:endParaRPr lang="en-GB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3961"/>
            <a:ext cx="1296144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Логотип 2 школ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22" y="5715016"/>
            <a:ext cx="1142984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36"/>
          <p:cNvSpPr>
            <a:spLocks/>
          </p:cNvSpPr>
          <p:nvPr/>
        </p:nvSpPr>
        <p:spPr bwMode="ltGray">
          <a:xfrm>
            <a:off x="362135" y="2670330"/>
            <a:ext cx="8778850" cy="397676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7" y="1049"/>
              </a:cxn>
              <a:cxn ang="0">
                <a:pos x="5767" y="1481"/>
              </a:cxn>
              <a:cxn ang="0">
                <a:pos x="4310" y="1491"/>
              </a:cxn>
              <a:cxn ang="0">
                <a:pos x="7" y="88"/>
              </a:cxn>
              <a:cxn ang="0">
                <a:pos x="0" y="0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Aft>
                <a:spcPts val="1200"/>
              </a:spcAf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82574" y="405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Группа 9"/>
          <p:cNvGrpSpPr/>
          <p:nvPr/>
        </p:nvGrpSpPr>
        <p:grpSpPr>
          <a:xfrm>
            <a:off x="1691680" y="116632"/>
            <a:ext cx="7174612" cy="1124744"/>
            <a:chOff x="-1928858" y="571479"/>
            <a:chExt cx="8858280" cy="1452649"/>
          </a:xfrm>
          <a:solidFill>
            <a:srgbClr val="00B050"/>
          </a:solidFill>
        </p:grpSpPr>
        <p:sp>
          <p:nvSpPr>
            <p:cNvPr id="16" name="Oval 9"/>
            <p:cNvSpPr>
              <a:spLocks noChangeArrowheads="1" noChangeShapeType="1"/>
            </p:cNvSpPr>
            <p:nvPr/>
          </p:nvSpPr>
          <p:spPr bwMode="auto">
            <a:xfrm rot="10800000">
              <a:off x="-1349488" y="571479"/>
              <a:ext cx="8278910" cy="1452649"/>
            </a:xfrm>
            <a:prstGeom prst="ellipse">
              <a:avLst/>
            </a:prstGeom>
            <a:grpFill/>
            <a:ln w="0" algn="in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39700" h="139700" prst="divot"/>
            </a:sp3d>
          </p:spPr>
          <p:txBody>
            <a:bodyPr lIns="36576" tIns="36576" rIns="36576" bIns="36576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8"/>
            <p:cNvSpPr>
              <a:spLocks noChangeArrowheads="1" noChangeShapeType="1"/>
            </p:cNvSpPr>
            <p:nvPr/>
          </p:nvSpPr>
          <p:spPr bwMode="auto">
            <a:xfrm rot="10800000">
              <a:off x="-1928858" y="753034"/>
              <a:ext cx="7572428" cy="1271065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  <a:bevelB w="139700" h="139700" prst="divo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576" tIns="36576" rIns="36576" bIns="36576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" name="Прямоугольник 17"/>
          <p:cNvSpPr>
            <a:spLocks noChangeArrowheads="1"/>
          </p:cNvSpPr>
          <p:nvPr/>
        </p:nvSpPr>
        <p:spPr bwMode="auto">
          <a:xfrm>
            <a:off x="1691680" y="1025351"/>
            <a:ext cx="57864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000" b="1" dirty="0">
              <a:solidFill>
                <a:srgbClr val="A3D75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23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>
                <a:defRPr/>
              </a:pPr>
              <a:r>
                <a:rPr lang="ru-RU" sz="1400" b="1" i="1" dirty="0">
                  <a:solidFill>
                    <a:srgbClr val="006600"/>
                  </a:solidFill>
                  <a:cs typeface="Arial" charset="0"/>
                </a:rPr>
                <a:t>          </a:t>
              </a:r>
              <a:r>
                <a:rPr lang="ru-RU" sz="1400" b="1" i="1" dirty="0" err="1">
                  <a:solidFill>
                    <a:srgbClr val="006600"/>
                  </a:solidFill>
                  <a:cs typeface="Arial" charset="0"/>
                </a:rPr>
                <a:t>г.Батайск</a:t>
              </a:r>
              <a:r>
                <a:rPr lang="ru-RU" sz="1400" b="1" i="1" dirty="0">
                  <a:solidFill>
                    <a:srgbClr val="FF3300"/>
                  </a:solidFill>
                  <a:cs typeface="Arial" charset="0"/>
                </a:rPr>
                <a:t>                       </a:t>
              </a:r>
              <a:r>
                <a:rPr lang="ru-RU" sz="14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charset="0"/>
                </a:rPr>
                <a:t>МБОУ СОШ №2</a:t>
              </a:r>
              <a:endParaRPr lang="ru-RU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35696" y="45719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Структура занятия</a:t>
            </a:r>
            <a:endParaRPr lang="ru-RU" sz="32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10" y="2674166"/>
            <a:ext cx="4633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вводное слово учителя 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96660" y="3161775"/>
            <a:ext cx="400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групповая работа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660" y="3684996"/>
            <a:ext cx="5972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выполнение заданий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6660" y="4207701"/>
            <a:ext cx="5781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рецензии ответов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660" y="4775423"/>
            <a:ext cx="6730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групповой работы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6661" y="5301582"/>
            <a:ext cx="5857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</p:txBody>
      </p:sp>
      <p:pic>
        <p:nvPicPr>
          <p:cNvPr id="31" name="Рисунок 30" descr="C:\Documents and Settings\Завуч\Мои документы\семинар директоров 2 шк\PICT1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3197386"/>
            <a:ext cx="3995936" cy="366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01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Группа 9"/>
          <p:cNvGrpSpPr/>
          <p:nvPr/>
        </p:nvGrpSpPr>
        <p:grpSpPr>
          <a:xfrm>
            <a:off x="1691680" y="45905"/>
            <a:ext cx="7174612" cy="1124744"/>
            <a:chOff x="-1928858" y="571479"/>
            <a:chExt cx="8858280" cy="1452649"/>
          </a:xfrm>
          <a:solidFill>
            <a:srgbClr val="00B050"/>
          </a:solidFill>
        </p:grpSpPr>
        <p:sp>
          <p:nvSpPr>
            <p:cNvPr id="16" name="Oval 9"/>
            <p:cNvSpPr>
              <a:spLocks noChangeArrowheads="1" noChangeShapeType="1"/>
            </p:cNvSpPr>
            <p:nvPr/>
          </p:nvSpPr>
          <p:spPr bwMode="auto">
            <a:xfrm rot="10800000">
              <a:off x="-1349488" y="571479"/>
              <a:ext cx="8278910" cy="1452649"/>
            </a:xfrm>
            <a:prstGeom prst="ellipse">
              <a:avLst/>
            </a:prstGeom>
            <a:grpFill/>
            <a:ln w="0" algn="in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39700" h="139700" prst="divot"/>
            </a:sp3d>
          </p:spPr>
          <p:txBody>
            <a:bodyPr lIns="36576" tIns="36576" rIns="36576" bIns="36576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8"/>
            <p:cNvSpPr>
              <a:spLocks noChangeArrowheads="1" noChangeShapeType="1"/>
            </p:cNvSpPr>
            <p:nvPr/>
          </p:nvSpPr>
          <p:spPr bwMode="auto">
            <a:xfrm rot="10800000">
              <a:off x="-1928858" y="753034"/>
              <a:ext cx="7572428" cy="1271065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  <a:bevelB w="139700" h="139700" prst="divo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576" tIns="36576" rIns="36576" bIns="36576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23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>
                <a:defRPr/>
              </a:pPr>
              <a:r>
                <a:rPr lang="ru-RU" sz="1400" b="1" i="1" dirty="0">
                  <a:solidFill>
                    <a:srgbClr val="006600"/>
                  </a:solidFill>
                  <a:cs typeface="Arial" charset="0"/>
                </a:rPr>
                <a:t>          </a:t>
              </a:r>
              <a:r>
                <a:rPr lang="ru-RU" sz="1400" b="1" i="1" dirty="0" err="1">
                  <a:solidFill>
                    <a:srgbClr val="006600"/>
                  </a:solidFill>
                  <a:cs typeface="Arial" charset="0"/>
                </a:rPr>
                <a:t>г.Батайск</a:t>
              </a:r>
              <a:r>
                <a:rPr lang="ru-RU" sz="1400" b="1" i="1" dirty="0">
                  <a:solidFill>
                    <a:srgbClr val="FF3300"/>
                  </a:solidFill>
                  <a:cs typeface="Arial" charset="0"/>
                </a:rPr>
                <a:t>                       </a:t>
              </a:r>
              <a:r>
                <a:rPr lang="ru-RU" sz="14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charset="0"/>
                </a:rPr>
                <a:t>МБОУ СОШ №2</a:t>
              </a:r>
              <a:endParaRPr lang="ru-RU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09326" y="-65279"/>
            <a:ext cx="6650536" cy="6828578"/>
            <a:chOff x="1689427" y="617961"/>
            <a:chExt cx="5788698" cy="5664196"/>
          </a:xfrm>
        </p:grpSpPr>
        <p:sp>
          <p:nvSpPr>
            <p:cNvPr id="19" name="Прямоугольник 17"/>
            <p:cNvSpPr>
              <a:spLocks noChangeArrowheads="1"/>
            </p:cNvSpPr>
            <p:nvPr/>
          </p:nvSpPr>
          <p:spPr bwMode="auto">
            <a:xfrm>
              <a:off x="1691682" y="1025351"/>
              <a:ext cx="57864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000" b="1" dirty="0">
                <a:solidFill>
                  <a:srgbClr val="A3D75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8" name="Picture 4" descr="http://kidsandideas.ru/wp-content/In/images/karus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90" y="617961"/>
              <a:ext cx="5124729" cy="5187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1689427" y="3516414"/>
              <a:ext cx="5112573" cy="2765743"/>
              <a:chOff x="1691679" y="3802344"/>
              <a:chExt cx="5112569" cy="276574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559510" y="3805899"/>
                <a:ext cx="563318" cy="2090816"/>
              </a:xfrm>
              <a:prstGeom prst="rect">
                <a:avLst/>
              </a:prstGeom>
              <a:solidFill>
                <a:srgbClr val="D07C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076697" y="3805900"/>
                <a:ext cx="563318" cy="211186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dirty="0" smtClean="0">
                    <a:solidFill>
                      <a:srgbClr val="000000"/>
                    </a:solidFill>
                  </a:rPr>
                  <a:t>Будь активным, стремись к успеху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640015" y="3805900"/>
                <a:ext cx="563318" cy="2111860"/>
              </a:xfrm>
              <a:prstGeom prst="rect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dirty="0" smtClean="0">
                    <a:solidFill>
                      <a:srgbClr val="000000"/>
                    </a:solidFill>
                  </a:rPr>
                  <a:t>Критикуются идеи, а не личности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203333" y="3805900"/>
                <a:ext cx="563318" cy="2111860"/>
              </a:xfrm>
              <a:prstGeom prst="rect">
                <a:avLst/>
              </a:prstGeom>
              <a:solidFill>
                <a:srgbClr val="80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dirty="0" smtClean="0">
                    <a:solidFill>
                      <a:srgbClr val="000000"/>
                    </a:solidFill>
                  </a:rPr>
                  <a:t>Возражай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9247" y="3805899"/>
                <a:ext cx="652794" cy="2111860"/>
              </a:xfrm>
              <a:prstGeom prst="rect">
                <a:avLst/>
              </a:prstGeom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dirty="0" smtClean="0">
                    <a:solidFill>
                      <a:srgbClr val="000000"/>
                    </a:solidFill>
                  </a:rPr>
                  <a:t>Цель деятельности найти лучшее решение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440622" y="3802344"/>
                <a:ext cx="563318" cy="2111860"/>
              </a:xfrm>
              <a:prstGeom prst="rect">
                <a:avLst/>
              </a:prstGeom>
              <a:solidFill>
                <a:srgbClr val="0033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dirty="0" smtClean="0">
                    <a:solidFill>
                      <a:srgbClr val="000000"/>
                    </a:solidFill>
                  </a:rPr>
                  <a:t>Говорить так, чтобы тебя понимали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" name="Блок-схема: дисплей 3"/>
              <p:cNvSpPr/>
              <p:nvPr/>
            </p:nvSpPr>
            <p:spPr>
              <a:xfrm rot="5400000">
                <a:off x="3851510" y="3615348"/>
                <a:ext cx="792907" cy="5112569"/>
              </a:xfrm>
              <a:prstGeom prst="flowChartDisplay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Арка 6"/>
            <p:cNvSpPr/>
            <p:nvPr/>
          </p:nvSpPr>
          <p:spPr>
            <a:xfrm rot="10800000">
              <a:off x="2339754" y="3060277"/>
              <a:ext cx="648072" cy="588640"/>
            </a:xfrm>
            <a:prstGeom prst="blockArc">
              <a:avLst/>
            </a:prstGeom>
            <a:solidFill>
              <a:srgbClr val="0067B4"/>
            </a:solidFill>
            <a:ln>
              <a:solidFill>
                <a:srgbClr val="0067B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Арка 34"/>
            <p:cNvSpPr/>
            <p:nvPr/>
          </p:nvSpPr>
          <p:spPr>
            <a:xfrm rot="10800000">
              <a:off x="4247967" y="3068960"/>
              <a:ext cx="648072" cy="588640"/>
            </a:xfrm>
            <a:prstGeom prst="blockArc">
              <a:avLst/>
            </a:prstGeom>
            <a:solidFill>
              <a:srgbClr val="0067B4"/>
            </a:solidFill>
            <a:ln>
              <a:solidFill>
                <a:srgbClr val="0067B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Арка 35"/>
            <p:cNvSpPr/>
            <p:nvPr/>
          </p:nvSpPr>
          <p:spPr>
            <a:xfrm rot="10800000">
              <a:off x="3597640" y="3068958"/>
              <a:ext cx="648072" cy="588640"/>
            </a:xfrm>
            <a:prstGeom prst="blockArc">
              <a:avLst/>
            </a:prstGeom>
            <a:solidFill>
              <a:srgbClr val="0067B4"/>
            </a:solidFill>
            <a:ln>
              <a:solidFill>
                <a:srgbClr val="0067B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Арка 36"/>
            <p:cNvSpPr/>
            <p:nvPr/>
          </p:nvSpPr>
          <p:spPr>
            <a:xfrm rot="10800000">
              <a:off x="2958182" y="3068960"/>
              <a:ext cx="648072" cy="588640"/>
            </a:xfrm>
            <a:prstGeom prst="blockArc">
              <a:avLst/>
            </a:prstGeom>
            <a:solidFill>
              <a:srgbClr val="0067B4"/>
            </a:solidFill>
            <a:ln>
              <a:solidFill>
                <a:srgbClr val="0067B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9" name="Арка 38"/>
            <p:cNvSpPr/>
            <p:nvPr/>
          </p:nvSpPr>
          <p:spPr>
            <a:xfrm rot="10800000">
              <a:off x="4874639" y="3060279"/>
              <a:ext cx="648072" cy="588640"/>
            </a:xfrm>
            <a:prstGeom prst="blockArc">
              <a:avLst/>
            </a:prstGeom>
            <a:solidFill>
              <a:srgbClr val="0067B4"/>
            </a:solidFill>
            <a:ln>
              <a:solidFill>
                <a:srgbClr val="0067B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8" name="Арка 37"/>
            <p:cNvSpPr/>
            <p:nvPr/>
          </p:nvSpPr>
          <p:spPr>
            <a:xfrm rot="10800000">
              <a:off x="5513611" y="3068960"/>
              <a:ext cx="648072" cy="588640"/>
            </a:xfrm>
            <a:prstGeom prst="blockArc">
              <a:avLst/>
            </a:prstGeom>
            <a:solidFill>
              <a:srgbClr val="0067B4"/>
            </a:solidFill>
            <a:ln>
              <a:solidFill>
                <a:srgbClr val="0067B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414610" y="1725691"/>
            <a:ext cx="6040755" cy="4731484"/>
            <a:chOff x="1352260" y="1572200"/>
            <a:chExt cx="6040755" cy="4731484"/>
          </a:xfrm>
        </p:grpSpPr>
        <p:sp>
          <p:nvSpPr>
            <p:cNvPr id="40" name="Прямоугольник 39"/>
            <p:cNvSpPr/>
            <p:nvPr/>
          </p:nvSpPr>
          <p:spPr>
            <a:xfrm rot="16200000">
              <a:off x="1771995" y="4642437"/>
              <a:ext cx="20267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ru-RU" sz="1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 rot="16200000">
              <a:off x="3554354" y="4507273"/>
              <a:ext cx="23381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 rot="16200000">
              <a:off x="4316101" y="4554998"/>
              <a:ext cx="22427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 rot="16200000">
              <a:off x="4822696" y="4494084"/>
              <a:ext cx="26069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 rot="16200000">
              <a:off x="2411251" y="4551610"/>
              <a:ext cx="201836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ru-RU" sz="1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 rot="16200000">
              <a:off x="3117289" y="4489878"/>
              <a:ext cx="18593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b="1" dirty="0">
                <a:solidFill>
                  <a:srgbClr val="0362B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352260" y="5903574"/>
              <a:ext cx="60407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 descr="http://cs10029.vk.me/u137847397/-6/x_c1f3bfe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8808" y1="50331" x2="28808" y2="50331"/>
                          <a14:foregroundMark x1="34768" y1="48841" x2="34768" y2="48841"/>
                          <a14:foregroundMark x1="40397" y1="48510" x2="40397" y2="48510"/>
                          <a14:foregroundMark x1="48841" y1="51656" x2="48841" y2="51656"/>
                          <a14:foregroundMark x1="51656" y1="52152" x2="51656" y2="52152"/>
                          <a14:foregroundMark x1="61589" y1="49172" x2="61589" y2="49172"/>
                          <a14:foregroundMark x1="66391" y1="51490" x2="66391" y2="51490"/>
                          <a14:foregroundMark x1="75166" y1="48841" x2="75166" y2="48841"/>
                          <a14:foregroundMark x1="84437" y1="50993" x2="84437" y2="50993"/>
                          <a14:foregroundMark x1="91556" y1="50331" x2="91556" y2="50331"/>
                          <a14:foregroundMark x1="94205" y1="50662" x2="94205" y2="50662"/>
                          <a14:foregroundMark x1="77483" y1="48013" x2="77483" y2="48013"/>
                          <a14:foregroundMark x1="78311" y1="50166" x2="78311" y2="50166"/>
                          <a14:foregroundMark x1="2318" y1="47848" x2="2318" y2="47848"/>
                          <a14:foregroundMark x1="19205" y1="50497" x2="19205" y2="50497"/>
                          <a14:foregroundMark x1="34437" y1="51656" x2="34437" y2="51656"/>
                          <a14:foregroundMark x1="36258" y1="53808" x2="36258" y2="53808"/>
                          <a14:foregroundMark x1="43709" y1="50166" x2="43709" y2="50166"/>
                          <a14:foregroundMark x1="86921" y1="51987" x2="86921" y2="51987"/>
                          <a14:foregroundMark x1="67881" y1="48841" x2="67881" y2="48841"/>
                          <a14:foregroundMark x1="67881" y1="48841" x2="67881" y2="48841"/>
                          <a14:foregroundMark x1="33278" y1="49338" x2="33278" y2="49338"/>
                          <a14:foregroundMark x1="27980" y1="48510" x2="27980" y2="48510"/>
                          <a14:foregroundMark x1="50000" y1="54139" x2="50000" y2="54139"/>
                          <a14:foregroundMark x1="48510" y1="46854" x2="48510" y2="46854"/>
                          <a14:foregroundMark x1="46523" y1="48510" x2="46523" y2="48510"/>
                          <a14:foregroundMark x1="48179" y1="48510" x2="48179" y2="48510"/>
                          <a14:foregroundMark x1="52483" y1="48510" x2="52483" y2="48510"/>
                          <a14:foregroundMark x1="54801" y1="51159" x2="54801" y2="51159"/>
                          <a14:foregroundMark x1="53808" y1="53477" x2="53808" y2="53477"/>
                          <a14:foregroundMark x1="51656" y1="55629" x2="51656" y2="55629"/>
                          <a14:foregroundMark x1="47848" y1="57285" x2="47848" y2="57285"/>
                          <a14:foregroundMark x1="61424" y1="48510" x2="61424" y2="48510"/>
                          <a14:foregroundMark x1="57947" y1="47517" x2="57947" y2="47517"/>
                          <a14:foregroundMark x1="67053" y1="53808" x2="67053" y2="53808"/>
                          <a14:foregroundMark x1="69702" y1="54139" x2="69702" y2="54139"/>
                          <a14:foregroundMark x1="71523" y1="48841" x2="71523" y2="48841"/>
                          <a14:foregroundMark x1="77152" y1="47185" x2="77152" y2="47185"/>
                          <a14:foregroundMark x1="78642" y1="47517" x2="78642" y2="47517"/>
                          <a14:foregroundMark x1="82947" y1="52980" x2="82947" y2="52980"/>
                          <a14:foregroundMark x1="84437" y1="48179" x2="84437" y2="48179"/>
                          <a14:foregroundMark x1="91391" y1="46854" x2="91391" y2="46854"/>
                          <a14:foregroundMark x1="96192" y1="52152" x2="96192" y2="52152"/>
                          <a14:foregroundMark x1="96192" y1="51987" x2="96192" y2="51987"/>
                          <a14:foregroundMark x1="93543" y1="53311" x2="93543" y2="533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50" y="1597146"/>
              <a:ext cx="2803632" cy="24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Блок-схема: дисплей 83"/>
            <p:cNvSpPr/>
            <p:nvPr/>
          </p:nvSpPr>
          <p:spPr>
            <a:xfrm rot="16200000">
              <a:off x="4016695" y="214426"/>
              <a:ext cx="699755" cy="3415303"/>
            </a:xfrm>
            <a:prstGeom prst="flowChartDisp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Арка 10"/>
            <p:cNvSpPr/>
            <p:nvPr/>
          </p:nvSpPr>
          <p:spPr>
            <a:xfrm>
              <a:off x="2853773" y="1653478"/>
              <a:ext cx="3036409" cy="998875"/>
            </a:xfrm>
            <a:prstGeom prst="blockArc">
              <a:avLst>
                <a:gd name="adj1" fmla="val 10754032"/>
                <a:gd name="adj2" fmla="val 21551421"/>
                <a:gd name="adj3" fmla="val 23958"/>
              </a:avLst>
            </a:prstGeom>
            <a:noFill/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txBody>
            <a:bodyPr wrap="none" lIns="91440" tIns="45720" rIns="91440" bIns="45720" anchor="ctr" anchorCtr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800" b="1" spc="150" dirty="0" smtClean="0">
                  <a:ln w="11430"/>
                  <a:solidFill>
                    <a:srgbClr val="8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СОЦИАЛЬНАЯ</a:t>
              </a:r>
              <a:endParaRPr lang="ru-RU" sz="2800" b="1" spc="150" dirty="0">
                <a:ln w="11430"/>
                <a:solidFill>
                  <a:srgbClr val="8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187624" y="80977"/>
            <a:ext cx="7678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Правила совместной работы</a:t>
            </a:r>
            <a:r>
              <a:rPr lang="ru-RU" sz="2800" kern="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kern="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</a:br>
            <a:endParaRPr lang="ru-RU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269968" y="4151572"/>
            <a:ext cx="281402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1B6FD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Нет “актеров” и “зрителей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”</a:t>
            </a:r>
          </a:p>
          <a:p>
            <a:pPr marL="342900" indent="-342900">
              <a:spcBef>
                <a:spcPct val="20000"/>
              </a:spcBef>
              <a:buClr>
                <a:srgbClr val="31B6FD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 – участники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0135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98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67" y="0"/>
            <a:ext cx="721836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6565" y="242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800000"/>
                </a:solidFill>
                <a:cs typeface="Times New Roman" pitchFamily="18" charset="0"/>
              </a:rPr>
              <a:t>Подгруппа азота</a:t>
            </a:r>
            <a:endParaRPr lang="ru-RU" sz="2800" i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043638"/>
            <a:ext cx="6553200" cy="110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0966" y="1120842"/>
            <a:ext cx="351464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latin typeface="Times New Roman"/>
                <a:ea typeface="Calibri"/>
              </a:rPr>
              <a:t>I. Постановка целей</a:t>
            </a:r>
            <a:endParaRPr lang="ru-RU" sz="2000" b="1" dirty="0">
              <a:latin typeface="Times New Roman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732" y="1916832"/>
            <a:ext cx="4579381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dirty="0">
                <a:latin typeface="Times New Roman"/>
                <a:ea typeface="Calibri"/>
              </a:rPr>
              <a:t>Вопрос учащимся: «Как сформулировать цель урока?» (учащиеся предлагают свои варианты).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dirty="0">
                <a:latin typeface="Times New Roman"/>
                <a:ea typeface="Calibri"/>
              </a:rPr>
              <a:t>Цель урока написана на обратной стороне доски.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dirty="0">
                <a:latin typeface="Times New Roman"/>
                <a:ea typeface="Calibri"/>
              </a:rPr>
              <a:t>	На столе учителя набор фигур с цветовыми сигналами (красный, жёлтый, зелёный). Учащиеся выбирают фигуру и садятся в ту группу, где находится соответствующий сигнал.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65304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F:\фото - 11\PICT1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6" y="2662808"/>
            <a:ext cx="4107433" cy="36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7597"/>
            <a:ext cx="7772400" cy="857255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328780"/>
            <a:ext cx="2448272" cy="505254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Азот </a:t>
            </a:r>
            <a:r>
              <a:rPr lang="en-GB" sz="3200" b="1" dirty="0" smtClean="0"/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N</a:t>
            </a:r>
          </a:p>
          <a:p>
            <a:pPr algn="l"/>
            <a:r>
              <a:rPr lang="ru-RU" sz="3200" b="1" dirty="0" smtClean="0"/>
              <a:t>Фосфор </a:t>
            </a:r>
            <a:r>
              <a:rPr lang="en-GB" sz="3200" b="1" dirty="0" smtClean="0">
                <a:solidFill>
                  <a:srgbClr val="FF0000"/>
                </a:solidFill>
              </a:rPr>
              <a:t>P</a:t>
            </a:r>
          </a:p>
          <a:p>
            <a:pPr algn="l"/>
            <a:r>
              <a:rPr lang="ru-RU" sz="3200" b="1" dirty="0" smtClean="0"/>
              <a:t>Мышьяк </a:t>
            </a:r>
            <a:r>
              <a:rPr lang="en-GB" sz="3200" b="1" dirty="0" smtClean="0">
                <a:solidFill>
                  <a:srgbClr val="FF0000"/>
                </a:solidFill>
              </a:rPr>
              <a:t>As</a:t>
            </a:r>
          </a:p>
          <a:p>
            <a:pPr algn="l"/>
            <a:r>
              <a:rPr lang="ru-RU" sz="3200" b="1" dirty="0" smtClean="0"/>
              <a:t>Сурьма </a:t>
            </a:r>
            <a:r>
              <a:rPr lang="en-US" sz="3200" b="1" dirty="0" err="1" smtClean="0">
                <a:solidFill>
                  <a:srgbClr val="FF0000"/>
                </a:solidFill>
              </a:rPr>
              <a:t>Sb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3200" b="1" dirty="0" smtClean="0"/>
              <a:t>Висмут </a:t>
            </a:r>
            <a:r>
              <a:rPr lang="en-GB" sz="3200" b="1" dirty="0" smtClean="0">
                <a:solidFill>
                  <a:srgbClr val="FF0000"/>
                </a:solidFill>
              </a:rPr>
              <a:t>Bi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админ\Рабочий стол\theor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2420888"/>
            <a:ext cx="4473420" cy="3528392"/>
          </a:xfrm>
          <a:prstGeom prst="rect">
            <a:avLst/>
          </a:prstGeom>
          <a:noFill/>
        </p:spPr>
      </p:pic>
      <p:grpSp>
        <p:nvGrpSpPr>
          <p:cNvPr id="8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9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tint val="98000"/>
                      <a:shade val="25000"/>
                      <a:satMod val="250000"/>
                    </a:srgbClr>
                  </a:gs>
                  <a:gs pos="68000">
                    <a:srgbClr val="6699FF">
                      <a:tint val="86000"/>
                      <a:shade val="100000"/>
                      <a:satMod val="115000"/>
                    </a:srgbClr>
                  </a:gs>
                  <a:gs pos="100000">
                    <a:srgbClr val="6699FF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gradFill rotWithShape="1">
                <a:gsLst>
                  <a:gs pos="0">
                    <a:srgbClr val="D36161">
                      <a:tint val="98000"/>
                      <a:shade val="25000"/>
                      <a:satMod val="250000"/>
                    </a:srgbClr>
                  </a:gs>
                  <a:gs pos="68000">
                    <a:srgbClr val="D36161">
                      <a:tint val="86000"/>
                      <a:shade val="100000"/>
                      <a:satMod val="115000"/>
                    </a:srgbClr>
                  </a:gs>
                  <a:gs pos="100000">
                    <a:srgbClr val="D36161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2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          </a:t>
              </a:r>
              <a:r>
                <a:rPr kumimoji="0" lang="ru-RU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г.Батайск</a:t>
              </a: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cs typeface="Arial" charset="0"/>
                </a:rPr>
                <a:t>                       </a:t>
              </a:r>
              <a:r>
                <a:rPr kumimoji="0" lang="ru-RU" sz="1400" b="0" i="1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МБОУ СОШ №2</a:t>
              </a:r>
              <a:endParaRPr kumimoji="0" lang="ru-RU" sz="1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01" y="6926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734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Интеллектуальная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разминка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152" y="457198"/>
            <a:ext cx="7470648" cy="53035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800" dirty="0" smtClean="0">
                <a:solidFill>
                  <a:srgbClr val="CC00FF"/>
                </a:solidFill>
              </a:rPr>
              <a:t>        </a:t>
            </a:r>
            <a:r>
              <a:rPr lang="ru-RU" sz="2400" b="1" i="1" dirty="0" smtClean="0">
                <a:solidFill>
                  <a:schemeClr val="tx1"/>
                </a:solidFill>
              </a:rPr>
              <a:t>Пять знаменитых химиков </a:t>
            </a:r>
            <a:r>
              <a:rPr lang="en-US" sz="2400" b="1" i="1" dirty="0" smtClean="0">
                <a:solidFill>
                  <a:schemeClr val="tx1"/>
                </a:solidFill>
              </a:rPr>
              <a:t>XVIII </a:t>
            </a:r>
            <a:r>
              <a:rPr lang="ru-RU" sz="2400" b="1" i="1" dirty="0" smtClean="0">
                <a:solidFill>
                  <a:schemeClr val="tx1"/>
                </a:solidFill>
              </a:rPr>
              <a:t>в. дали некоему неметаллу, который в виде простого вещества представляет собой газ и состоит из двухатомных молекул, пять разных имен.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0" y="1412875"/>
            <a:ext cx="4572000" cy="4968875"/>
          </a:xfrm>
        </p:spPr>
        <p:txBody>
          <a:bodyPr>
            <a:normAutofit/>
          </a:bodyPr>
          <a:lstStyle/>
          <a:p>
            <a:pPr eaLnBrk="1" hangingPunct="1"/>
            <a:endParaRPr lang="ru-RU" sz="2400" b="1" dirty="0" smtClean="0"/>
          </a:p>
          <a:p>
            <a:pPr eaLnBrk="1" hangingPunct="1">
              <a:buFontTx/>
              <a:buNone/>
            </a:pPr>
            <a:r>
              <a:rPr lang="ru-RU" sz="2400" b="1" dirty="0" smtClean="0"/>
              <a:t>                  </a:t>
            </a:r>
            <a:r>
              <a:rPr lang="ru-RU" sz="2000" b="1" dirty="0" smtClean="0"/>
              <a:t>- «ядовитый воздух»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       - «</a:t>
            </a:r>
            <a:r>
              <a:rPr lang="ru-RU" sz="2000" b="1" dirty="0" err="1" smtClean="0"/>
              <a:t>дефлогистированный</a:t>
            </a:r>
            <a:r>
              <a:rPr lang="ru-RU" sz="20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          воздух»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       - «испорченный воздух»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         - «удушливый воздух»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      - «безжизненный воздух»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619250" y="1700213"/>
            <a:ext cx="41751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prstClr val="black"/>
                </a:solidFill>
              </a:rPr>
              <a:t>В 1772 году шотландский химик, </a:t>
            </a:r>
          </a:p>
          <a:p>
            <a:pPr algn="ctr"/>
            <a:r>
              <a:rPr lang="ru-RU" b="1">
                <a:solidFill>
                  <a:prstClr val="black"/>
                </a:solidFill>
              </a:rPr>
              <a:t>ботаник и врач </a:t>
            </a:r>
            <a:r>
              <a:rPr lang="ru-RU" b="1">
                <a:solidFill>
                  <a:srgbClr val="FF0066"/>
                </a:solidFill>
              </a:rPr>
              <a:t>Даниел Резерфорд</a:t>
            </a:r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403350" y="2636838"/>
            <a:ext cx="417512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prstClr val="black"/>
                </a:solidFill>
              </a:rPr>
              <a:t>В 1772 году английский химик</a:t>
            </a:r>
          </a:p>
          <a:p>
            <a:pPr algn="ctr"/>
            <a:r>
              <a:rPr lang="ru-RU" b="1">
                <a:solidFill>
                  <a:srgbClr val="FF0066"/>
                </a:solidFill>
              </a:rPr>
              <a:t>Джозеф Пристли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619250" y="3573463"/>
            <a:ext cx="367347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prstClr val="black"/>
                </a:solidFill>
              </a:rPr>
              <a:t>В 1773 году шведский химик-</a:t>
            </a:r>
          </a:p>
          <a:p>
            <a:pPr algn="ctr"/>
            <a:r>
              <a:rPr lang="ru-RU" b="1">
                <a:solidFill>
                  <a:prstClr val="black"/>
                </a:solidFill>
              </a:rPr>
              <a:t>аптекарь </a:t>
            </a:r>
            <a:r>
              <a:rPr lang="ru-RU" b="1">
                <a:solidFill>
                  <a:srgbClr val="FF0066"/>
                </a:solidFill>
              </a:rPr>
              <a:t>Карл Шееле</a:t>
            </a:r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331913" y="4581525"/>
            <a:ext cx="3816350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prstClr val="black"/>
                </a:solidFill>
              </a:rPr>
              <a:t>В 1774 году английский химик</a:t>
            </a:r>
          </a:p>
          <a:p>
            <a:pPr algn="ctr"/>
            <a:r>
              <a:rPr lang="ru-RU" b="1">
                <a:solidFill>
                  <a:srgbClr val="FF0066"/>
                </a:solidFill>
              </a:rPr>
              <a:t>Генри Кавендиш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900113" y="5661025"/>
            <a:ext cx="3673475" cy="769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prstClr val="black"/>
                </a:solidFill>
              </a:rPr>
              <a:t>В 1776 году французский химик</a:t>
            </a:r>
          </a:p>
          <a:p>
            <a:pPr algn="ctr"/>
            <a:r>
              <a:rPr lang="ru-RU" b="1">
                <a:solidFill>
                  <a:srgbClr val="FF0066"/>
                </a:solidFill>
              </a:rPr>
              <a:t>Антуан Лавуазье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651500" y="6092825"/>
            <a:ext cx="3313113" cy="58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rgbClr val="FF0066"/>
                </a:solidFill>
              </a:rPr>
              <a:t>И  это все об азоте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4221163"/>
            <a:ext cx="990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300663"/>
            <a:ext cx="97313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276475"/>
            <a:ext cx="9334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286124"/>
            <a:ext cx="755231" cy="120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15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tint val="98000"/>
                      <a:shade val="25000"/>
                      <a:satMod val="250000"/>
                    </a:srgbClr>
                  </a:gs>
                  <a:gs pos="68000">
                    <a:srgbClr val="6699FF">
                      <a:tint val="86000"/>
                      <a:shade val="100000"/>
                      <a:satMod val="115000"/>
                    </a:srgbClr>
                  </a:gs>
                  <a:gs pos="100000">
                    <a:srgbClr val="6699FF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gradFill rotWithShape="1">
                <a:gsLst>
                  <a:gs pos="0">
                    <a:srgbClr val="D36161">
                      <a:tint val="98000"/>
                      <a:shade val="25000"/>
                      <a:satMod val="250000"/>
                    </a:srgbClr>
                  </a:gs>
                  <a:gs pos="68000">
                    <a:srgbClr val="D36161">
                      <a:tint val="86000"/>
                      <a:shade val="100000"/>
                      <a:satMod val="115000"/>
                    </a:srgbClr>
                  </a:gs>
                  <a:gs pos="100000">
                    <a:srgbClr val="D36161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6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          </a:t>
              </a:r>
              <a:r>
                <a:rPr kumimoji="0" lang="ru-RU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г.Батайск</a:t>
              </a: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cs typeface="Arial" charset="0"/>
                </a:rPr>
                <a:t>                       </a:t>
              </a:r>
              <a:r>
                <a:rPr kumimoji="0" lang="ru-RU" sz="1400" b="0" i="1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МБОУ СОШ №2</a:t>
              </a:r>
              <a:endParaRPr kumimoji="0" lang="ru-RU" sz="1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2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4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2750339"/>
            <a:ext cx="2506104" cy="2232000"/>
          </a:xfrm>
          <a:prstGeom prst="rect">
            <a:avLst/>
          </a:prstGeom>
          <a:noFill/>
        </p:spPr>
      </p:pic>
      <p:pic>
        <p:nvPicPr>
          <p:cNvPr id="5" name="Picture 4" descr="04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2750339"/>
            <a:ext cx="2506104" cy="2232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71670" y="428604"/>
            <a:ext cx="392905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571612"/>
            <a:ext cx="3929058" cy="776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7524" y="5329995"/>
            <a:ext cx="785786" cy="57888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1s</a:t>
            </a:r>
            <a:r>
              <a:rPr lang="en-US" sz="2800" baseline="300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lang="en-US" sz="2800" baseline="300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0834" y="5329995"/>
            <a:ext cx="785786" cy="57888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1s</a:t>
            </a:r>
            <a:r>
              <a:rPr lang="en-US" sz="2800" baseline="300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lang="en-US" baseline="300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24144" y="5329995"/>
            <a:ext cx="785786" cy="57888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2s</a:t>
            </a:r>
            <a:r>
              <a:rPr lang="en-US" sz="2800" baseline="300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lang="en-US" baseline="300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627454" y="5329995"/>
            <a:ext cx="785786" cy="57888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2s</a:t>
            </a:r>
            <a:r>
              <a:rPr lang="en-US" sz="2800" baseline="300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lang="en-US" baseline="300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730764" y="5329995"/>
            <a:ext cx="785786" cy="57888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2p</a:t>
            </a:r>
            <a:r>
              <a:rPr lang="en-US" sz="2800" baseline="300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endParaRPr lang="en-US" baseline="300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834074" y="5329995"/>
            <a:ext cx="785786" cy="57888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2p</a:t>
            </a:r>
            <a:r>
              <a:rPr lang="en-US" sz="2800" baseline="300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endParaRPr lang="en-US" baseline="300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000892" y="5329995"/>
            <a:ext cx="785786" cy="57888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3s</a:t>
            </a:r>
            <a:r>
              <a:rPr lang="en-US" sz="2800" baseline="300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lang="en-US" baseline="300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040694" y="5329995"/>
            <a:ext cx="785786" cy="57888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3p</a:t>
            </a:r>
            <a:r>
              <a:rPr lang="en-US" sz="2800" baseline="300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endParaRPr lang="en-US" baseline="300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500826" y="6143644"/>
            <a:ext cx="1440000" cy="39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1928794" y="4357694"/>
            <a:ext cx="612000" cy="61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5357818" y="4286256"/>
            <a:ext cx="612000" cy="61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Прямоугольный треугольник 27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Умножение 28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Управляющая кнопка: домой 29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496000" y="6210000"/>
            <a:ext cx="648000" cy="648000"/>
          </a:xfrm>
          <a:prstGeom prst="actionButtonHome">
            <a:avLst/>
          </a:prstGeom>
          <a:solidFill>
            <a:srgbClr val="C00000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Блок-схема: альтернативный процесс 30"/>
          <p:cNvSpPr>
            <a:spLocks noChangeAspect="1"/>
          </p:cNvSpPr>
          <p:nvPr/>
        </p:nvSpPr>
        <p:spPr>
          <a:xfrm>
            <a:off x="4500562" y="6143644"/>
            <a:ext cx="1762136" cy="432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Вопрос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bach_shut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0" y="285739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734" y="428604"/>
            <a:ext cx="7470648" cy="9875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Электронные формулы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1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12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21929E-6 L 0.28073 -0.329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16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-0.00023 L -0.0026 -0.329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6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4.21929E-6 L -0.04444 -0.329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16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88889E-6 -4.44444E-6 L 0.59306 -0.3192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-16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4.21929E-6 L 0.51962 -0.382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77778E-6 4.21929E-6 L 0.18924 -0.445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22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05556E-6 -4.44444E-6 L 0.10885 -0.508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254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2.22222E-6 -4.44444E-6 L 0.01875 -0.5715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20000"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9" grpId="0"/>
      <p:bldP spid="204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57527" y="1420523"/>
            <a:ext cx="5768975" cy="4789477"/>
            <a:chOff x="1281" y="910"/>
            <a:chExt cx="5088" cy="4224"/>
          </a:xfrm>
        </p:grpSpPr>
        <p:sp>
          <p:nvSpPr>
            <p:cNvPr id="101384" name="Rectangle 8"/>
            <p:cNvSpPr>
              <a:spLocks noChangeArrowheads="1"/>
            </p:cNvSpPr>
            <p:nvPr/>
          </p:nvSpPr>
          <p:spPr bwMode="gray">
            <a:xfrm rot="13770025">
              <a:off x="4337" y="3253"/>
              <a:ext cx="847" cy="169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1385" name="Rectangle 9"/>
            <p:cNvSpPr>
              <a:spLocks noChangeArrowheads="1"/>
            </p:cNvSpPr>
            <p:nvPr/>
          </p:nvSpPr>
          <p:spPr bwMode="gray">
            <a:xfrm rot="-743917">
              <a:off x="2583" y="2853"/>
              <a:ext cx="890" cy="153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410" y="1684"/>
              <a:ext cx="1420" cy="1637"/>
              <a:chOff x="2433" y="1234"/>
              <a:chExt cx="1014" cy="1169"/>
            </a:xfrm>
          </p:grpSpPr>
          <p:sp>
            <p:nvSpPr>
              <p:cNvPr id="101387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101389" name="Oval 13">
                  <a:hlinkClick r:id="rId2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76200" dir="18900000" sy="23000" kx="-1200000" algn="bl" rotWithShape="0">
                    <a:srgbClr val="00B0F0">
                      <a:alpha val="2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390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1391" name="Text Box 15"/>
              <p:cNvSpPr txBox="1">
                <a:spLocks noChangeArrowheads="1"/>
              </p:cNvSpPr>
              <p:nvPr/>
            </p:nvSpPr>
            <p:spPr bwMode="gray">
              <a:xfrm>
                <a:off x="2769" y="1837"/>
                <a:ext cx="320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5782" tIns="47891" rIns="95782" bIns="47891">
                <a:spAutoFit/>
              </a:bodyPr>
              <a:lstStyle/>
              <a:p>
                <a:pPr algn="ctr" defTabSz="957263" eaLnBrk="0" hangingPunct="0"/>
                <a:r>
                  <a:rPr lang="ru-RU" sz="4400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4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620" y="910"/>
              <a:ext cx="962" cy="952"/>
              <a:chOff x="3294" y="682"/>
              <a:chExt cx="687" cy="682"/>
            </a:xfrm>
          </p:grpSpPr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3294" y="682"/>
                <a:ext cx="687" cy="682"/>
                <a:chOff x="1931" y="1508"/>
                <a:chExt cx="2101" cy="2110"/>
              </a:xfrm>
            </p:grpSpPr>
            <p:sp>
              <p:nvSpPr>
                <p:cNvPr id="101394" name="Oval 18">
                  <a:hlinkClick r:id="rId3" action="ppaction://hlinksldjump"/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1931" y="1508"/>
                  <a:ext cx="2101" cy="2110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76200" dir="18900000" sy="23000" kx="-1200000" algn="bl" rotWithShape="0">
                    <a:srgbClr val="00B0F0">
                      <a:alpha val="2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395" name="Freeform 19"/>
                <p:cNvSpPr>
                  <a:spLocks/>
                </p:cNvSpPr>
                <p:nvPr/>
              </p:nvSpPr>
              <p:spPr bwMode="gray">
                <a:xfrm>
                  <a:off x="2207" y="1508"/>
                  <a:ext cx="1514" cy="84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1396" name="Text Box 20"/>
              <p:cNvSpPr txBox="1">
                <a:spLocks noChangeArrowheads="1"/>
              </p:cNvSpPr>
              <p:nvPr/>
            </p:nvSpPr>
            <p:spPr bwMode="gray">
              <a:xfrm>
                <a:off x="3519" y="953"/>
                <a:ext cx="265" cy="3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5782" tIns="47891" rIns="95782" bIns="47891">
                <a:spAutoFit/>
              </a:bodyPr>
              <a:lstStyle/>
              <a:p>
                <a:pPr algn="ctr" defTabSz="957263" eaLnBrk="0" hangingPunct="0"/>
                <a:r>
                  <a:rPr lang="ru-RU" sz="32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3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281" y="2268"/>
              <a:ext cx="1539" cy="1579"/>
              <a:chOff x="912" y="1651"/>
              <a:chExt cx="1099" cy="1128"/>
            </a:xfrm>
          </p:grpSpPr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101399" name="Oval 23">
                  <a:hlinkClick r:id="rId4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76200" dir="18900000" sy="23000" kx="-1200000" algn="bl" rotWithShape="0">
                    <a:srgbClr val="00B0F0">
                      <a:alpha val="2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400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1401" name="Text Box 25"/>
              <p:cNvSpPr txBox="1">
                <a:spLocks noChangeArrowheads="1"/>
              </p:cNvSpPr>
              <p:nvPr/>
            </p:nvSpPr>
            <p:spPr bwMode="gray">
              <a:xfrm>
                <a:off x="1296" y="2152"/>
                <a:ext cx="320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5782" tIns="47891" rIns="95782" bIns="47891">
                <a:spAutoFit/>
              </a:bodyPr>
              <a:lstStyle/>
              <a:p>
                <a:pPr algn="ctr" defTabSz="957263" eaLnBrk="0" hangingPunct="0"/>
                <a:r>
                  <a:rPr lang="ru-RU" sz="4400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4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4593" y="3380"/>
              <a:ext cx="1776" cy="1754"/>
              <a:chOff x="3278" y="2445"/>
              <a:chExt cx="1268" cy="1253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101404" name="Oval 28">
                  <a:hlinkClick r:id="rId5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76200" dir="18900000" sy="23000" kx="-1200000" algn="bl" rotWithShape="0">
                    <a:srgbClr val="00B0F0">
                      <a:alpha val="2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405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1406" name="Text Box 30"/>
              <p:cNvSpPr txBox="1">
                <a:spLocks noChangeArrowheads="1"/>
              </p:cNvSpPr>
              <p:nvPr/>
            </p:nvSpPr>
            <p:spPr bwMode="gray">
              <a:xfrm>
                <a:off x="3804" y="2988"/>
                <a:ext cx="320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5782" tIns="47891" rIns="95782" bIns="47891">
                <a:spAutoFit/>
              </a:bodyPr>
              <a:lstStyle/>
              <a:p>
                <a:pPr algn="ctr" defTabSz="957263" eaLnBrk="0" hangingPunct="0"/>
                <a:r>
                  <a:rPr lang="ru-RU" sz="4400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4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8" name="Rectangle 9"/>
          <p:cNvSpPr>
            <a:spLocks noChangeArrowheads="1"/>
          </p:cNvSpPr>
          <p:nvPr/>
        </p:nvSpPr>
        <p:spPr bwMode="gray">
          <a:xfrm rot="17561065">
            <a:off x="3689954" y="3889569"/>
            <a:ext cx="1009117" cy="173482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Oval 23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2714612" y="4214818"/>
            <a:ext cx="1744979" cy="1790384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srgbClr val="00B0F0">
                <a:alpha val="2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Freeform 24"/>
          <p:cNvSpPr>
            <a:spLocks/>
          </p:cNvSpPr>
          <p:nvPr/>
        </p:nvSpPr>
        <p:spPr bwMode="gray">
          <a:xfrm>
            <a:off x="2928926" y="4286256"/>
            <a:ext cx="1346127" cy="675657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gray">
          <a:xfrm>
            <a:off x="3337277" y="5072074"/>
            <a:ext cx="501212" cy="77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2" tIns="47891" rIns="95782" bIns="47891">
            <a:spAutoFit/>
          </a:bodyPr>
          <a:lstStyle/>
          <a:p>
            <a:pPr algn="ctr" defTabSz="957263" eaLnBrk="0" hangingPunct="0"/>
            <a:r>
              <a:rPr lang="ru-RU" sz="4400" dirty="0" smtClean="0">
                <a:solidFill>
                  <a:srgbClr val="FFFFFF"/>
                </a:solidFill>
              </a:rPr>
              <a:t>4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5" name="Прямоугольный треугольник 34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рямоугольный треугольник 35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Управляющая кнопка: домой 37">
            <a:hlinkClick r:id="rId7" action="ppaction://hlinksldjump" highlightClick="1"/>
          </p:cNvPr>
          <p:cNvSpPr>
            <a:spLocks noChangeAspect="1"/>
          </p:cNvSpPr>
          <p:nvPr/>
        </p:nvSpPr>
        <p:spPr>
          <a:xfrm>
            <a:off x="8496000" y="6210000"/>
            <a:ext cx="648000" cy="648000"/>
          </a:xfrm>
          <a:prstGeom prst="actionButtonHome">
            <a:avLst/>
          </a:prstGeom>
          <a:solidFill>
            <a:srgbClr val="C00000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Блок-схема: альтернативный процесс 39"/>
          <p:cNvSpPr>
            <a:spLocks noChangeAspect="1"/>
          </p:cNvSpPr>
          <p:nvPr/>
        </p:nvSpPr>
        <p:spPr>
          <a:xfrm>
            <a:off x="6500826" y="6072206"/>
            <a:ext cx="1762136" cy="432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Управляющая кнопка: сведения 40">
            <a:hlinkClick r:id="rId8" action="ppaction://hlinksldjump" highlightClick="1"/>
          </p:cNvPr>
          <p:cNvSpPr>
            <a:spLocks noChangeAspect="1"/>
          </p:cNvSpPr>
          <p:nvPr/>
        </p:nvSpPr>
        <p:spPr>
          <a:xfrm>
            <a:off x="8072462" y="500042"/>
            <a:ext cx="648000" cy="648000"/>
          </a:xfrm>
          <a:prstGeom prst="actionButtonInformation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55279" y="26860"/>
            <a:ext cx="300039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Умножение 42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88" y="0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13344" y="340647"/>
            <a:ext cx="2866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Выбери шар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52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6151563" y="3433763"/>
            <a:ext cx="1620837" cy="8280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4456113" y="3433763"/>
            <a:ext cx="1611312" cy="8280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2773363" y="3433763"/>
            <a:ext cx="1563687" cy="8280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1066800" y="3433763"/>
            <a:ext cx="1620838" cy="8280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87463" y="2057400"/>
            <a:ext cx="5895975" cy="936625"/>
            <a:chOff x="624" y="1152"/>
            <a:chExt cx="4080" cy="720"/>
          </a:xfrm>
          <a:effectLst>
            <a:outerShdw sx="1000" sy="1000" algn="ctr" rotWithShape="0">
              <a:srgbClr val="000000"/>
            </a:outerShdw>
          </a:effectLst>
        </p:grpSpPr>
        <p:sp>
          <p:nvSpPr>
            <p:cNvPr id="83976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ln>
              <a:headEnd/>
              <a:tailEnd/>
            </a:ln>
            <a:effectLst>
              <a:outerShdw dist="38100" dir="15000000" sx="111000" sy="111000" rotWithShape="0">
                <a:srgbClr val="C00000"/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397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solidFill>
                <a:schemeClr val="accent2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97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98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982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ln>
              <a:headEnd/>
              <a:tailEnd/>
            </a:ln>
            <a:effectLst>
              <a:outerShdw dist="38100" dir="15000000" sx="111000" sy="111000" rotWithShape="0">
                <a:srgbClr val="C00000"/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398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solidFill>
                <a:schemeClr val="accent2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98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98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98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988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ln>
              <a:headEnd/>
              <a:tailEnd/>
            </a:ln>
            <a:effectLst>
              <a:outerShdw dist="38100" dir="15000000" sx="111000" sy="111000" rotWithShape="0">
                <a:srgbClr val="C00000"/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8399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solidFill>
                <a:schemeClr val="accent2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99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99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994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ln>
              <a:headEnd/>
              <a:tailEnd/>
            </a:ln>
            <a:effectLst>
              <a:outerShdw dist="38100" dir="15000000" sx="111000" sy="111000" rotWithShape="0">
                <a:srgbClr val="C00000"/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3995" name="Rectangle 27"/>
          <p:cNvSpPr>
            <a:spLocks noChangeArrowheads="1"/>
          </p:cNvSpPr>
          <p:nvPr/>
        </p:nvSpPr>
        <p:spPr bwMode="gray">
          <a:xfrm>
            <a:off x="1441450" y="2359025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gray">
          <a:xfrm>
            <a:off x="3136900" y="2359025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gray">
          <a:xfrm>
            <a:off x="4683125" y="2359025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gray">
          <a:xfrm>
            <a:off x="6378575" y="2359025"/>
            <a:ext cx="412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1447800" y="3651250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14,007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3141663" y="3651250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74,922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4837113" y="3651250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121,75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6532563" y="3651250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30,974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Блок-схема: узел 37"/>
          <p:cNvSpPr>
            <a:spLocks noChangeAspect="1"/>
          </p:cNvSpPr>
          <p:nvPr/>
        </p:nvSpPr>
        <p:spPr>
          <a:xfrm>
            <a:off x="1071538" y="428604"/>
            <a:ext cx="972000" cy="9720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ый треугольник 42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Прямоугольный треугольник 43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Прямоугольный треугольник 44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5786" y="4500570"/>
            <a:ext cx="642942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Найди порядковый номер</a:t>
            </a:r>
            <a:r>
              <a:rPr lang="en-US" sz="24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 относительную атомную массу азота</a:t>
            </a:r>
            <a:endParaRPr lang="ru-RU" sz="2400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Блок-схема: альтернативный процесс 46"/>
          <p:cNvSpPr>
            <a:spLocks noChangeAspect="1"/>
          </p:cNvSpPr>
          <p:nvPr/>
        </p:nvSpPr>
        <p:spPr>
          <a:xfrm>
            <a:off x="7215206" y="4857760"/>
            <a:ext cx="1762136" cy="432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357686" y="6000768"/>
            <a:ext cx="2628912" cy="684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Ar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643042" y="6000768"/>
            <a:ext cx="2628000" cy="684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Порядковый номер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24"/>
          <p:cNvSpPr>
            <a:spLocks noChangeAspect="1"/>
          </p:cNvSpPr>
          <p:nvPr/>
        </p:nvSpPr>
        <p:spPr bwMode="gray">
          <a:xfrm>
            <a:off x="357158" y="3857628"/>
            <a:ext cx="1020926" cy="1512000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Freeform 24"/>
          <p:cNvSpPr>
            <a:spLocks noChangeAspect="1"/>
          </p:cNvSpPr>
          <p:nvPr/>
        </p:nvSpPr>
        <p:spPr bwMode="gray">
          <a:xfrm rot="13012692">
            <a:off x="7281005" y="1512369"/>
            <a:ext cx="1020926" cy="1512000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Блок-схема: узел 54"/>
          <p:cNvSpPr>
            <a:spLocks noChangeAspect="1"/>
          </p:cNvSpPr>
          <p:nvPr/>
        </p:nvSpPr>
        <p:spPr>
          <a:xfrm>
            <a:off x="2428860" y="428604"/>
            <a:ext cx="972000" cy="972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Блок-схема: узел 55"/>
          <p:cNvSpPr>
            <a:spLocks noChangeAspect="1"/>
          </p:cNvSpPr>
          <p:nvPr/>
        </p:nvSpPr>
        <p:spPr>
          <a:xfrm>
            <a:off x="3679024" y="428604"/>
            <a:ext cx="972000" cy="9720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Блок-схема: узел 56"/>
          <p:cNvSpPr>
            <a:spLocks noChangeAspect="1"/>
          </p:cNvSpPr>
          <p:nvPr/>
        </p:nvSpPr>
        <p:spPr>
          <a:xfrm>
            <a:off x="4982767" y="428604"/>
            <a:ext cx="972000" cy="9720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Sb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Блок-схема: узел 59"/>
          <p:cNvSpPr>
            <a:spLocks noChangeAspect="1"/>
          </p:cNvSpPr>
          <p:nvPr/>
        </p:nvSpPr>
        <p:spPr>
          <a:xfrm>
            <a:off x="6286512" y="428604"/>
            <a:ext cx="972000" cy="9720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Bi</a:t>
            </a:r>
            <a:endParaRPr lang="ru-RU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Управляющая кнопка: сведения 60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072462" y="500042"/>
            <a:ext cx="648000" cy="648000"/>
          </a:xfrm>
          <a:prstGeom prst="actionButtonInformation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Управляющая кнопка: возврат 51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604000" y="6318000"/>
            <a:ext cx="540000" cy="540000"/>
          </a:xfrm>
          <a:prstGeom prst="actionButtonRetur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Блок-схема: альтернативный процесс 57"/>
          <p:cNvSpPr>
            <a:spLocks noChangeAspect="1"/>
          </p:cNvSpPr>
          <p:nvPr/>
        </p:nvSpPr>
        <p:spPr>
          <a:xfrm>
            <a:off x="7215206" y="5357826"/>
            <a:ext cx="1762136" cy="432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Действие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4348" y="4572008"/>
            <a:ext cx="642942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Нажми на каждый элемент</a:t>
            </a:r>
            <a:endParaRPr lang="ru-RU" sz="2400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0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1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8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8" dur="1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83998" grpId="0"/>
      <p:bldP spid="83999" grpId="0"/>
      <p:bldP spid="38" grpId="0" animBg="1"/>
      <p:bldP spid="46" grpId="0"/>
      <p:bldP spid="46" grpId="1"/>
      <p:bldP spid="46" grpId="2"/>
      <p:bldP spid="47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58" grpId="0" animBg="1"/>
      <p:bldP spid="62" grpId="0"/>
      <p:bldP spid="6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Волна 23"/>
          <p:cNvSpPr/>
          <p:nvPr/>
        </p:nvSpPr>
        <p:spPr>
          <a:xfrm>
            <a:off x="0" y="5000636"/>
            <a:ext cx="9144000" cy="1428760"/>
          </a:xfrm>
          <a:prstGeom prst="wav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33" descr="2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38800" y="4786322"/>
            <a:ext cx="1371600" cy="1304925"/>
          </a:xfrm>
          <a:prstGeom prst="rect">
            <a:avLst/>
          </a:prstGeom>
          <a:noFill/>
        </p:spPr>
      </p:pic>
      <p:pic>
        <p:nvPicPr>
          <p:cNvPr id="6" name="Picture 33" descr="2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4786322"/>
            <a:ext cx="1371600" cy="1304925"/>
          </a:xfrm>
          <a:prstGeom prst="rect">
            <a:avLst/>
          </a:prstGeom>
          <a:noFill/>
        </p:spPr>
      </p:pic>
      <p:pic>
        <p:nvPicPr>
          <p:cNvPr id="7" name="Picture 33" descr="2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4857760"/>
            <a:ext cx="1371600" cy="1304925"/>
          </a:xfrm>
          <a:prstGeom prst="rect">
            <a:avLst/>
          </a:prstGeom>
          <a:noFill/>
        </p:spPr>
      </p:pic>
      <p:pic>
        <p:nvPicPr>
          <p:cNvPr id="8" name="Picture 33" descr="2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4857760"/>
            <a:ext cx="1371600" cy="13049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687736" y="4260059"/>
            <a:ext cx="1980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Метафосфорная кислота</a:t>
            </a:r>
            <a:endParaRPr lang="ru-RU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95901" y="4268791"/>
            <a:ext cx="142876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Азотистая </a:t>
            </a:r>
          </a:p>
          <a:p>
            <a:pPr algn="ctr"/>
            <a:r>
              <a:rPr lang="ru-RU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кислота</a:t>
            </a:r>
            <a:endParaRPr lang="ru-RU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6761" y="4277523"/>
            <a:ext cx="1571636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Азотная </a:t>
            </a:r>
          </a:p>
          <a:p>
            <a:pPr algn="ctr"/>
            <a:r>
              <a:rPr lang="ru-RU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кислота</a:t>
            </a:r>
            <a:endParaRPr lang="ru-RU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000" y="4286256"/>
            <a:ext cx="205428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Фосфористая кислота</a:t>
            </a:r>
            <a:endParaRPr lang="ru-RU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143380"/>
            <a:ext cx="2160000" cy="755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Ортофосфорная кислота</a:t>
            </a:r>
            <a:endParaRPr lang="ru-RU" sz="2000" b="1" dirty="0">
              <a:ln w="9000" cmpd="sng">
                <a:noFill/>
                <a:prstDash val="solid"/>
              </a:ln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1357298"/>
            <a:ext cx="1627533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857488" y="1357298"/>
            <a:ext cx="50006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905"/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047868" y="2971800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200" baseline="-250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3200" baseline="-250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baseline="-25000" dirty="0">
              <a:ln w="12700">
                <a:noFill/>
                <a:prstDash val="solid"/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95934" y="2971800"/>
            <a:ext cx="1296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HNO</a:t>
            </a:r>
            <a:r>
              <a:rPr lang="en-US" sz="3200" baseline="-250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aseline="-25000" dirty="0">
              <a:ln w="12700">
                <a:noFill/>
                <a:prstDash val="solid"/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0959" y="2971800"/>
            <a:ext cx="1692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(HPO</a:t>
            </a:r>
            <a:r>
              <a:rPr lang="en-US" sz="3200" baseline="-250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200" baseline="-250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3200" baseline="-25000" dirty="0">
              <a:ln w="12700">
                <a:noFill/>
                <a:prstDash val="solid"/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3" descr="2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4786322"/>
            <a:ext cx="1371600" cy="1304925"/>
          </a:xfrm>
          <a:prstGeom prst="rect">
            <a:avLst/>
          </a:prstGeom>
          <a:noFill/>
        </p:spPr>
      </p:pic>
      <p:sp>
        <p:nvSpPr>
          <p:cNvPr id="39" name="Скругленный прямоугольник 38"/>
          <p:cNvSpPr>
            <a:spLocks noChangeAspect="1"/>
          </p:cNvSpPr>
          <p:nvPr/>
        </p:nvSpPr>
        <p:spPr>
          <a:xfrm>
            <a:off x="6072198" y="6215082"/>
            <a:ext cx="1762136" cy="432000"/>
          </a:xfrm>
          <a:prstGeom prst="round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69967" y="2971800"/>
            <a:ext cx="1296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HNO</a:t>
            </a:r>
            <a:r>
              <a:rPr lang="en-US" sz="3200" baseline="-250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aseline="-25000" dirty="0">
              <a:ln w="12700">
                <a:noFill/>
                <a:prstDash val="solid"/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21901" y="2971800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200" baseline="-250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3200" baseline="-2500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aseline="-25000" dirty="0">
              <a:ln w="12700">
                <a:noFill/>
                <a:prstDash val="solid"/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Управляющая кнопка: домой 22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496000" y="6210000"/>
            <a:ext cx="648000" cy="648000"/>
          </a:xfrm>
          <a:prstGeom prst="actionButtonHome">
            <a:avLst/>
          </a:prstGeom>
          <a:solidFill>
            <a:srgbClr val="C00000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Умножение 24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Прямоугольный треугольник 27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2214554"/>
            <a:ext cx="50006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905"/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Нажми на формулу</a:t>
            </a:r>
            <a:endParaRPr lang="ru-RU" sz="2400" dirty="0">
              <a:ln w="1905"/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263936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5122" y="615715"/>
            <a:ext cx="2232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Соотнеси</a:t>
            </a:r>
            <a:endParaRPr lang="ru-RU" sz="36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8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9583 0.426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0416 0.43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38594 0.30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60504 0.43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0" grpId="0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37" grpId="0" animBg="1"/>
      <p:bldP spid="37" grpId="1" animBg="1"/>
      <p:bldP spid="32" grpId="0" animBg="1"/>
      <p:bldP spid="32" grpId="1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>
            <a:spLocks noChangeAspect="1"/>
          </p:cNvSpPr>
          <p:nvPr/>
        </p:nvSpPr>
        <p:spPr>
          <a:xfrm>
            <a:off x="8143900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>
            <a:spLocks noChangeAspect="1"/>
          </p:cNvSpPr>
          <p:nvPr/>
        </p:nvSpPr>
        <p:spPr>
          <a:xfrm>
            <a:off x="7572396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>
            <a:spLocks noChangeAspect="1"/>
          </p:cNvSpPr>
          <p:nvPr/>
        </p:nvSpPr>
        <p:spPr>
          <a:xfrm>
            <a:off x="6429388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5286380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>
            <a:spLocks noChangeAspect="1"/>
          </p:cNvSpPr>
          <p:nvPr/>
        </p:nvSpPr>
        <p:spPr>
          <a:xfrm>
            <a:off x="4143372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>
            <a:spLocks noChangeAspect="1"/>
          </p:cNvSpPr>
          <p:nvPr/>
        </p:nvSpPr>
        <p:spPr>
          <a:xfrm>
            <a:off x="6929454" y="4572008"/>
            <a:ext cx="1762136" cy="642942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Нужная информация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4714876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5286380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5857884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6429388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7000892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7572396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8143900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>
            <a:spLocks noChangeAspect="1"/>
          </p:cNvSpPr>
          <p:nvPr/>
        </p:nvSpPr>
        <p:spPr>
          <a:xfrm>
            <a:off x="4143372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>
            <a:spLocks noChangeAspect="1"/>
          </p:cNvSpPr>
          <p:nvPr/>
        </p:nvSpPr>
        <p:spPr>
          <a:xfrm>
            <a:off x="4143372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>
            <a:spLocks noChangeAspect="1"/>
          </p:cNvSpPr>
          <p:nvPr/>
        </p:nvSpPr>
        <p:spPr>
          <a:xfrm>
            <a:off x="4714876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>
            <a:spLocks noChangeAspect="1"/>
          </p:cNvSpPr>
          <p:nvPr/>
        </p:nvSpPr>
        <p:spPr>
          <a:xfrm>
            <a:off x="5286380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5857884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>
            <a:spLocks noChangeAspect="1"/>
          </p:cNvSpPr>
          <p:nvPr/>
        </p:nvSpPr>
        <p:spPr>
          <a:xfrm>
            <a:off x="6429388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>
            <a:spLocks noChangeAspect="1"/>
          </p:cNvSpPr>
          <p:nvPr/>
        </p:nvSpPr>
        <p:spPr>
          <a:xfrm>
            <a:off x="7000892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>
            <a:spLocks noChangeAspect="1"/>
          </p:cNvSpPr>
          <p:nvPr/>
        </p:nvSpPr>
        <p:spPr>
          <a:xfrm>
            <a:off x="7572396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>
            <a:spLocks noChangeAspect="1"/>
          </p:cNvSpPr>
          <p:nvPr/>
        </p:nvSpPr>
        <p:spPr>
          <a:xfrm>
            <a:off x="8143900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вал 32"/>
          <p:cNvSpPr>
            <a:spLocks/>
          </p:cNvSpPr>
          <p:nvPr/>
        </p:nvSpPr>
        <p:spPr>
          <a:xfrm>
            <a:off x="7143768" y="6000768"/>
            <a:ext cx="1152000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3500438"/>
            <a:ext cx="2283192" cy="324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Блок-схема: альтернативный процесс 41"/>
          <p:cNvSpPr>
            <a:spLocks noChangeAspect="1"/>
          </p:cNvSpPr>
          <p:nvPr/>
        </p:nvSpPr>
        <p:spPr>
          <a:xfrm>
            <a:off x="6929454" y="5286388"/>
            <a:ext cx="1762136" cy="432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Иллюстрация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214422"/>
            <a:ext cx="342000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Этот элемент открыт совершенно случайно</a:t>
            </a: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143116"/>
            <a:ext cx="342000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 1669 году алхимиком Брандом</a:t>
            </a: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3071810"/>
            <a:ext cx="342000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Назван  «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phosphorus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» -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фосфор</a:t>
            </a: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4000504"/>
            <a:ext cx="3420000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Зашифрованное слово – это перевод слова фосфор  с греческого</a:t>
            </a: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158" y="5357826"/>
            <a:ext cx="3420000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Часто встречается в русской химической литературе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века</a:t>
            </a: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Умножение 34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Управляющая кнопка: возврат 40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604000" y="6318000"/>
            <a:ext cx="540000" cy="540000"/>
          </a:xfrm>
          <a:prstGeom prst="actionButtonRetur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Пятиугольник 43"/>
          <p:cNvSpPr/>
          <p:nvPr/>
        </p:nvSpPr>
        <p:spPr>
          <a:xfrm rot="16200000" flipH="1">
            <a:off x="-35731" y="1393029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ятиугольник 44"/>
          <p:cNvSpPr/>
          <p:nvPr/>
        </p:nvSpPr>
        <p:spPr>
          <a:xfrm rot="16200000" flipH="1">
            <a:off x="-35731" y="2393161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ятиугольник 45"/>
          <p:cNvSpPr/>
          <p:nvPr/>
        </p:nvSpPr>
        <p:spPr>
          <a:xfrm rot="16200000" flipH="1">
            <a:off x="-35731" y="3393293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ятиугольник 46"/>
          <p:cNvSpPr/>
          <p:nvPr/>
        </p:nvSpPr>
        <p:spPr>
          <a:xfrm rot="16200000" flipH="1">
            <a:off x="-35731" y="4393425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ятиугольник 47"/>
          <p:cNvSpPr/>
          <p:nvPr/>
        </p:nvSpPr>
        <p:spPr>
          <a:xfrm rot="16200000" flipH="1">
            <a:off x="-35731" y="5393557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90" y="23913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8328"/>
            <a:ext cx="7427168" cy="85081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Таинственный элемент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8" grpId="0" animBg="1"/>
      <p:bldP spid="37" grpId="0" animBg="1"/>
      <p:bldP spid="36" grpId="0" animBg="1"/>
      <p:bldP spid="5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42" grpId="0" animBg="1"/>
      <p:bldP spid="8" grpId="0" animBg="1"/>
      <p:bldP spid="12" grpId="0" animBg="1"/>
      <p:bldP spid="14" grpId="0" animBg="1"/>
      <p:bldP spid="15" grpId="0" animBg="1"/>
      <p:bldP spid="3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19390"/>
            <a:ext cx="54700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4837" lvl="4" fontAlgn="base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r>
              <a:rPr lang="ru-RU" sz="2400" dirty="0">
                <a:solidFill>
                  <a:srgbClr val="404040"/>
                </a:solidFill>
                <a:latin typeface="Trebuchet MS"/>
              </a:rPr>
              <a:t>Скажи мне - и я забуду</a:t>
            </a:r>
            <a:br>
              <a:rPr lang="ru-RU" sz="2400" dirty="0">
                <a:solidFill>
                  <a:srgbClr val="404040"/>
                </a:solidFill>
                <a:latin typeface="Trebuchet MS"/>
              </a:rPr>
            </a:br>
            <a:r>
              <a:rPr lang="ru-RU" sz="2400" dirty="0">
                <a:solidFill>
                  <a:srgbClr val="404040"/>
                </a:solidFill>
                <a:latin typeface="Trebuchet MS"/>
              </a:rPr>
              <a:t/>
            </a:r>
            <a:br>
              <a:rPr lang="ru-RU" sz="2400" dirty="0">
                <a:solidFill>
                  <a:srgbClr val="404040"/>
                </a:solidFill>
                <a:latin typeface="Trebuchet MS"/>
              </a:rPr>
            </a:br>
            <a:r>
              <a:rPr lang="ru-RU" sz="2400" dirty="0">
                <a:solidFill>
                  <a:srgbClr val="404040"/>
                </a:solidFill>
                <a:latin typeface="Trebuchet MS"/>
              </a:rPr>
              <a:t>покажи мне – и я запомню</a:t>
            </a:r>
            <a:br>
              <a:rPr lang="ru-RU" sz="2400" dirty="0">
                <a:solidFill>
                  <a:srgbClr val="404040"/>
                </a:solidFill>
                <a:latin typeface="Trebuchet MS"/>
              </a:rPr>
            </a:br>
            <a:r>
              <a:rPr lang="ru-RU" sz="2400" dirty="0">
                <a:solidFill>
                  <a:srgbClr val="404040"/>
                </a:solidFill>
                <a:latin typeface="Trebuchet MS"/>
              </a:rPr>
              <a:t/>
            </a:r>
            <a:br>
              <a:rPr lang="ru-RU" sz="2400" dirty="0">
                <a:solidFill>
                  <a:srgbClr val="404040"/>
                </a:solidFill>
                <a:latin typeface="Trebuchet MS"/>
              </a:rPr>
            </a:br>
            <a:r>
              <a:rPr lang="ru-RU" sz="2400" dirty="0">
                <a:solidFill>
                  <a:srgbClr val="404040"/>
                </a:solidFill>
                <a:latin typeface="Trebuchet MS"/>
              </a:rPr>
              <a:t>вовлеки меня в процесс - и я пойду</a:t>
            </a:r>
            <a:br>
              <a:rPr lang="ru-RU" sz="2400" dirty="0">
                <a:solidFill>
                  <a:srgbClr val="404040"/>
                </a:solidFill>
                <a:latin typeface="Trebuchet MS"/>
              </a:rPr>
            </a:br>
            <a:r>
              <a:rPr lang="ru-RU" sz="2400" dirty="0">
                <a:solidFill>
                  <a:srgbClr val="404040"/>
                </a:solidFill>
                <a:latin typeface="Trebuchet MS"/>
              </a:rPr>
              <a:t/>
            </a:r>
            <a:br>
              <a:rPr lang="ru-RU" sz="2400" dirty="0">
                <a:solidFill>
                  <a:srgbClr val="404040"/>
                </a:solidFill>
                <a:latin typeface="Trebuchet MS"/>
              </a:rPr>
            </a:br>
            <a:r>
              <a:rPr lang="ru-RU" sz="2400" dirty="0">
                <a:solidFill>
                  <a:srgbClr val="404040"/>
                </a:solidFill>
                <a:latin typeface="Trebuchet MS"/>
              </a:rPr>
              <a:t>отойди – и я буду действовать.</a:t>
            </a:r>
            <a:br>
              <a:rPr lang="ru-RU" sz="2400" dirty="0">
                <a:solidFill>
                  <a:srgbClr val="404040"/>
                </a:solidFill>
                <a:latin typeface="Trebuchet MS"/>
              </a:rPr>
            </a:br>
            <a:r>
              <a:rPr lang="ru-RU" sz="2400" dirty="0">
                <a:solidFill>
                  <a:srgbClr val="404040"/>
                </a:solidFill>
                <a:latin typeface="Trebuchet MS"/>
              </a:rPr>
              <a:t/>
            </a:r>
            <a:br>
              <a:rPr lang="ru-RU" sz="2400" dirty="0">
                <a:solidFill>
                  <a:srgbClr val="404040"/>
                </a:solidFill>
                <a:latin typeface="Trebuchet MS"/>
              </a:rPr>
            </a:br>
            <a:r>
              <a:rPr lang="ru-RU" sz="2400" dirty="0">
                <a:solidFill>
                  <a:srgbClr val="404040"/>
                </a:solidFill>
                <a:latin typeface="Trebuchet MS"/>
              </a:rPr>
              <a:t>                                                            Конфуций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864095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таня\Desktop\8в фото\DCIM\102___02\IMG_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3" y="2204864"/>
            <a:ext cx="452782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Логотип 2 школ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3" y="62345"/>
            <a:ext cx="1142984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>
            <a:spLocks noChangeAspect="1"/>
          </p:cNvSpPr>
          <p:nvPr/>
        </p:nvSpPr>
        <p:spPr>
          <a:xfrm>
            <a:off x="7000892" y="4714884"/>
            <a:ext cx="1762136" cy="642942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Нужная информация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вал 32"/>
          <p:cNvSpPr>
            <a:spLocks/>
          </p:cNvSpPr>
          <p:nvPr/>
        </p:nvSpPr>
        <p:spPr>
          <a:xfrm>
            <a:off x="7215206" y="6143644"/>
            <a:ext cx="1152000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Блок-схема: альтернативный процесс 41"/>
          <p:cNvSpPr>
            <a:spLocks noChangeAspect="1"/>
          </p:cNvSpPr>
          <p:nvPr/>
        </p:nvSpPr>
        <p:spPr>
          <a:xfrm>
            <a:off x="7000892" y="5429264"/>
            <a:ext cx="1762136" cy="432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Иллюстрация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6455" y="1214422"/>
            <a:ext cx="3420000" cy="90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Слово укоренилось только в русском и французском языках</a:t>
            </a: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455" y="2253786"/>
            <a:ext cx="342000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Словесный гибрид</a:t>
            </a: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6455" y="3178968"/>
            <a:ext cx="3420000" cy="90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Образовано от латинского – селитра и греческого - рождение</a:t>
            </a: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455" y="4218332"/>
            <a:ext cx="3420000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Пытались перевести это слово на русский язык</a:t>
            </a: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6455" y="5572140"/>
            <a:ext cx="3420000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Это слово было неудобопроизносимым</a:t>
            </a: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Умножение 34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Управляющая кнопка: возврат 40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604000" y="6318000"/>
            <a:ext cx="540000" cy="540000"/>
          </a:xfrm>
          <a:prstGeom prst="actionButtonRetur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>
            <a:spLocks/>
          </p:cNvSpPr>
          <p:nvPr/>
        </p:nvSpPr>
        <p:spPr>
          <a:xfrm>
            <a:off x="4214810" y="1535895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>
            <a:spLocks/>
          </p:cNvSpPr>
          <p:nvPr/>
        </p:nvSpPr>
        <p:spPr>
          <a:xfrm>
            <a:off x="4214810" y="2018101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>
            <a:spLocks/>
          </p:cNvSpPr>
          <p:nvPr/>
        </p:nvSpPr>
        <p:spPr>
          <a:xfrm>
            <a:off x="4214810" y="2500307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>
            <a:spLocks/>
          </p:cNvSpPr>
          <p:nvPr/>
        </p:nvSpPr>
        <p:spPr>
          <a:xfrm>
            <a:off x="4214810" y="2982513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/>
          <p:cNvSpPr>
            <a:spLocks/>
          </p:cNvSpPr>
          <p:nvPr/>
        </p:nvSpPr>
        <p:spPr>
          <a:xfrm>
            <a:off x="4214810" y="3464719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/>
          <p:cNvSpPr>
            <a:spLocks/>
          </p:cNvSpPr>
          <p:nvPr/>
        </p:nvSpPr>
        <p:spPr>
          <a:xfrm>
            <a:off x="4214810" y="3946925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5"/>
          <p:cNvSpPr>
            <a:spLocks/>
          </p:cNvSpPr>
          <p:nvPr/>
        </p:nvSpPr>
        <p:spPr>
          <a:xfrm>
            <a:off x="4214810" y="4429131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>
            <a:spLocks/>
          </p:cNvSpPr>
          <p:nvPr/>
        </p:nvSpPr>
        <p:spPr>
          <a:xfrm>
            <a:off x="4214810" y="1053689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>
            <a:spLocks/>
          </p:cNvSpPr>
          <p:nvPr/>
        </p:nvSpPr>
        <p:spPr>
          <a:xfrm>
            <a:off x="4214810" y="4911337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58"/>
          <p:cNvSpPr>
            <a:spLocks/>
          </p:cNvSpPr>
          <p:nvPr/>
        </p:nvSpPr>
        <p:spPr>
          <a:xfrm>
            <a:off x="4214810" y="5393543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>
            <a:spLocks/>
          </p:cNvSpPr>
          <p:nvPr/>
        </p:nvSpPr>
        <p:spPr>
          <a:xfrm>
            <a:off x="4214810" y="5875749"/>
            <a:ext cx="612000" cy="43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Скругленный прямоугольник 78"/>
          <p:cNvSpPr>
            <a:spLocks/>
          </p:cNvSpPr>
          <p:nvPr/>
        </p:nvSpPr>
        <p:spPr>
          <a:xfrm>
            <a:off x="5072066" y="1535895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кругленный прямоугольник 79"/>
          <p:cNvSpPr>
            <a:spLocks/>
          </p:cNvSpPr>
          <p:nvPr/>
        </p:nvSpPr>
        <p:spPr>
          <a:xfrm>
            <a:off x="5072066" y="2018101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>
            <a:spLocks/>
          </p:cNvSpPr>
          <p:nvPr/>
        </p:nvSpPr>
        <p:spPr>
          <a:xfrm>
            <a:off x="5072066" y="2500307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Скругленный прямоугольник 81"/>
          <p:cNvSpPr>
            <a:spLocks/>
          </p:cNvSpPr>
          <p:nvPr/>
        </p:nvSpPr>
        <p:spPr>
          <a:xfrm>
            <a:off x="5072066" y="2982513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Скругленный прямоугольник 82"/>
          <p:cNvSpPr>
            <a:spLocks/>
          </p:cNvSpPr>
          <p:nvPr/>
        </p:nvSpPr>
        <p:spPr>
          <a:xfrm>
            <a:off x="5072066" y="3464719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Скругленный прямоугольник 83"/>
          <p:cNvSpPr>
            <a:spLocks/>
          </p:cNvSpPr>
          <p:nvPr/>
        </p:nvSpPr>
        <p:spPr>
          <a:xfrm>
            <a:off x="5072066" y="3946925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>
            <a:spLocks/>
          </p:cNvSpPr>
          <p:nvPr/>
        </p:nvSpPr>
        <p:spPr>
          <a:xfrm>
            <a:off x="5072066" y="4429131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Скругленный прямоугольник 85"/>
          <p:cNvSpPr>
            <a:spLocks/>
          </p:cNvSpPr>
          <p:nvPr/>
        </p:nvSpPr>
        <p:spPr>
          <a:xfrm>
            <a:off x="5072066" y="1053689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Скругленный прямоугольник 86"/>
          <p:cNvSpPr>
            <a:spLocks/>
          </p:cNvSpPr>
          <p:nvPr/>
        </p:nvSpPr>
        <p:spPr>
          <a:xfrm>
            <a:off x="5072066" y="4911337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Скругленный прямоугольник 87"/>
          <p:cNvSpPr>
            <a:spLocks/>
          </p:cNvSpPr>
          <p:nvPr/>
        </p:nvSpPr>
        <p:spPr>
          <a:xfrm>
            <a:off x="5072066" y="5393543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Скругленный прямоугольник 88"/>
          <p:cNvSpPr>
            <a:spLocks/>
          </p:cNvSpPr>
          <p:nvPr/>
        </p:nvSpPr>
        <p:spPr>
          <a:xfrm>
            <a:off x="5072066" y="5875749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кругленный прямоугольник 91"/>
          <p:cNvSpPr>
            <a:spLocks/>
          </p:cNvSpPr>
          <p:nvPr/>
        </p:nvSpPr>
        <p:spPr>
          <a:xfrm>
            <a:off x="5072066" y="1571614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Скругленный прямоугольник 92"/>
          <p:cNvSpPr>
            <a:spLocks/>
          </p:cNvSpPr>
          <p:nvPr/>
        </p:nvSpPr>
        <p:spPr>
          <a:xfrm>
            <a:off x="5072066" y="2053820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Скругленный прямоугольник 93"/>
          <p:cNvSpPr>
            <a:spLocks/>
          </p:cNvSpPr>
          <p:nvPr/>
        </p:nvSpPr>
        <p:spPr>
          <a:xfrm>
            <a:off x="5072066" y="2536026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Скругленный прямоугольник 94"/>
          <p:cNvSpPr>
            <a:spLocks/>
          </p:cNvSpPr>
          <p:nvPr/>
        </p:nvSpPr>
        <p:spPr>
          <a:xfrm>
            <a:off x="5072066" y="3018232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>
            <a:spLocks/>
          </p:cNvSpPr>
          <p:nvPr/>
        </p:nvSpPr>
        <p:spPr>
          <a:xfrm>
            <a:off x="5072066" y="3500438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>
            <a:spLocks/>
          </p:cNvSpPr>
          <p:nvPr/>
        </p:nvSpPr>
        <p:spPr>
          <a:xfrm>
            <a:off x="5072066" y="3982644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Скругленный прямоугольник 97"/>
          <p:cNvSpPr>
            <a:spLocks/>
          </p:cNvSpPr>
          <p:nvPr/>
        </p:nvSpPr>
        <p:spPr>
          <a:xfrm>
            <a:off x="5072066" y="4464850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>
            <a:spLocks/>
          </p:cNvSpPr>
          <p:nvPr/>
        </p:nvSpPr>
        <p:spPr>
          <a:xfrm>
            <a:off x="5072066" y="1089408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>
            <a:spLocks/>
          </p:cNvSpPr>
          <p:nvPr/>
        </p:nvSpPr>
        <p:spPr>
          <a:xfrm>
            <a:off x="5072066" y="4947056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Скругленный прямоугольник 100"/>
          <p:cNvSpPr>
            <a:spLocks/>
          </p:cNvSpPr>
          <p:nvPr/>
        </p:nvSpPr>
        <p:spPr>
          <a:xfrm>
            <a:off x="5072066" y="5429262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>
            <a:spLocks/>
          </p:cNvSpPr>
          <p:nvPr/>
        </p:nvSpPr>
        <p:spPr>
          <a:xfrm>
            <a:off x="5072066" y="5911468"/>
            <a:ext cx="612000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ятиугольник 102"/>
          <p:cNvSpPr/>
          <p:nvPr/>
        </p:nvSpPr>
        <p:spPr>
          <a:xfrm rot="16200000" flipH="1">
            <a:off x="-35731" y="1321591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4" name="Пятиугольник 103"/>
          <p:cNvSpPr/>
          <p:nvPr/>
        </p:nvSpPr>
        <p:spPr>
          <a:xfrm rot="16200000" flipH="1">
            <a:off x="-35731" y="2250285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5" name="Пятиугольник 104"/>
          <p:cNvSpPr/>
          <p:nvPr/>
        </p:nvSpPr>
        <p:spPr>
          <a:xfrm rot="16200000" flipH="1">
            <a:off x="-35731" y="3250417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6" name="Пятиугольник 105"/>
          <p:cNvSpPr/>
          <p:nvPr/>
        </p:nvSpPr>
        <p:spPr>
          <a:xfrm rot="16200000" flipH="1">
            <a:off x="-35731" y="4321987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7" name="Пятиугольник 106"/>
          <p:cNvSpPr/>
          <p:nvPr/>
        </p:nvSpPr>
        <p:spPr>
          <a:xfrm rot="16200000" flipH="1">
            <a:off x="-35731" y="5607871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-600000">
            <a:off x="6357950" y="1428736"/>
            <a:ext cx="2088000" cy="275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76" y="-4663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9875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Таинственный элемент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42" grpId="0" animBg="1"/>
      <p:bldP spid="8" grpId="0" animBg="1"/>
      <p:bldP spid="12" grpId="0" animBg="1"/>
      <p:bldP spid="14" grpId="0" animBg="1"/>
      <p:bldP spid="15" grpId="0" animBg="1"/>
      <p:bldP spid="34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2" grpId="0" animBg="1"/>
      <p:bldP spid="93" grpId="0" animBg="1"/>
      <p:bldP spid="94" grpId="0" animBg="1"/>
      <p:bldP spid="95" grpId="0" animBg="1"/>
      <p:bldP spid="95" grpId="1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>
            <a:spLocks noChangeAspect="1"/>
          </p:cNvSpPr>
          <p:nvPr/>
        </p:nvSpPr>
        <p:spPr>
          <a:xfrm>
            <a:off x="6929454" y="4572008"/>
            <a:ext cx="1762136" cy="642942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Нужная информация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428736"/>
            <a:ext cx="3564000" cy="111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Азот открыт почти одновременно несколькими исследователями</a:t>
            </a:r>
            <a:endParaRPr lang="ru-RU" sz="2000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625177"/>
            <a:ext cx="3564000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Название от греческой отрицательной приставки «а» и слова «зоэ»</a:t>
            </a:r>
            <a:endParaRPr lang="ru-RU" sz="2000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3634312"/>
            <a:ext cx="356400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Название означало «безжизненный»</a:t>
            </a:r>
            <a:endParaRPr lang="ru-RU" sz="2000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4500570"/>
            <a:ext cx="3564000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Название часто встречалось в русской химической литературе начала </a:t>
            </a:r>
            <a:r>
              <a:rPr lang="en-US" sz="20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2000" dirty="0" smtClean="0">
                <a:solidFill>
                  <a:srgbClr val="5581F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века</a:t>
            </a:r>
            <a:endParaRPr lang="ru-RU" sz="2000" dirty="0">
              <a:solidFill>
                <a:srgbClr val="5581F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4554140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5107784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5661429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6215073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6768717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7322362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7876007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>
            <a:spLocks noChangeAspect="1"/>
          </p:cNvSpPr>
          <p:nvPr/>
        </p:nvSpPr>
        <p:spPr>
          <a:xfrm>
            <a:off x="4000496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вал 32"/>
          <p:cNvSpPr>
            <a:spLocks/>
          </p:cNvSpPr>
          <p:nvPr/>
        </p:nvSpPr>
        <p:spPr>
          <a:xfrm>
            <a:off x="7143768" y="6000768"/>
            <a:ext cx="1152000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Блок-схема: альтернативный процесс 41"/>
          <p:cNvSpPr>
            <a:spLocks noChangeAspect="1"/>
          </p:cNvSpPr>
          <p:nvPr/>
        </p:nvSpPr>
        <p:spPr>
          <a:xfrm>
            <a:off x="6929454" y="5286388"/>
            <a:ext cx="1762136" cy="432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Иллюстрация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8429652" y="2143116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>
            <a:spLocks noChangeAspect="1"/>
          </p:cNvSpPr>
          <p:nvPr/>
        </p:nvSpPr>
        <p:spPr>
          <a:xfrm>
            <a:off x="7322361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>
            <a:spLocks noChangeAspect="1"/>
          </p:cNvSpPr>
          <p:nvPr/>
        </p:nvSpPr>
        <p:spPr>
          <a:xfrm>
            <a:off x="5661429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6768717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Умножение 42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Управляющая кнопка: возврат 43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604000" y="6318000"/>
            <a:ext cx="540000" cy="540000"/>
          </a:xfrm>
          <a:prstGeom prst="actionButtonRetur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Пятиугольник 44"/>
          <p:cNvSpPr/>
          <p:nvPr/>
        </p:nvSpPr>
        <p:spPr>
          <a:xfrm rot="16200000" flipH="1">
            <a:off x="-35731" y="1607343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ятиугольник 45"/>
          <p:cNvSpPr/>
          <p:nvPr/>
        </p:nvSpPr>
        <p:spPr>
          <a:xfrm rot="16200000" flipH="1">
            <a:off x="-35731" y="2607475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ятиугольник 46"/>
          <p:cNvSpPr/>
          <p:nvPr/>
        </p:nvSpPr>
        <p:spPr>
          <a:xfrm rot="16200000" flipH="1">
            <a:off x="-35731" y="3607607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ятиугольник 47"/>
          <p:cNvSpPr/>
          <p:nvPr/>
        </p:nvSpPr>
        <p:spPr>
          <a:xfrm rot="16200000" flipH="1">
            <a:off x="-35731" y="4607739"/>
            <a:ext cx="500066" cy="428604"/>
          </a:xfrm>
          <a:prstGeom prst="homePlate">
            <a:avLst>
              <a:gd name="adj" fmla="val 11667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Скругленный прямоугольник 58"/>
          <p:cNvSpPr>
            <a:spLocks noChangeAspect="1"/>
          </p:cNvSpPr>
          <p:nvPr/>
        </p:nvSpPr>
        <p:spPr>
          <a:xfrm>
            <a:off x="8429652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>
            <a:spLocks noChangeAspect="1"/>
          </p:cNvSpPr>
          <p:nvPr/>
        </p:nvSpPr>
        <p:spPr>
          <a:xfrm>
            <a:off x="6215073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>
            <a:spLocks noChangeAspect="1"/>
          </p:cNvSpPr>
          <p:nvPr/>
        </p:nvSpPr>
        <p:spPr>
          <a:xfrm>
            <a:off x="4000496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>
            <a:spLocks noChangeAspect="1"/>
          </p:cNvSpPr>
          <p:nvPr/>
        </p:nvSpPr>
        <p:spPr>
          <a:xfrm>
            <a:off x="7876005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/>
          <p:cNvSpPr>
            <a:spLocks noChangeAspect="1"/>
          </p:cNvSpPr>
          <p:nvPr/>
        </p:nvSpPr>
        <p:spPr>
          <a:xfrm>
            <a:off x="7322361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/>
          <p:cNvSpPr>
            <a:spLocks noChangeAspect="1"/>
          </p:cNvSpPr>
          <p:nvPr/>
        </p:nvSpPr>
        <p:spPr>
          <a:xfrm>
            <a:off x="5661429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5"/>
          <p:cNvSpPr>
            <a:spLocks noChangeAspect="1"/>
          </p:cNvSpPr>
          <p:nvPr/>
        </p:nvSpPr>
        <p:spPr>
          <a:xfrm>
            <a:off x="4554141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>
            <a:spLocks noChangeAspect="1"/>
          </p:cNvSpPr>
          <p:nvPr/>
        </p:nvSpPr>
        <p:spPr>
          <a:xfrm>
            <a:off x="6768717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>
            <a:spLocks noChangeAspect="1"/>
          </p:cNvSpPr>
          <p:nvPr/>
        </p:nvSpPr>
        <p:spPr>
          <a:xfrm>
            <a:off x="5107785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4000496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>
            <a:spLocks noChangeAspect="1"/>
          </p:cNvSpPr>
          <p:nvPr/>
        </p:nvSpPr>
        <p:spPr>
          <a:xfrm>
            <a:off x="4554141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>
            <a:spLocks noChangeAspect="1"/>
          </p:cNvSpPr>
          <p:nvPr/>
        </p:nvSpPr>
        <p:spPr>
          <a:xfrm>
            <a:off x="5107785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>
            <a:spLocks noChangeAspect="1"/>
          </p:cNvSpPr>
          <p:nvPr/>
        </p:nvSpPr>
        <p:spPr>
          <a:xfrm>
            <a:off x="6215073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>
            <a:spLocks noChangeAspect="1"/>
          </p:cNvSpPr>
          <p:nvPr/>
        </p:nvSpPr>
        <p:spPr>
          <a:xfrm>
            <a:off x="7876005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>
            <a:spLocks noChangeAspect="1"/>
          </p:cNvSpPr>
          <p:nvPr/>
        </p:nvSpPr>
        <p:spPr>
          <a:xfrm>
            <a:off x="8429652" y="2786058"/>
            <a:ext cx="540000" cy="540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4071942"/>
            <a:ext cx="2286000" cy="1714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10" y="263511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60" y="441184"/>
            <a:ext cx="7470648" cy="987552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Таинственный элемент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4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  <p:bldP spid="15" grpId="0" animBg="1"/>
      <p:bldP spid="33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37" grpId="0" animBg="1"/>
      <p:bldP spid="27" grpId="0" animBg="1"/>
      <p:bldP spid="29" grpId="0" animBg="1"/>
      <p:bldP spid="40" grpId="0" animBg="1"/>
      <p:bldP spid="39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57198"/>
            <a:ext cx="7470648" cy="98755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</a:rPr>
              <a:t>Азот образует прочные двухатомные молекулы</a:t>
            </a:r>
            <a:r>
              <a:rPr lang="en-US" sz="3200" b="1" dirty="0" smtClean="0">
                <a:solidFill>
                  <a:schemeClr val="tx1"/>
                </a:solidFill>
              </a:rPr>
              <a:t> N</a:t>
            </a:r>
            <a:r>
              <a:rPr lang="en-US" sz="3200" b="1" baseline="-20000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с малым расстоянием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между ядрами</a:t>
            </a:r>
          </a:p>
        </p:txBody>
      </p:sp>
      <p:pic>
        <p:nvPicPr>
          <p:cNvPr id="5" name="Picture 6" descr="атом и молекула зота"/>
          <p:cNvPicPr>
            <a:picLocks noChangeAspect="1" noChangeArrowheads="1"/>
          </p:cNvPicPr>
          <p:nvPr/>
        </p:nvPicPr>
        <p:blipFill>
          <a:blip r:embed="rId2"/>
          <a:srcRect l="4442" t="6255" r="6712" b="10343"/>
          <a:stretch>
            <a:fillRect/>
          </a:stretch>
        </p:blipFill>
        <p:spPr bwMode="auto">
          <a:xfrm>
            <a:off x="2214546" y="2000240"/>
            <a:ext cx="6107948" cy="40719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6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tint val="98000"/>
                      <a:shade val="25000"/>
                      <a:satMod val="250000"/>
                    </a:srgbClr>
                  </a:gs>
                  <a:gs pos="68000">
                    <a:srgbClr val="6699FF">
                      <a:tint val="86000"/>
                      <a:shade val="100000"/>
                      <a:satMod val="115000"/>
                    </a:srgbClr>
                  </a:gs>
                  <a:gs pos="100000">
                    <a:srgbClr val="6699FF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gradFill rotWithShape="1">
                <a:gsLst>
                  <a:gs pos="0">
                    <a:srgbClr val="D36161">
                      <a:tint val="98000"/>
                      <a:shade val="25000"/>
                      <a:satMod val="250000"/>
                    </a:srgbClr>
                  </a:gs>
                  <a:gs pos="68000">
                    <a:srgbClr val="D36161">
                      <a:tint val="86000"/>
                      <a:shade val="100000"/>
                      <a:satMod val="115000"/>
                    </a:srgbClr>
                  </a:gs>
                  <a:gs pos="100000">
                    <a:srgbClr val="D36161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7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          </a:t>
              </a:r>
              <a:r>
                <a:rPr kumimoji="0" lang="ru-RU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г.Батайск</a:t>
              </a: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cs typeface="Arial" charset="0"/>
                </a:rPr>
                <a:t>                       </a:t>
              </a:r>
              <a:r>
                <a:rPr kumimoji="0" lang="ru-RU" sz="1400" b="0" i="1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МБОУ СОШ №2</a:t>
              </a:r>
              <a:endParaRPr kumimoji="0" lang="ru-RU" sz="1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6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354209" y="4624366"/>
            <a:ext cx="8763000" cy="1704964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dirty="0" smtClean="0"/>
              <a:t>    </a:t>
            </a:r>
            <a:r>
              <a:rPr lang="ru-RU" b="1" dirty="0" smtClean="0"/>
              <a:t>Азот в соединениях может проявлять как </a:t>
            </a:r>
          </a:p>
          <a:p>
            <a:pPr algn="ctr" eaLnBrk="1" hangingPunct="1">
              <a:buFontTx/>
              <a:buNone/>
            </a:pPr>
            <a:r>
              <a:rPr lang="ru-RU" b="1" dirty="0" smtClean="0"/>
              <a:t>    отрицательную, так и положительную СО.    </a:t>
            </a:r>
          </a:p>
        </p:txBody>
      </p:sp>
      <p:pic>
        <p:nvPicPr>
          <p:cNvPr id="8195" name="Picture 4" descr="степени окисления нат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5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tint val="98000"/>
                      <a:shade val="25000"/>
                      <a:satMod val="250000"/>
                    </a:srgbClr>
                  </a:gs>
                  <a:gs pos="68000">
                    <a:srgbClr val="6699FF">
                      <a:tint val="86000"/>
                      <a:shade val="100000"/>
                      <a:satMod val="115000"/>
                    </a:srgbClr>
                  </a:gs>
                  <a:gs pos="100000">
                    <a:srgbClr val="6699FF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gradFill rotWithShape="1">
                <a:gsLst>
                  <a:gs pos="0">
                    <a:srgbClr val="D36161">
                      <a:tint val="98000"/>
                      <a:shade val="25000"/>
                      <a:satMod val="250000"/>
                    </a:srgbClr>
                  </a:gs>
                  <a:gs pos="68000">
                    <a:srgbClr val="D36161">
                      <a:tint val="86000"/>
                      <a:shade val="100000"/>
                      <a:satMod val="115000"/>
                    </a:srgbClr>
                  </a:gs>
                  <a:gs pos="100000">
                    <a:srgbClr val="D36161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          </a:t>
              </a:r>
              <a:r>
                <a:rPr kumimoji="0" lang="ru-RU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г.Батайск</a:t>
              </a: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cs typeface="Arial" charset="0"/>
                </a:rPr>
                <a:t>                       </a:t>
              </a:r>
              <a:r>
                <a:rPr kumimoji="0" lang="ru-RU" sz="1400" b="0" i="1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МБОУ СОШ №2</a:t>
              </a:r>
              <a:endParaRPr kumimoji="0" lang="ru-RU" sz="1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8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12"/>
            <a:ext cx="7498080" cy="1143000"/>
          </a:xfrm>
        </p:spPr>
        <p:txBody>
          <a:bodyPr>
            <a:noAutofit/>
          </a:bodyPr>
          <a:lstStyle/>
          <a:p>
            <a:endParaRPr lang="ru-RU" sz="48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40560"/>
            <a:ext cx="792965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 Почему Даниэль Резерфорд назвал открытый им газ «зловредным», а Антуан Лавуазье дал ему общее название - азот, т.е. «безжизненный»?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5300" y="2996952"/>
            <a:ext cx="792958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Чем обусловлена химическая инертность азота?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545402"/>
            <a:ext cx="792961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В какое соединение превращается азот в верхних слоях атмосферы во время грозовых разрядов? </a:t>
            </a:r>
            <a:endParaRPr lang="ru-RU" sz="3200" dirty="0">
              <a:solidFill>
                <a:prstClr val="black"/>
              </a:solidFill>
            </a:endParaRPr>
          </a:p>
        </p:txBody>
      </p:sp>
      <p:grpSp>
        <p:nvGrpSpPr>
          <p:cNvPr id="7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8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tint val="98000"/>
                      <a:shade val="25000"/>
                      <a:satMod val="250000"/>
                    </a:srgbClr>
                  </a:gs>
                  <a:gs pos="68000">
                    <a:srgbClr val="6699FF">
                      <a:tint val="86000"/>
                      <a:shade val="100000"/>
                      <a:satMod val="115000"/>
                    </a:srgbClr>
                  </a:gs>
                  <a:gs pos="100000">
                    <a:srgbClr val="6699FF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gradFill rotWithShape="1">
                <a:gsLst>
                  <a:gs pos="0">
                    <a:srgbClr val="D36161">
                      <a:tint val="98000"/>
                      <a:shade val="25000"/>
                      <a:satMod val="250000"/>
                    </a:srgbClr>
                  </a:gs>
                  <a:gs pos="68000">
                    <a:srgbClr val="D36161">
                      <a:tint val="86000"/>
                      <a:shade val="100000"/>
                      <a:satMod val="115000"/>
                    </a:srgbClr>
                  </a:gs>
                  <a:gs pos="100000">
                    <a:srgbClr val="D36161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9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          </a:t>
              </a:r>
              <a:r>
                <a:rPr kumimoji="0" lang="ru-RU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г.Батайск</a:t>
              </a: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cs typeface="Arial" charset="0"/>
                </a:rPr>
                <a:t>                       </a:t>
              </a:r>
              <a:r>
                <a:rPr kumimoji="0" lang="ru-RU" sz="1400" b="0" i="1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МБОУ СОШ №2</a:t>
              </a:r>
              <a:endParaRPr kumimoji="0" lang="ru-RU" sz="1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7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8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692696"/>
            <a:ext cx="79296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Как получают азот в промышленности?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3090" y="1628800"/>
            <a:ext cx="792961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Почему азот называют «элементом жизни»?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961829"/>
            <a:ext cx="792961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Что такое «нашатырный спирт»? Для чего его используют?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437112"/>
            <a:ext cx="792961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Какие свойства аммиака лежат в основе его применения в холодильных установках? </a:t>
            </a:r>
            <a:endParaRPr lang="ru-RU" sz="3200" dirty="0">
              <a:solidFill>
                <a:prstClr val="black"/>
              </a:solidFill>
            </a:endParaRPr>
          </a:p>
        </p:txBody>
      </p:sp>
      <p:grpSp>
        <p:nvGrpSpPr>
          <p:cNvPr id="11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12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tint val="98000"/>
                      <a:shade val="25000"/>
                      <a:satMod val="250000"/>
                    </a:srgbClr>
                  </a:gs>
                  <a:gs pos="68000">
                    <a:srgbClr val="6699FF">
                      <a:tint val="86000"/>
                      <a:shade val="100000"/>
                      <a:satMod val="115000"/>
                    </a:srgbClr>
                  </a:gs>
                  <a:gs pos="100000">
                    <a:srgbClr val="6699FF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gradFill rotWithShape="1">
                <a:gsLst>
                  <a:gs pos="0">
                    <a:srgbClr val="D36161">
                      <a:tint val="98000"/>
                      <a:shade val="25000"/>
                      <a:satMod val="250000"/>
                    </a:srgbClr>
                  </a:gs>
                  <a:gs pos="68000">
                    <a:srgbClr val="D36161">
                      <a:tint val="86000"/>
                      <a:shade val="100000"/>
                      <a:satMod val="115000"/>
                    </a:srgbClr>
                  </a:gs>
                  <a:gs pos="100000">
                    <a:srgbClr val="D36161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3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          </a:t>
              </a:r>
              <a:r>
                <a:rPr kumimoji="0" lang="ru-RU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г.Батайск</a:t>
              </a: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cs typeface="Arial" charset="0"/>
                </a:rPr>
                <a:t>                       </a:t>
              </a:r>
              <a:r>
                <a:rPr kumimoji="0" lang="ru-RU" sz="1400" b="0" i="1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МБОУ СОШ №2</a:t>
              </a:r>
              <a:endParaRPr kumimoji="0" lang="ru-RU" sz="1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9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0"/>
            <a:ext cx="860444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755575" y="1981181"/>
            <a:ext cx="83884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 smtClean="0">
                <a:latin typeface="Times New Roman"/>
                <a:ea typeface="Calibri"/>
              </a:rPr>
              <a:t>1. Степень окисления азота в оксиде </a:t>
            </a:r>
            <a:r>
              <a:rPr lang="en-US" sz="2000" dirty="0" smtClean="0">
                <a:latin typeface="Times New Roman"/>
                <a:ea typeface="Calibri"/>
              </a:rPr>
              <a:t>NO</a:t>
            </a:r>
            <a:r>
              <a:rPr lang="ru-RU" sz="2000" baseline="-25000" dirty="0" smtClean="0">
                <a:latin typeface="Times New Roman"/>
                <a:ea typeface="Calibri"/>
              </a:rPr>
              <a:t>2</a:t>
            </a:r>
            <a:r>
              <a:rPr lang="ru-RU" sz="2000" dirty="0" smtClean="0">
                <a:latin typeface="Times New Roman"/>
                <a:ea typeface="Calibri"/>
              </a:rPr>
              <a:t> равна.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 smtClean="0">
                <a:latin typeface="Times New Roman"/>
                <a:ea typeface="Calibri"/>
              </a:rPr>
              <a:t>А</a:t>
            </a:r>
            <a:r>
              <a:rPr lang="ru-RU" sz="2000" dirty="0">
                <a:latin typeface="Times New Roman"/>
                <a:ea typeface="Calibri"/>
              </a:rPr>
              <a:t>) +2; </a:t>
            </a:r>
            <a:r>
              <a:rPr lang="ru-RU" sz="2000" i="1" u="sng" dirty="0">
                <a:latin typeface="Times New Roman"/>
                <a:ea typeface="Calibri"/>
              </a:rPr>
              <a:t>К</a:t>
            </a:r>
            <a:r>
              <a:rPr lang="ru-RU" sz="2000" dirty="0">
                <a:latin typeface="Times New Roman"/>
                <a:ea typeface="Calibri"/>
              </a:rPr>
              <a:t>    Б) +4; </a:t>
            </a:r>
            <a:r>
              <a:rPr lang="ru-RU" sz="2000" i="1" u="sng" dirty="0">
                <a:latin typeface="Times New Roman"/>
                <a:ea typeface="Calibri"/>
              </a:rPr>
              <a:t>А</a:t>
            </a:r>
            <a:r>
              <a:rPr lang="ru-RU" sz="2000" dirty="0">
                <a:latin typeface="Times New Roman"/>
                <a:ea typeface="Calibri"/>
              </a:rPr>
              <a:t>    В) -4. </a:t>
            </a:r>
            <a:r>
              <a:rPr lang="ru-RU" sz="2000" i="1" u="sng" dirty="0">
                <a:latin typeface="Times New Roman"/>
                <a:ea typeface="Calibri"/>
              </a:rPr>
              <a:t>Н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 smtClean="0">
                <a:latin typeface="Times New Roman"/>
                <a:ea typeface="Calibri"/>
              </a:rPr>
              <a:t>	2. Как называются соли азотной кислоты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 smtClean="0">
                <a:latin typeface="Times New Roman"/>
                <a:ea typeface="Calibri"/>
              </a:rPr>
              <a:t>А) нитраты; </a:t>
            </a:r>
            <a:r>
              <a:rPr lang="ru-RU" sz="2000" i="1" u="sng" dirty="0" smtClean="0">
                <a:latin typeface="Times New Roman"/>
                <a:ea typeface="Calibri"/>
              </a:rPr>
              <a:t>М</a:t>
            </a:r>
            <a:r>
              <a:rPr lang="ru-RU" sz="2000" dirty="0" smtClean="0">
                <a:latin typeface="Times New Roman"/>
                <a:ea typeface="Calibri"/>
              </a:rPr>
              <a:t>    Б) нитриты; </a:t>
            </a:r>
            <a:r>
              <a:rPr lang="ru-RU" sz="2000" i="1" u="sng" dirty="0" smtClean="0">
                <a:latin typeface="Times New Roman"/>
                <a:ea typeface="Calibri"/>
              </a:rPr>
              <a:t>И</a:t>
            </a:r>
            <a:r>
              <a:rPr lang="ru-RU" sz="2000" dirty="0" smtClean="0">
                <a:latin typeface="Times New Roman"/>
                <a:ea typeface="Calibri"/>
              </a:rPr>
              <a:t>    В) нитриды. </a:t>
            </a:r>
            <a:r>
              <a:rPr lang="ru-RU" sz="2000" i="1" u="sng" dirty="0" smtClean="0">
                <a:latin typeface="Times New Roman"/>
                <a:ea typeface="Calibri"/>
              </a:rPr>
              <a:t>Л</a:t>
            </a:r>
            <a:endParaRPr lang="ru-RU" sz="2000" dirty="0" smtClean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latin typeface="Times New Roman"/>
                <a:ea typeface="Calibri"/>
              </a:rPr>
              <a:t>	3. В каких из указанных реакций азот </a:t>
            </a:r>
            <a:r>
              <a:rPr lang="en-US" sz="2000" dirty="0">
                <a:latin typeface="Times New Roman"/>
                <a:ea typeface="Calibri"/>
              </a:rPr>
              <a:t>N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 играет роль восстановителя?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latin typeface="Times New Roman"/>
                <a:ea typeface="Calibri"/>
              </a:rPr>
              <a:t>А) </a:t>
            </a:r>
            <a:r>
              <a:rPr lang="en-US" sz="2000" dirty="0">
                <a:latin typeface="Times New Roman"/>
                <a:ea typeface="Calibri"/>
              </a:rPr>
              <a:t>N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 + 3</a:t>
            </a:r>
            <a:r>
              <a:rPr lang="en-US" sz="2000" dirty="0">
                <a:latin typeface="Times New Roman"/>
                <a:ea typeface="Calibri"/>
              </a:rPr>
              <a:t>Mg</a:t>
            </a:r>
            <a:r>
              <a:rPr lang="ru-RU" sz="2000" dirty="0">
                <a:latin typeface="Times New Roman"/>
                <a:ea typeface="Calibri"/>
              </a:rPr>
              <a:t> = </a:t>
            </a:r>
            <a:r>
              <a:rPr lang="en-US" sz="2000" dirty="0">
                <a:latin typeface="Times New Roman"/>
                <a:ea typeface="Calibri"/>
              </a:rPr>
              <a:t>Mg</a:t>
            </a:r>
            <a:r>
              <a:rPr lang="ru-RU" sz="2000" baseline="-25000" dirty="0">
                <a:latin typeface="Times New Roman"/>
                <a:ea typeface="Calibri"/>
              </a:rPr>
              <a:t>3</a:t>
            </a:r>
            <a:r>
              <a:rPr lang="en-US" sz="2000" dirty="0">
                <a:latin typeface="Times New Roman"/>
                <a:ea typeface="Calibri"/>
              </a:rPr>
              <a:t>N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; </a:t>
            </a:r>
            <a:r>
              <a:rPr lang="ru-RU" sz="2000" i="1" u="sng" dirty="0">
                <a:latin typeface="Times New Roman"/>
                <a:ea typeface="Calibri"/>
              </a:rPr>
              <a:t>К</a:t>
            </a:r>
            <a:r>
              <a:rPr lang="ru-RU" sz="2000" dirty="0">
                <a:latin typeface="Times New Roman"/>
                <a:ea typeface="Calibri"/>
              </a:rPr>
              <a:t>    Б) </a:t>
            </a:r>
            <a:r>
              <a:rPr lang="en-US" sz="2000" dirty="0">
                <a:latin typeface="Times New Roman"/>
                <a:ea typeface="Calibri"/>
              </a:rPr>
              <a:t>N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 + 3</a:t>
            </a:r>
            <a:r>
              <a:rPr lang="en-US" sz="2000" dirty="0">
                <a:latin typeface="Times New Roman"/>
                <a:ea typeface="Calibri"/>
              </a:rPr>
              <a:t>F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 = 2</a:t>
            </a:r>
            <a:r>
              <a:rPr lang="en-US" sz="2000" dirty="0">
                <a:latin typeface="Times New Roman"/>
                <a:ea typeface="Calibri"/>
              </a:rPr>
              <a:t>NF</a:t>
            </a:r>
            <a:r>
              <a:rPr lang="ru-RU" sz="2000" baseline="-25000" dirty="0">
                <a:latin typeface="Times New Roman"/>
                <a:ea typeface="Calibri"/>
              </a:rPr>
              <a:t>3</a:t>
            </a:r>
            <a:r>
              <a:rPr lang="ru-RU" sz="2000" dirty="0">
                <a:latin typeface="Times New Roman"/>
                <a:ea typeface="Calibri"/>
              </a:rPr>
              <a:t>; </a:t>
            </a:r>
            <a:r>
              <a:rPr lang="ru-RU" sz="2000" i="1" u="sng" dirty="0">
                <a:latin typeface="Times New Roman"/>
                <a:ea typeface="Calibri"/>
              </a:rPr>
              <a:t>М</a:t>
            </a:r>
            <a:r>
              <a:rPr lang="ru-RU" sz="2000" dirty="0">
                <a:latin typeface="Times New Roman"/>
                <a:ea typeface="Calibri"/>
              </a:rPr>
              <a:t>    В) </a:t>
            </a:r>
            <a:r>
              <a:rPr lang="en-US" sz="2000" dirty="0">
                <a:latin typeface="Times New Roman"/>
                <a:ea typeface="Calibri"/>
              </a:rPr>
              <a:t>N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 + 3</a:t>
            </a:r>
            <a:r>
              <a:rPr lang="en-US" sz="2000" dirty="0">
                <a:latin typeface="Times New Roman"/>
                <a:ea typeface="Calibri"/>
              </a:rPr>
              <a:t>H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 = 2</a:t>
            </a:r>
            <a:r>
              <a:rPr lang="en-US" sz="2000" dirty="0">
                <a:latin typeface="Times New Roman"/>
                <a:ea typeface="Calibri"/>
              </a:rPr>
              <a:t>NH</a:t>
            </a:r>
            <a:r>
              <a:rPr lang="ru-RU" sz="2000" baseline="-25000" dirty="0">
                <a:latin typeface="Times New Roman"/>
                <a:ea typeface="Calibri"/>
              </a:rPr>
              <a:t>3 </a:t>
            </a:r>
            <a:r>
              <a:rPr lang="ru-RU" sz="2000" i="1" u="sng" dirty="0">
                <a:latin typeface="Times New Roman"/>
                <a:ea typeface="Calibri"/>
              </a:rPr>
              <a:t>Н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latin typeface="Times New Roman"/>
                <a:ea typeface="Calibri"/>
              </a:rPr>
              <a:t>	</a:t>
            </a:r>
            <a:endParaRPr lang="ru-RU" sz="2000" dirty="0">
              <a:latin typeface="Candar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1" y="116632"/>
            <a:ext cx="84969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>
                <a:latin typeface="Times New Roman"/>
                <a:ea typeface="Calibri"/>
              </a:rPr>
              <a:t>III. Прохождение маршрута командами</a:t>
            </a:r>
          </a:p>
          <a:p>
            <a:pPr marL="274320" lvl="0" indent="449580" algn="ctr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b="1" dirty="0">
                <a:latin typeface="Times New Roman"/>
                <a:ea typeface="Calibri"/>
              </a:rPr>
              <a:t>По результатам выполненных заданий должно получиться слово. Ответы закодированы буквами русского алфавита. 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b="1" dirty="0">
                <a:latin typeface="Times New Roman"/>
                <a:ea typeface="Calibri"/>
              </a:rPr>
              <a:t>I команда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3" y="-29166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530019"/>
            <a:ext cx="8532440" cy="481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latin typeface="Times New Roman"/>
                <a:ea typeface="Calibri"/>
              </a:rPr>
              <a:t>4. С каким из указанных веществ взаимодействует </a:t>
            </a:r>
            <a:r>
              <a:rPr lang="ru-RU" sz="2000" dirty="0" err="1">
                <a:latin typeface="Times New Roman"/>
                <a:ea typeface="Calibri"/>
              </a:rPr>
              <a:t>конц</a:t>
            </a:r>
            <a:r>
              <a:rPr lang="ru-RU" sz="2000" dirty="0">
                <a:latin typeface="Times New Roman"/>
                <a:ea typeface="Calibri"/>
              </a:rPr>
              <a:t>. </a:t>
            </a:r>
            <a:r>
              <a:rPr lang="en-US" sz="2000" dirty="0">
                <a:latin typeface="Times New Roman"/>
                <a:ea typeface="Calibri"/>
              </a:rPr>
              <a:t>HNO</a:t>
            </a:r>
            <a:r>
              <a:rPr lang="ru-RU" sz="2000" baseline="-25000" dirty="0">
                <a:latin typeface="Times New Roman"/>
                <a:ea typeface="Calibri"/>
              </a:rPr>
              <a:t>3</a:t>
            </a:r>
            <a:r>
              <a:rPr lang="ru-RU" sz="2000" dirty="0">
                <a:latin typeface="Times New Roman"/>
                <a:ea typeface="Calibri"/>
              </a:rPr>
              <a:t> с образованием </a:t>
            </a:r>
            <a:r>
              <a:rPr lang="en-US" sz="2000" dirty="0">
                <a:latin typeface="Times New Roman"/>
                <a:ea typeface="Calibri"/>
              </a:rPr>
              <a:t>NO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?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latin typeface="Times New Roman"/>
                <a:ea typeface="Calibri"/>
              </a:rPr>
              <a:t>А) С</a:t>
            </a:r>
            <a:r>
              <a:rPr lang="en-US" sz="2000" dirty="0">
                <a:latin typeface="Times New Roman"/>
                <a:ea typeface="Calibri"/>
              </a:rPr>
              <a:t>u</a:t>
            </a:r>
            <a:r>
              <a:rPr lang="ru-RU" sz="2000" dirty="0">
                <a:latin typeface="Times New Roman"/>
                <a:ea typeface="Calibri"/>
              </a:rPr>
              <a:t>; </a:t>
            </a:r>
            <a:r>
              <a:rPr lang="ru-RU" sz="2000" i="1" u="sng" dirty="0">
                <a:latin typeface="Times New Roman"/>
                <a:ea typeface="Calibri"/>
              </a:rPr>
              <a:t>И</a:t>
            </a:r>
            <a:r>
              <a:rPr lang="ru-RU" sz="2000" dirty="0">
                <a:latin typeface="Times New Roman"/>
                <a:ea typeface="Calibri"/>
              </a:rPr>
              <a:t>    Б) </a:t>
            </a:r>
            <a:r>
              <a:rPr lang="en-US" sz="2000" dirty="0" err="1">
                <a:latin typeface="Times New Roman"/>
                <a:ea typeface="Calibri"/>
              </a:rPr>
              <a:t>ZnO</a:t>
            </a:r>
            <a:r>
              <a:rPr lang="ru-RU" sz="2000" dirty="0">
                <a:latin typeface="Times New Roman"/>
                <a:ea typeface="Calibri"/>
              </a:rPr>
              <a:t>;  </a:t>
            </a:r>
            <a:r>
              <a:rPr lang="ru-RU" sz="2000" i="1" u="sng" dirty="0">
                <a:latin typeface="Times New Roman"/>
                <a:ea typeface="Calibri"/>
              </a:rPr>
              <a:t>А</a:t>
            </a:r>
            <a:r>
              <a:rPr lang="ru-RU" sz="2000" dirty="0">
                <a:latin typeface="Times New Roman"/>
                <a:ea typeface="Calibri"/>
              </a:rPr>
              <a:t>   В) </a:t>
            </a:r>
            <a:r>
              <a:rPr lang="en-US" sz="2000" dirty="0">
                <a:latin typeface="Times New Roman"/>
                <a:ea typeface="Calibri"/>
              </a:rPr>
              <a:t>Ag</a:t>
            </a:r>
            <a:r>
              <a:rPr lang="ru-RU" sz="2000" dirty="0">
                <a:latin typeface="Times New Roman"/>
                <a:ea typeface="Calibri"/>
              </a:rPr>
              <a:t>. </a:t>
            </a:r>
            <a:r>
              <a:rPr lang="ru-RU" sz="2000" i="1" u="sng" dirty="0">
                <a:latin typeface="Times New Roman"/>
                <a:ea typeface="Calibri"/>
              </a:rPr>
              <a:t>О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latin typeface="Times New Roman"/>
                <a:ea typeface="Calibri"/>
              </a:rPr>
              <a:t>	5. Сумма коэффициентов в уравнении реакции </a:t>
            </a:r>
            <a:r>
              <a:rPr lang="en-US" sz="2000" dirty="0">
                <a:latin typeface="Times New Roman"/>
                <a:ea typeface="Calibri"/>
              </a:rPr>
              <a:t>NH</a:t>
            </a:r>
            <a:r>
              <a:rPr lang="ru-RU" sz="2000" baseline="-25000" dirty="0">
                <a:latin typeface="Times New Roman"/>
                <a:ea typeface="Calibri"/>
              </a:rPr>
              <a:t>3</a:t>
            </a:r>
            <a:r>
              <a:rPr lang="ru-RU" sz="2000" dirty="0">
                <a:latin typeface="Times New Roman"/>
                <a:ea typeface="Calibri"/>
              </a:rPr>
              <a:t> + </a:t>
            </a:r>
            <a:r>
              <a:rPr lang="en-US" sz="2000" dirty="0">
                <a:latin typeface="Times New Roman"/>
                <a:ea typeface="Calibri"/>
              </a:rPr>
              <a:t>O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 = </a:t>
            </a:r>
            <a:r>
              <a:rPr lang="en-US" sz="2000" dirty="0">
                <a:latin typeface="Times New Roman"/>
                <a:ea typeface="Calibri"/>
              </a:rPr>
              <a:t>N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 +</a:t>
            </a:r>
            <a:r>
              <a:rPr lang="en-US" sz="2000" dirty="0">
                <a:latin typeface="Times New Roman"/>
                <a:ea typeface="Calibri"/>
              </a:rPr>
              <a:t>H</a:t>
            </a:r>
            <a:r>
              <a:rPr lang="ru-RU" sz="2000" baseline="-25000" dirty="0">
                <a:latin typeface="Times New Roman"/>
                <a:ea typeface="Calibri"/>
              </a:rPr>
              <a:t>2</a:t>
            </a:r>
            <a:r>
              <a:rPr lang="en-US" sz="2000" dirty="0">
                <a:latin typeface="Times New Roman"/>
                <a:ea typeface="Calibri"/>
              </a:rPr>
              <a:t>O</a:t>
            </a:r>
            <a:r>
              <a:rPr lang="ru-RU" sz="2000" dirty="0">
                <a:latin typeface="Times New Roman"/>
                <a:ea typeface="Calibri"/>
              </a:rPr>
              <a:t> равна: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latin typeface="Times New Roman"/>
                <a:ea typeface="Calibri"/>
              </a:rPr>
              <a:t>А) 7; </a:t>
            </a:r>
            <a:r>
              <a:rPr lang="ru-RU" sz="2000" i="1" u="sng" dirty="0">
                <a:latin typeface="Times New Roman"/>
                <a:ea typeface="Calibri"/>
              </a:rPr>
              <a:t>Т</a:t>
            </a:r>
            <a:r>
              <a:rPr lang="ru-RU" sz="2000" dirty="0">
                <a:latin typeface="Times New Roman"/>
                <a:ea typeface="Calibri"/>
              </a:rPr>
              <a:t>    Б) 10; </a:t>
            </a:r>
            <a:r>
              <a:rPr lang="ru-RU" sz="2000" i="1" u="sng" dirty="0">
                <a:latin typeface="Times New Roman"/>
                <a:ea typeface="Calibri"/>
              </a:rPr>
              <a:t>С</a:t>
            </a:r>
            <a:r>
              <a:rPr lang="ru-RU" sz="2000" dirty="0">
                <a:latin typeface="Times New Roman"/>
                <a:ea typeface="Calibri"/>
              </a:rPr>
              <a:t>    В) 15. </a:t>
            </a:r>
            <a:r>
              <a:rPr lang="ru-RU" sz="2000" i="1" u="sng" dirty="0">
                <a:latin typeface="Times New Roman"/>
                <a:ea typeface="Calibri"/>
              </a:rPr>
              <a:t>А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latin typeface="Times New Roman"/>
                <a:ea typeface="Calibri"/>
              </a:rPr>
              <a:t>	6. Сколько молей азотной кислоты расходуется на  с 10 г карбоната кальция?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latin typeface="Times New Roman"/>
                <a:ea typeface="Calibri"/>
              </a:rPr>
              <a:t>А) 0,1 моль; </a:t>
            </a:r>
            <a:r>
              <a:rPr lang="ru-RU" sz="2000" i="1" u="sng" dirty="0">
                <a:latin typeface="Times New Roman"/>
                <a:ea typeface="Calibri"/>
              </a:rPr>
              <a:t>М</a:t>
            </a:r>
            <a:r>
              <a:rPr lang="ru-RU" sz="2000" dirty="0">
                <a:latin typeface="Times New Roman"/>
                <a:ea typeface="Calibri"/>
              </a:rPr>
              <a:t>    Б) 2 моль; </a:t>
            </a:r>
            <a:r>
              <a:rPr lang="ru-RU" sz="2000" i="1" u="sng" dirty="0">
                <a:latin typeface="Times New Roman"/>
                <a:ea typeface="Calibri"/>
              </a:rPr>
              <a:t>У</a:t>
            </a:r>
            <a:r>
              <a:rPr lang="ru-RU" sz="2000" dirty="0">
                <a:latin typeface="Times New Roman"/>
                <a:ea typeface="Calibri"/>
              </a:rPr>
              <a:t>    В) 0,2 моль. </a:t>
            </a:r>
            <a:r>
              <a:rPr lang="ru-RU" sz="2000" i="1" dirty="0">
                <a:latin typeface="Times New Roman"/>
                <a:ea typeface="Calibri"/>
              </a:rPr>
              <a:t>К  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Calibri"/>
              </a:rPr>
              <a:t>(АММИАК)</a:t>
            </a:r>
            <a:endParaRPr lang="ru-RU" sz="20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400" dirty="0">
              <a:latin typeface="Candar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60648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latin typeface="Times New Roman"/>
                <a:ea typeface="Calibri"/>
              </a:rPr>
              <a:t>III. Прохождение маршрута </a:t>
            </a:r>
            <a:r>
              <a:rPr lang="ru-RU" sz="2400" b="1" dirty="0" smtClean="0">
                <a:latin typeface="Times New Roman"/>
                <a:ea typeface="Calibri"/>
              </a:rPr>
              <a:t>командами</a:t>
            </a:r>
            <a:endParaRPr lang="ru-RU" sz="2400" b="1" dirty="0">
              <a:latin typeface="Times New Roman"/>
              <a:ea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700808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+mj-lt"/>
              <a:buAutoNum type="arabicPeriod"/>
              <a:tabLst>
                <a:tab pos="676275" algn="l"/>
              </a:tabLst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Степень окисления азота в оксиде азота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N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O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равна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Calibri"/>
            </a:endParaRPr>
          </a:p>
          <a:p>
            <a:pPr marL="274320" marR="0" lvl="0" indent="-274320" algn="just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А) +2; </a:t>
            </a: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К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   Б) +1; </a:t>
            </a: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   В) +4. </a:t>
            </a: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О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Calibri"/>
            </a:endParaRPr>
          </a:p>
          <a:p>
            <a:pPr marL="274320" marR="0" lvl="0" indent="-274320" algn="just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	2. Как называются соли азотистой кислоты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Calibri"/>
            </a:endParaRPr>
          </a:p>
          <a:p>
            <a:pPr marL="274320" marR="0" lvl="0" indent="-274320" algn="just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А) нитраты; </a:t>
            </a: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   Б) нитриты; </a:t>
            </a: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   В) нитриды. </a:t>
            </a: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Calibri"/>
            </a:endParaRPr>
          </a:p>
          <a:p>
            <a:pPr marL="274320" marR="0" lvl="0" indent="-274320" algn="just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	3. В каких из указанных реакций азот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N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играет роль окислителя?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Calibri"/>
            </a:endParaRPr>
          </a:p>
          <a:p>
            <a:pPr marL="274320" marR="0" lvl="0" indent="-274320" algn="just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А)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N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+ 3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Mg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=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Mg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N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; </a:t>
            </a: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   Б)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N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+ 3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F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= 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NF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3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; </a:t>
            </a: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Б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   В)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N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+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O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= 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NO </a:t>
            </a: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0187" y="520094"/>
            <a:ext cx="1685077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400" b="1" kern="0" dirty="0">
                <a:latin typeface="Times New Roman"/>
                <a:ea typeface="Calibri"/>
              </a:rPr>
              <a:t>II команда</a:t>
            </a:r>
            <a:endParaRPr lang="ru-RU" sz="2000" b="1" kern="0" dirty="0">
              <a:latin typeface="Times New Roman"/>
              <a:ea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841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9702" y="1425873"/>
            <a:ext cx="8532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4. В молекуле азота связь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А) одинарная; </a:t>
            </a:r>
            <a:r>
              <a:rPr lang="ru-RU" sz="2400" i="1" u="sng" dirty="0">
                <a:latin typeface="Times New Roman"/>
                <a:ea typeface="Calibri"/>
              </a:rPr>
              <a:t>Л</a:t>
            </a:r>
            <a:r>
              <a:rPr lang="ru-RU" sz="2400" dirty="0">
                <a:latin typeface="Times New Roman"/>
                <a:ea typeface="Calibri"/>
              </a:rPr>
              <a:t>    Б) двойная; </a:t>
            </a:r>
            <a:r>
              <a:rPr lang="ru-RU" sz="2400" i="1" u="sng" dirty="0">
                <a:latin typeface="Times New Roman"/>
                <a:ea typeface="Calibri"/>
              </a:rPr>
              <a:t>С</a:t>
            </a:r>
            <a:r>
              <a:rPr lang="ru-RU" sz="2400" dirty="0">
                <a:latin typeface="Times New Roman"/>
                <a:ea typeface="Calibri"/>
              </a:rPr>
              <a:t>    В) тройная. </a:t>
            </a:r>
            <a:r>
              <a:rPr lang="ru-RU" sz="2400" i="1" u="sng" dirty="0">
                <a:latin typeface="Times New Roman"/>
                <a:ea typeface="Calibri"/>
              </a:rPr>
              <a:t>Р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	5. Сумма коэффициентов в уравнении реакции </a:t>
            </a:r>
            <a:r>
              <a:rPr lang="en-US" sz="2400" dirty="0">
                <a:latin typeface="Times New Roman"/>
                <a:ea typeface="Calibri"/>
              </a:rPr>
              <a:t>NH</a:t>
            </a:r>
            <a:r>
              <a:rPr lang="ru-RU" sz="2400" baseline="-25000" dirty="0">
                <a:latin typeface="Times New Roman"/>
                <a:ea typeface="Calibri"/>
              </a:rPr>
              <a:t>3</a:t>
            </a:r>
            <a:r>
              <a:rPr lang="ru-RU" sz="2400" dirty="0">
                <a:latin typeface="Times New Roman"/>
                <a:ea typeface="Calibri"/>
              </a:rPr>
              <a:t> + </a:t>
            </a:r>
            <a:r>
              <a:rPr lang="en-US" sz="2400" dirty="0">
                <a:latin typeface="Times New Roman"/>
                <a:ea typeface="Calibri"/>
              </a:rPr>
              <a:t>O</a:t>
            </a:r>
            <a:r>
              <a:rPr lang="ru-RU" sz="2400" baseline="-25000" dirty="0">
                <a:latin typeface="Times New Roman"/>
                <a:ea typeface="Calibri"/>
              </a:rPr>
              <a:t>2</a:t>
            </a:r>
            <a:r>
              <a:rPr lang="ru-RU" sz="2400" dirty="0">
                <a:latin typeface="Times New Roman"/>
                <a:ea typeface="Calibri"/>
              </a:rPr>
              <a:t> = </a:t>
            </a:r>
            <a:r>
              <a:rPr lang="en-US" sz="2400" dirty="0">
                <a:latin typeface="Times New Roman"/>
                <a:ea typeface="Calibri"/>
              </a:rPr>
              <a:t>NO</a:t>
            </a:r>
            <a:r>
              <a:rPr lang="ru-RU" sz="2400" dirty="0">
                <a:latin typeface="Times New Roman"/>
                <a:ea typeface="Calibri"/>
              </a:rPr>
              <a:t> + </a:t>
            </a:r>
            <a:r>
              <a:rPr lang="en-US" sz="2400" dirty="0">
                <a:latin typeface="Times New Roman"/>
                <a:ea typeface="Calibri"/>
              </a:rPr>
              <a:t>H</a:t>
            </a:r>
            <a:r>
              <a:rPr lang="ru-RU" sz="2400" baseline="-25000" dirty="0">
                <a:latin typeface="Times New Roman"/>
                <a:ea typeface="Calibri"/>
              </a:rPr>
              <a:t>2</a:t>
            </a:r>
            <a:r>
              <a:rPr lang="en-US" sz="2400" dirty="0">
                <a:latin typeface="Times New Roman"/>
                <a:ea typeface="Calibri"/>
              </a:rPr>
              <a:t>O</a:t>
            </a:r>
            <a:r>
              <a:rPr lang="ru-RU" sz="2400" dirty="0">
                <a:latin typeface="Times New Roman"/>
                <a:ea typeface="Calibri"/>
              </a:rPr>
              <a:t> равна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А) 19; </a:t>
            </a:r>
            <a:r>
              <a:rPr lang="ru-RU" sz="2400" i="1" u="sng" dirty="0">
                <a:latin typeface="Times New Roman"/>
                <a:ea typeface="Calibri"/>
              </a:rPr>
              <a:t>А</a:t>
            </a:r>
            <a:r>
              <a:rPr lang="ru-RU" sz="2400" dirty="0">
                <a:latin typeface="Times New Roman"/>
                <a:ea typeface="Calibri"/>
              </a:rPr>
              <a:t>    Б) 9; </a:t>
            </a:r>
            <a:r>
              <a:rPr lang="ru-RU" sz="2400" i="1" u="sng" dirty="0">
                <a:latin typeface="Times New Roman"/>
                <a:ea typeface="Calibri"/>
              </a:rPr>
              <a:t>У</a:t>
            </a:r>
            <a:r>
              <a:rPr lang="ru-RU" sz="2400" dirty="0">
                <a:latin typeface="Times New Roman"/>
                <a:ea typeface="Calibri"/>
              </a:rPr>
              <a:t>    В) 12. </a:t>
            </a:r>
            <a:r>
              <a:rPr lang="ru-RU" sz="2400" i="1" u="sng" dirty="0">
                <a:latin typeface="Times New Roman"/>
                <a:ea typeface="Calibri"/>
              </a:rPr>
              <a:t>И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	6. Какой объём углекислого газа выделяется в реакции азотной кислоты с 21,2 г карбоната натрия?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А) 2,24 л; </a:t>
            </a:r>
            <a:r>
              <a:rPr lang="ru-RU" sz="2400" i="1" u="sng" dirty="0">
                <a:latin typeface="Times New Roman"/>
                <a:ea typeface="Calibri"/>
              </a:rPr>
              <a:t>М</a:t>
            </a:r>
            <a:r>
              <a:rPr lang="ru-RU" sz="2400" dirty="0">
                <a:latin typeface="Times New Roman"/>
                <a:ea typeface="Calibri"/>
              </a:rPr>
              <a:t>    Б) 44,8 л; </a:t>
            </a:r>
            <a:r>
              <a:rPr lang="ru-RU" sz="2400" i="1" u="sng" dirty="0">
                <a:latin typeface="Times New Roman"/>
                <a:ea typeface="Calibri"/>
              </a:rPr>
              <a:t>Х</a:t>
            </a:r>
            <a:r>
              <a:rPr lang="ru-RU" sz="2400" dirty="0">
                <a:latin typeface="Times New Roman"/>
                <a:ea typeface="Calibri"/>
              </a:rPr>
              <a:t>    В) 4,48 л </a:t>
            </a:r>
            <a:r>
              <a:rPr lang="ru-RU" sz="2400" i="1" u="sng" dirty="0">
                <a:latin typeface="Times New Roman"/>
                <a:ea typeface="Calibri"/>
              </a:rPr>
              <a:t>Т</a:t>
            </a:r>
            <a:r>
              <a:rPr lang="ru-RU" sz="2400" i="1" dirty="0">
                <a:solidFill>
                  <a:srgbClr val="073E87"/>
                </a:solidFill>
                <a:latin typeface="Times New Roman"/>
                <a:ea typeface="Calibri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Calibri"/>
              </a:rPr>
              <a:t>(НИТРАТ)</a:t>
            </a:r>
            <a:endParaRPr lang="ru-RU" sz="2000" b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5814" y="553276"/>
            <a:ext cx="210057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1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Calibri"/>
              </a:rPr>
              <a:t>II команда</a:t>
            </a:r>
            <a:endParaRPr lang="ru-RU" sz="2000" b="1" kern="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1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5" y="1268760"/>
            <a:ext cx="3888432" cy="5112568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/>
              <a:t>Существует много приемов воздействия на эмоциональную сферу обучающихся </a:t>
            </a:r>
            <a:r>
              <a:rPr lang="ru-RU" sz="3200" dirty="0">
                <a:solidFill>
                  <a:srgbClr val="FF0000"/>
                </a:solidFill>
              </a:rPr>
              <a:t>НО! </a:t>
            </a:r>
            <a:r>
              <a:rPr lang="ru-RU" sz="1600" dirty="0"/>
              <a:t>есть три универсальные познавательные эмоции, которые возникают у любого человека, когда он сталкивается с противоречием при овладении новым материалом: </a:t>
            </a:r>
            <a:r>
              <a:rPr lang="ru-RU" sz="3200" dirty="0" smtClean="0">
                <a:solidFill>
                  <a:srgbClr val="FF0000"/>
                </a:solidFill>
              </a:rPr>
              <a:t>удивление, </a:t>
            </a:r>
            <a:r>
              <a:rPr lang="ru-RU" sz="3200" dirty="0">
                <a:solidFill>
                  <a:srgbClr val="FF0000"/>
                </a:solidFill>
              </a:rPr>
              <a:t>недоумение</a:t>
            </a:r>
            <a:r>
              <a:rPr lang="ru-RU" sz="3200" dirty="0" smtClean="0">
                <a:solidFill>
                  <a:srgbClr val="FF0000"/>
                </a:solidFill>
              </a:rPr>
              <a:t>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восхищение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sz="quarter" idx="13"/>
          </p:nvPr>
        </p:nvSpPr>
        <p:spPr>
          <a:xfrm>
            <a:off x="0" y="765175"/>
            <a:ext cx="4932363" cy="3441700"/>
          </a:xfrm>
        </p:spPr>
        <p:txBody>
          <a:bodyPr/>
          <a:lstStyle/>
          <a:p>
            <a:pPr marL="46037" indent="0" algn="ctr" eaLnBrk="1" hangingPunct="1">
              <a:buFont typeface="Georgia" pitchFamily="18" charset="0"/>
              <a:buNone/>
              <a:defRPr/>
            </a:pPr>
            <a:r>
              <a:rPr lang="ru-RU" sz="3200" dirty="0" smtClean="0"/>
              <a:t>Если нет желания учиться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3250" name="Picture 2" descr="http://ts1.mm.bing.net/th?&amp;id=HN.608017273155685733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347864" cy="237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3252" name="Picture 4" descr="http://ts1.mm.bing.net/th?&amp;id=HN.60802898982620625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291298"/>
            <a:ext cx="3024336" cy="2657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8" descr="http://ts1.mm.bing.net/th?&amp;id=HN.608015915941954471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81525"/>
            <a:ext cx="2124075" cy="227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http://ts1.mm.bing.net/th?&amp;id=HN.608009026815590672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395710" cy="2093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9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tint val="98000"/>
                      <a:shade val="25000"/>
                      <a:satMod val="250000"/>
                    </a:srgbClr>
                  </a:gs>
                  <a:gs pos="68000">
                    <a:srgbClr val="6699FF">
                      <a:tint val="86000"/>
                      <a:shade val="100000"/>
                      <a:satMod val="115000"/>
                    </a:srgbClr>
                  </a:gs>
                  <a:gs pos="100000">
                    <a:srgbClr val="6699FF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gradFill rotWithShape="1">
                <a:gsLst>
                  <a:gs pos="0">
                    <a:srgbClr val="D36161">
                      <a:tint val="98000"/>
                      <a:shade val="25000"/>
                      <a:satMod val="250000"/>
                    </a:srgbClr>
                  </a:gs>
                  <a:gs pos="68000">
                    <a:srgbClr val="D36161">
                      <a:tint val="86000"/>
                      <a:shade val="100000"/>
                      <a:satMod val="115000"/>
                    </a:srgbClr>
                  </a:gs>
                  <a:gs pos="100000">
                    <a:srgbClr val="D36161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0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          </a:t>
              </a:r>
              <a:r>
                <a:rPr kumimoji="0" lang="ru-RU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г.Батайск</a:t>
              </a: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cs typeface="Arial" charset="0"/>
                </a:rPr>
                <a:t>                       </a:t>
              </a:r>
              <a:r>
                <a:rPr kumimoji="0" lang="ru-RU" sz="1400" b="0" i="1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МБОУ СОШ</a:t>
              </a:r>
              <a:r>
                <a:rPr kumimoji="0" lang="ru-RU" sz="1400" b="0" i="1" u="none" strike="noStrike" kern="0" cap="none" spc="0" normalizeH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 №2</a:t>
              </a:r>
              <a:endParaRPr kumimoji="0" lang="ru-RU" sz="1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7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88640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484784"/>
            <a:ext cx="8388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1. Степень окисления фосфора в оксиде Р</a:t>
            </a:r>
            <a:r>
              <a:rPr lang="ru-RU" sz="2400" baseline="-25000" dirty="0">
                <a:latin typeface="Times New Roman"/>
                <a:ea typeface="Calibri"/>
              </a:rPr>
              <a:t>2</a:t>
            </a:r>
            <a:r>
              <a:rPr lang="ru-RU" sz="2400" dirty="0">
                <a:latin typeface="Times New Roman"/>
                <a:ea typeface="Calibri"/>
              </a:rPr>
              <a:t>О</a:t>
            </a:r>
            <a:r>
              <a:rPr lang="ru-RU" sz="2400" baseline="-25000" dirty="0">
                <a:latin typeface="Times New Roman"/>
                <a:ea typeface="Calibri"/>
              </a:rPr>
              <a:t>5</a:t>
            </a:r>
            <a:r>
              <a:rPr lang="ru-RU" sz="2400" dirty="0">
                <a:latin typeface="Times New Roman"/>
                <a:ea typeface="Calibri"/>
              </a:rPr>
              <a:t> равна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А) +3; </a:t>
            </a:r>
            <a:r>
              <a:rPr lang="ru-RU" sz="2400" i="1" u="sng" dirty="0">
                <a:latin typeface="Times New Roman"/>
                <a:ea typeface="Calibri"/>
              </a:rPr>
              <a:t>А</a:t>
            </a:r>
            <a:r>
              <a:rPr lang="ru-RU" sz="2400" dirty="0">
                <a:latin typeface="Times New Roman"/>
                <a:ea typeface="Calibri"/>
              </a:rPr>
              <a:t>    Б) +5;</a:t>
            </a:r>
            <a:r>
              <a:rPr lang="ru-RU" sz="2400" i="1" u="sng" dirty="0">
                <a:latin typeface="Times New Roman"/>
                <a:ea typeface="Calibri"/>
              </a:rPr>
              <a:t>Ф </a:t>
            </a:r>
            <a:r>
              <a:rPr lang="ru-RU" sz="2400" dirty="0">
                <a:latin typeface="Times New Roman"/>
                <a:ea typeface="Calibri"/>
              </a:rPr>
              <a:t>    В) – 3. </a:t>
            </a:r>
            <a:r>
              <a:rPr lang="ru-RU" sz="2400" i="1" u="sng" dirty="0">
                <a:latin typeface="Times New Roman"/>
                <a:ea typeface="Calibri"/>
              </a:rPr>
              <a:t>К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	2. Как называются соли фосфорной кислоты?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А) фосфиды; </a:t>
            </a:r>
            <a:r>
              <a:rPr lang="ru-RU" sz="2400" i="1" u="sng" dirty="0">
                <a:latin typeface="Times New Roman"/>
                <a:ea typeface="Calibri"/>
              </a:rPr>
              <a:t>А</a:t>
            </a:r>
            <a:r>
              <a:rPr lang="ru-RU" sz="2400" dirty="0">
                <a:latin typeface="Times New Roman"/>
                <a:ea typeface="Calibri"/>
              </a:rPr>
              <a:t>    Б) фосфориты; </a:t>
            </a:r>
            <a:r>
              <a:rPr lang="ru-RU" sz="2400" i="1" u="sng" dirty="0">
                <a:latin typeface="Times New Roman"/>
                <a:ea typeface="Calibri"/>
              </a:rPr>
              <a:t>У</a:t>
            </a:r>
            <a:r>
              <a:rPr lang="ru-RU" sz="2400" dirty="0">
                <a:latin typeface="Times New Roman"/>
                <a:ea typeface="Calibri"/>
              </a:rPr>
              <a:t>    В) </a:t>
            </a:r>
            <a:r>
              <a:rPr lang="ru-RU" sz="2400" dirty="0" err="1">
                <a:latin typeface="Times New Roman"/>
                <a:ea typeface="Calibri"/>
              </a:rPr>
              <a:t>фосфаты.</a:t>
            </a:r>
            <a:r>
              <a:rPr lang="ru-RU" sz="2400" i="1" u="sng" dirty="0" err="1">
                <a:latin typeface="Times New Roman"/>
                <a:ea typeface="Calibri"/>
              </a:rPr>
              <a:t>О</a:t>
            </a:r>
            <a:r>
              <a:rPr lang="ru-RU" sz="2400" i="1" u="sng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44958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3.  В каких из указанных реакций фосфор играет роль восстановителя?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А) 2Р+8Н</a:t>
            </a:r>
            <a:r>
              <a:rPr lang="ru-RU" sz="2400" baseline="-25000" dirty="0">
                <a:latin typeface="Times New Roman"/>
                <a:ea typeface="Calibri"/>
              </a:rPr>
              <a:t>2</a:t>
            </a:r>
            <a:r>
              <a:rPr lang="ru-RU" sz="2400" dirty="0">
                <a:latin typeface="Times New Roman"/>
                <a:ea typeface="Calibri"/>
              </a:rPr>
              <a:t>О=2Н</a:t>
            </a:r>
            <a:r>
              <a:rPr lang="ru-RU" sz="2400" baseline="-25000" dirty="0">
                <a:latin typeface="Times New Roman"/>
                <a:ea typeface="Calibri"/>
              </a:rPr>
              <a:t>3</a:t>
            </a:r>
            <a:r>
              <a:rPr lang="ru-RU" sz="2400" dirty="0">
                <a:latin typeface="Times New Roman"/>
                <a:ea typeface="Calibri"/>
              </a:rPr>
              <a:t>РО</a:t>
            </a:r>
            <a:r>
              <a:rPr lang="ru-RU" sz="2400" baseline="-25000" dirty="0">
                <a:latin typeface="Times New Roman"/>
                <a:ea typeface="Calibri"/>
              </a:rPr>
              <a:t>4</a:t>
            </a:r>
            <a:r>
              <a:rPr lang="ru-RU" sz="2400" dirty="0">
                <a:latin typeface="Times New Roman"/>
                <a:ea typeface="Calibri"/>
              </a:rPr>
              <a:t>+5Н</a:t>
            </a:r>
            <a:r>
              <a:rPr lang="ru-RU" sz="2400" baseline="-25000" dirty="0">
                <a:latin typeface="Times New Roman"/>
                <a:ea typeface="Calibri"/>
              </a:rPr>
              <a:t>2</a:t>
            </a:r>
            <a:r>
              <a:rPr lang="ru-RU" sz="2400" dirty="0">
                <a:latin typeface="Times New Roman"/>
                <a:ea typeface="Calibri"/>
              </a:rPr>
              <a:t>  </a:t>
            </a:r>
            <a:r>
              <a:rPr lang="ru-RU" sz="2400" i="1" u="sng" dirty="0">
                <a:latin typeface="Times New Roman"/>
                <a:ea typeface="Calibri"/>
              </a:rPr>
              <a:t>С</a:t>
            </a:r>
            <a:r>
              <a:rPr lang="ru-RU" sz="2400" dirty="0">
                <a:latin typeface="Times New Roman"/>
                <a:ea typeface="Calibri"/>
              </a:rPr>
              <a:t>     Б) 3Са+2Р=Са</a:t>
            </a:r>
            <a:r>
              <a:rPr lang="ru-RU" sz="2400" baseline="-25000" dirty="0">
                <a:latin typeface="Times New Roman"/>
                <a:ea typeface="Calibri"/>
              </a:rPr>
              <a:t>3</a:t>
            </a:r>
            <a:r>
              <a:rPr lang="ru-RU" sz="2400" dirty="0">
                <a:latin typeface="Times New Roman"/>
                <a:ea typeface="Calibri"/>
              </a:rPr>
              <a:t>Р</a:t>
            </a:r>
            <a:r>
              <a:rPr lang="ru-RU" sz="2400" baseline="-25000" dirty="0">
                <a:latin typeface="Times New Roman"/>
                <a:ea typeface="Calibri"/>
              </a:rPr>
              <a:t>2   </a:t>
            </a:r>
            <a:r>
              <a:rPr lang="ru-RU" sz="2400" i="1" u="sng" dirty="0">
                <a:latin typeface="Times New Roman"/>
                <a:ea typeface="Calibri"/>
              </a:rPr>
              <a:t>М</a:t>
            </a:r>
            <a:r>
              <a:rPr lang="ru-RU" sz="2400" baseline="-25000" dirty="0">
                <a:latin typeface="Times New Roman"/>
                <a:ea typeface="Calibri"/>
              </a:rPr>
              <a:t>             </a:t>
            </a:r>
            <a:r>
              <a:rPr lang="ru-RU" sz="2400" dirty="0">
                <a:latin typeface="Times New Roman"/>
                <a:ea typeface="Calibri"/>
              </a:rPr>
              <a:t>В)3</a:t>
            </a:r>
            <a:r>
              <a:rPr lang="en-US" sz="2400" dirty="0">
                <a:latin typeface="Times New Roman"/>
                <a:ea typeface="Calibri"/>
              </a:rPr>
              <a:t>N</a:t>
            </a:r>
            <a:r>
              <a:rPr lang="ru-RU" sz="2400" dirty="0" err="1">
                <a:latin typeface="Times New Roman"/>
                <a:ea typeface="Calibri"/>
              </a:rPr>
              <a:t>а+Р</a:t>
            </a:r>
            <a:r>
              <a:rPr lang="ru-RU" sz="2400" dirty="0">
                <a:latin typeface="Times New Roman"/>
                <a:ea typeface="Calibri"/>
              </a:rPr>
              <a:t>= </a:t>
            </a:r>
            <a:r>
              <a:rPr lang="en-US" sz="2400" dirty="0">
                <a:latin typeface="Times New Roman"/>
                <a:ea typeface="Calibri"/>
              </a:rPr>
              <a:t>N</a:t>
            </a:r>
            <a:r>
              <a:rPr lang="ru-RU" sz="2400" dirty="0">
                <a:latin typeface="Times New Roman"/>
                <a:ea typeface="Calibri"/>
              </a:rPr>
              <a:t>а</a:t>
            </a:r>
            <a:r>
              <a:rPr lang="ru-RU" sz="2400" baseline="-25000" dirty="0">
                <a:latin typeface="Times New Roman"/>
                <a:ea typeface="Calibri"/>
              </a:rPr>
              <a:t>3</a:t>
            </a:r>
            <a:r>
              <a:rPr lang="ru-RU" sz="2400" dirty="0">
                <a:latin typeface="Times New Roman"/>
                <a:ea typeface="Calibri"/>
              </a:rPr>
              <a:t>Р </a:t>
            </a:r>
            <a:r>
              <a:rPr lang="ru-RU" sz="2400" i="1" u="sng" dirty="0">
                <a:latin typeface="Times New Roman"/>
                <a:ea typeface="Calibri"/>
              </a:rPr>
              <a:t>Н</a:t>
            </a:r>
            <a:endParaRPr lang="ru-RU" sz="2000" dirty="0">
              <a:latin typeface="Times New Roman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5211" y="448086"/>
            <a:ext cx="179331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latin typeface="Times New Roman"/>
                <a:ea typeface="Calibri"/>
              </a:rPr>
              <a:t>III команда</a:t>
            </a:r>
            <a:endParaRPr lang="ru-RU" sz="2000" b="1" dirty="0">
              <a:latin typeface="Times New Roman"/>
              <a:ea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4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7" y="404665"/>
            <a:ext cx="208823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latin typeface="Times New Roman"/>
                <a:ea typeface="Calibri"/>
              </a:rPr>
              <a:t>III команда</a:t>
            </a:r>
            <a:endParaRPr lang="ru-RU" sz="2000" b="1" dirty="0">
              <a:latin typeface="Times New Roman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90007"/>
            <a:ext cx="8604448" cy="589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44958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4. С  каким из указанных веществ взаимодействует оксид фосфора  (V) Р</a:t>
            </a:r>
            <a:r>
              <a:rPr lang="ru-RU" sz="2400" baseline="-25000" dirty="0">
                <a:latin typeface="Times New Roman"/>
                <a:ea typeface="Calibri"/>
              </a:rPr>
              <a:t>2</a:t>
            </a:r>
            <a:r>
              <a:rPr lang="ru-RU" sz="2400" dirty="0">
                <a:latin typeface="Times New Roman"/>
                <a:ea typeface="Calibri"/>
              </a:rPr>
              <a:t>О</a:t>
            </a:r>
            <a:r>
              <a:rPr lang="ru-RU" sz="2400" baseline="-25000" dirty="0">
                <a:latin typeface="Times New Roman"/>
                <a:ea typeface="Calibri"/>
              </a:rPr>
              <a:t>5</a:t>
            </a:r>
            <a:r>
              <a:rPr lang="ru-RU" sz="2400" dirty="0">
                <a:latin typeface="Times New Roman"/>
                <a:ea typeface="Calibri"/>
              </a:rPr>
              <a:t>?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А) Н</a:t>
            </a:r>
            <a:r>
              <a:rPr lang="en-US" sz="2400" dirty="0">
                <a:latin typeface="Times New Roman"/>
                <a:ea typeface="Calibri"/>
              </a:rPr>
              <a:t>N</a:t>
            </a:r>
            <a:r>
              <a:rPr lang="ru-RU" sz="2400" dirty="0">
                <a:latin typeface="Times New Roman"/>
                <a:ea typeface="Calibri"/>
              </a:rPr>
              <a:t>О</a:t>
            </a:r>
            <a:r>
              <a:rPr lang="ru-RU" sz="2400" baseline="-25000" dirty="0">
                <a:latin typeface="Times New Roman"/>
                <a:ea typeface="Calibri"/>
              </a:rPr>
              <a:t>3</a:t>
            </a:r>
            <a:r>
              <a:rPr lang="ru-RU" sz="2400" dirty="0">
                <a:latin typeface="Times New Roman"/>
                <a:ea typeface="Calibri"/>
              </a:rPr>
              <a:t>   </a:t>
            </a:r>
            <a:r>
              <a:rPr lang="ru-RU" sz="2400" i="1" u="sng" dirty="0">
                <a:latin typeface="Times New Roman"/>
                <a:ea typeface="Calibri"/>
              </a:rPr>
              <a:t>Н</a:t>
            </a:r>
            <a:r>
              <a:rPr lang="ru-RU" sz="2400" dirty="0">
                <a:latin typeface="Times New Roman"/>
                <a:ea typeface="Calibri"/>
              </a:rPr>
              <a:t>     Б) </a:t>
            </a:r>
            <a:r>
              <a:rPr lang="en-US" sz="2400" dirty="0">
                <a:latin typeface="Times New Roman"/>
                <a:ea typeface="Calibri"/>
              </a:rPr>
              <a:t>N</a:t>
            </a:r>
            <a:r>
              <a:rPr lang="ru-RU" sz="2400" dirty="0" err="1">
                <a:latin typeface="Times New Roman"/>
                <a:ea typeface="Calibri"/>
              </a:rPr>
              <a:t>аОН</a:t>
            </a:r>
            <a:r>
              <a:rPr lang="ru-RU" sz="2400" dirty="0">
                <a:latin typeface="Times New Roman"/>
                <a:ea typeface="Calibri"/>
              </a:rPr>
              <a:t>   </a:t>
            </a:r>
            <a:r>
              <a:rPr lang="ru-RU" sz="2400" i="1" u="sng" dirty="0">
                <a:latin typeface="Times New Roman"/>
                <a:ea typeface="Calibri"/>
              </a:rPr>
              <a:t>Ф</a:t>
            </a:r>
            <a:r>
              <a:rPr lang="ru-RU" sz="2400" dirty="0">
                <a:latin typeface="Times New Roman"/>
                <a:ea typeface="Calibri"/>
              </a:rPr>
              <a:t>           В)СО</a:t>
            </a:r>
            <a:r>
              <a:rPr lang="ru-RU" sz="2400" baseline="-25000" dirty="0">
                <a:latin typeface="Times New Roman"/>
                <a:ea typeface="Calibri"/>
              </a:rPr>
              <a:t>2   </a:t>
            </a:r>
            <a:r>
              <a:rPr lang="ru-RU" sz="2400" i="1" u="sng" dirty="0">
                <a:latin typeface="Times New Roman"/>
                <a:ea typeface="Calibri"/>
              </a:rPr>
              <a:t>А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44958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5. Сумма коэффициентов в уравнении реакции РН</a:t>
            </a:r>
            <a:r>
              <a:rPr lang="ru-RU" sz="2400" baseline="-25000" dirty="0">
                <a:latin typeface="Times New Roman"/>
                <a:ea typeface="Calibri"/>
              </a:rPr>
              <a:t>3</a:t>
            </a:r>
            <a:r>
              <a:rPr lang="ru-RU" sz="2400" dirty="0">
                <a:latin typeface="Times New Roman"/>
                <a:ea typeface="Calibri"/>
              </a:rPr>
              <a:t>+О</a:t>
            </a:r>
            <a:r>
              <a:rPr lang="ru-RU" sz="2400" baseline="-25000" dirty="0">
                <a:latin typeface="Times New Roman"/>
                <a:ea typeface="Calibri"/>
              </a:rPr>
              <a:t>2</a:t>
            </a:r>
            <a:r>
              <a:rPr lang="ru-RU" sz="2400" dirty="0">
                <a:latin typeface="Times New Roman"/>
                <a:ea typeface="Calibri"/>
              </a:rPr>
              <a:t>=Р</a:t>
            </a:r>
            <a:r>
              <a:rPr lang="ru-RU" sz="2400" baseline="-25000" dirty="0">
                <a:latin typeface="Times New Roman"/>
                <a:ea typeface="Calibri"/>
              </a:rPr>
              <a:t>2</a:t>
            </a:r>
            <a:r>
              <a:rPr lang="ru-RU" sz="2400" dirty="0">
                <a:latin typeface="Times New Roman"/>
                <a:ea typeface="Calibri"/>
              </a:rPr>
              <a:t>О</a:t>
            </a:r>
            <a:r>
              <a:rPr lang="ru-RU" sz="2400" baseline="-25000" dirty="0">
                <a:latin typeface="Times New Roman"/>
                <a:ea typeface="Calibri"/>
              </a:rPr>
              <a:t>5</a:t>
            </a:r>
            <a:r>
              <a:rPr lang="ru-RU" sz="2400" dirty="0">
                <a:latin typeface="Times New Roman"/>
                <a:ea typeface="Calibri"/>
              </a:rPr>
              <a:t>+Н</a:t>
            </a:r>
            <a:r>
              <a:rPr lang="ru-RU" sz="2400" baseline="-25000" dirty="0">
                <a:latin typeface="Times New Roman"/>
                <a:ea typeface="Calibri"/>
              </a:rPr>
              <a:t>2</a:t>
            </a:r>
            <a:r>
              <a:rPr lang="ru-RU" sz="2400" dirty="0">
                <a:latin typeface="Times New Roman"/>
                <a:ea typeface="Calibri"/>
              </a:rPr>
              <a:t>О равна                                                                                                                                               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2152650" algn="l"/>
              </a:tabLst>
            </a:pPr>
            <a:r>
              <a:rPr lang="ru-RU" sz="2400" dirty="0">
                <a:latin typeface="Times New Roman"/>
                <a:ea typeface="Calibri"/>
              </a:rPr>
              <a:t>А) 10  </a:t>
            </a:r>
            <a:r>
              <a:rPr lang="ru-RU" sz="2400" i="1" u="sng" dirty="0">
                <a:latin typeface="Times New Roman"/>
                <a:ea typeface="Calibri"/>
              </a:rPr>
              <a:t>И</a:t>
            </a:r>
            <a:r>
              <a:rPr lang="ru-RU" sz="2400" dirty="0">
                <a:latin typeface="Times New Roman"/>
                <a:ea typeface="Calibri"/>
              </a:rPr>
              <a:t>              Б) 6    </a:t>
            </a:r>
            <a:r>
              <a:rPr lang="ru-RU" sz="2400" i="1" u="sng" dirty="0">
                <a:latin typeface="Times New Roman"/>
                <a:ea typeface="Calibri"/>
              </a:rPr>
              <a:t>А</a:t>
            </a:r>
            <a:r>
              <a:rPr lang="ru-RU" sz="2400" dirty="0">
                <a:latin typeface="Times New Roman"/>
                <a:ea typeface="Calibri"/>
              </a:rPr>
              <a:t>        	В) 4  </a:t>
            </a:r>
            <a:r>
              <a:rPr lang="ru-RU" sz="2400" i="1" u="sng" dirty="0">
                <a:latin typeface="Times New Roman"/>
                <a:ea typeface="Calibri"/>
              </a:rPr>
              <a:t>О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44958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6) Сколько граммов соли образуется в реакции фосфорной  кислоты с 12г   гидроксида натрия.</a:t>
            </a:r>
            <a:endParaRPr lang="ru-RU" sz="2000" dirty="0">
              <a:latin typeface="Times New Roman"/>
              <a:ea typeface="Calibri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А) 16,4г  </a:t>
            </a:r>
            <a:r>
              <a:rPr lang="ru-RU" sz="2400" i="1" u="sng" dirty="0">
                <a:latin typeface="Times New Roman"/>
                <a:ea typeface="Calibri"/>
              </a:rPr>
              <a:t>Д</a:t>
            </a:r>
            <a:r>
              <a:rPr lang="ru-RU" sz="2400" dirty="0">
                <a:latin typeface="Times New Roman"/>
                <a:ea typeface="Calibri"/>
              </a:rPr>
              <a:t>           Б)98г  </a:t>
            </a:r>
            <a:r>
              <a:rPr lang="ru-RU" sz="2400" i="1" u="sng" dirty="0">
                <a:latin typeface="Times New Roman"/>
                <a:ea typeface="Calibri"/>
              </a:rPr>
              <a:t>К</a:t>
            </a:r>
            <a:r>
              <a:rPr lang="ru-RU" sz="2400" dirty="0">
                <a:latin typeface="Times New Roman"/>
                <a:ea typeface="Calibri"/>
              </a:rPr>
              <a:t>             В) 19,6г </a:t>
            </a:r>
            <a:r>
              <a:rPr lang="ru-RU" sz="2400" i="1" u="sng" dirty="0">
                <a:latin typeface="Times New Roman"/>
                <a:ea typeface="Calibri"/>
              </a:rPr>
              <a:t>Т 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Calibri"/>
              </a:rPr>
              <a:t>(ФОСФИД)</a:t>
            </a:r>
            <a:endParaRPr lang="ru-RU" sz="20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84" y="-29166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252358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9679" y="511804"/>
            <a:ext cx="6344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latin typeface="Times New Roman"/>
                <a:ea typeface="Calibri"/>
              </a:rPr>
              <a:t>IV. Защита полученных результатов</a:t>
            </a:r>
            <a:endParaRPr lang="ru-RU" sz="2000" b="1" dirty="0">
              <a:latin typeface="Times New Roman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274838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latin typeface="Times New Roman"/>
                <a:ea typeface="Calibri"/>
              </a:rPr>
              <a:t>Представители команд защищают выполненные задания. Учитель подводит итог работы команд.</a:t>
            </a:r>
            <a:endParaRPr lang="ru-RU" sz="2000" dirty="0">
              <a:latin typeface="Times New Roman"/>
              <a:ea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Documents and Settings\Завуч\Мои документы\семинар директоров 2 шк\PICT12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93" y="2904568"/>
            <a:ext cx="4896544" cy="392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0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" y="4191000"/>
            <a:ext cx="1981200" cy="2362200"/>
            <a:chOff x="576" y="864"/>
            <a:chExt cx="1248" cy="1488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576" y="864"/>
              <a:ext cx="1248" cy="1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dirty="0">
                  <a:solidFill>
                    <a:prstClr val="black"/>
                  </a:solidFill>
                </a:rPr>
                <a:t>Газ, </a:t>
              </a:r>
            </a:p>
            <a:p>
              <a:pPr algn="ctr"/>
              <a:r>
                <a:rPr lang="ru-RU" dirty="0">
                  <a:solidFill>
                    <a:prstClr val="black"/>
                  </a:solidFill>
                </a:rPr>
                <a:t>с характерным </a:t>
              </a:r>
            </a:p>
            <a:p>
              <a:pPr algn="ctr"/>
              <a:r>
                <a:rPr lang="ru-RU" dirty="0">
                  <a:solidFill>
                    <a:prstClr val="black"/>
                  </a:solidFill>
                </a:rPr>
                <a:t>запахом.</a:t>
              </a:r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1008" y="2064"/>
              <a:ext cx="336" cy="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0250" name="AutoShape 10"/>
            <p:cNvCxnSpPr>
              <a:cxnSpLocks noChangeShapeType="1"/>
              <a:stCxn id="10248" idx="0"/>
            </p:cNvCxnSpPr>
            <p:nvPr/>
          </p:nvCxnSpPr>
          <p:spPr bwMode="auto">
            <a:xfrm rot="16200000" flipH="1" flipV="1">
              <a:off x="828" y="2004"/>
              <a:ext cx="288" cy="408"/>
            </a:xfrm>
            <a:prstGeom prst="curvedConnector4">
              <a:avLst>
                <a:gd name="adj1" fmla="val -50000"/>
                <a:gd name="adj2" fmla="val 70588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</p:cxn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200400" y="1371600"/>
            <a:ext cx="5486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prstClr val="black"/>
                </a:solidFill>
              </a:rPr>
              <a:t>Легче воздуха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200400" y="4267200"/>
            <a:ext cx="5486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prstClr val="black"/>
                </a:solidFill>
              </a:rPr>
              <a:t>Хорошо растворим в воде</a:t>
            </a:r>
          </a:p>
        </p:txBody>
      </p:sp>
      <p:pic>
        <p:nvPicPr>
          <p:cNvPr id="10255" name="Picture 15" descr="45gl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1905000" cy="21717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057400"/>
            <a:ext cx="1123950" cy="1866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4648200" y="5791200"/>
            <a:ext cx="2286000" cy="533400"/>
          </a:xfrm>
          <a:custGeom>
            <a:avLst/>
            <a:gdLst>
              <a:gd name="G0" fmla="+- 4485 0 0"/>
              <a:gd name="G1" fmla="+- 21600 0 4485"/>
              <a:gd name="G2" fmla="*/ 4485 1 2"/>
              <a:gd name="G3" fmla="+- 21600 0 G2"/>
              <a:gd name="G4" fmla="+/ 4485 21600 2"/>
              <a:gd name="G5" fmla="+/ G1 0 2"/>
              <a:gd name="G6" fmla="*/ 21600 21600 4485"/>
              <a:gd name="G7" fmla="*/ G6 1 2"/>
              <a:gd name="G8" fmla="+- 21600 0 G7"/>
              <a:gd name="G9" fmla="*/ 21600 1 2"/>
              <a:gd name="G10" fmla="+- 4485 0 G9"/>
              <a:gd name="G11" fmla="?: G10 G8 0"/>
              <a:gd name="G12" fmla="?: G10 G7 21600"/>
              <a:gd name="T0" fmla="*/ 19357 w 21600"/>
              <a:gd name="T1" fmla="*/ 10800 h 21600"/>
              <a:gd name="T2" fmla="*/ 10800 w 21600"/>
              <a:gd name="T3" fmla="*/ 21600 h 21600"/>
              <a:gd name="T4" fmla="*/ 2243 w 21600"/>
              <a:gd name="T5" fmla="*/ 10800 h 21600"/>
              <a:gd name="T6" fmla="*/ 10800 w 21600"/>
              <a:gd name="T7" fmla="*/ 0 h 21600"/>
              <a:gd name="T8" fmla="*/ 4043 w 21600"/>
              <a:gd name="T9" fmla="*/ 4043 h 21600"/>
              <a:gd name="T10" fmla="*/ 17557 w 21600"/>
              <a:gd name="T11" fmla="*/ 175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485" y="21600"/>
                </a:lnTo>
                <a:lnTo>
                  <a:pt x="17115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>
                <a:solidFill>
                  <a:prstClr val="black"/>
                </a:solidFill>
              </a:rPr>
              <a:t>H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O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10800000">
            <a:off x="5629275" y="4876800"/>
            <a:ext cx="304800" cy="1143000"/>
          </a:xfrm>
          <a:prstGeom prst="can">
            <a:avLst>
              <a:gd name="adj" fmla="val 47917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4419600" y="5562600"/>
            <a:ext cx="2743200" cy="762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10800000">
            <a:off x="5627688" y="5257800"/>
            <a:ext cx="304800" cy="762000"/>
          </a:xfrm>
          <a:prstGeom prst="can">
            <a:avLst>
              <a:gd name="adj" fmla="val 3194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5553075" y="4899025"/>
            <a:ext cx="460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>
                <a:solidFill>
                  <a:srgbClr val="0033CC"/>
                </a:solidFill>
              </a:rPr>
              <a:t>NH</a:t>
            </a:r>
            <a:r>
              <a:rPr lang="en-US" sz="1200" b="1" baseline="-25000">
                <a:solidFill>
                  <a:srgbClr val="0033CC"/>
                </a:solidFill>
              </a:rPr>
              <a:t>3</a:t>
            </a:r>
            <a:endParaRPr lang="ru-RU" sz="1200" b="1" baseline="-25000">
              <a:solidFill>
                <a:srgbClr val="0033CC"/>
              </a:solidFill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620000" y="152400"/>
            <a:ext cx="1371600" cy="1143000"/>
            <a:chOff x="4752" y="96"/>
            <a:chExt cx="864" cy="720"/>
          </a:xfrm>
        </p:grpSpPr>
        <p:sp>
          <p:nvSpPr>
            <p:cNvPr id="10266" name="Oval 26"/>
            <p:cNvSpPr>
              <a:spLocks noChangeArrowheads="1"/>
            </p:cNvSpPr>
            <p:nvPr/>
          </p:nvSpPr>
          <p:spPr bwMode="auto">
            <a:xfrm>
              <a:off x="4752" y="96"/>
              <a:ext cx="864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4848" y="240"/>
              <a:ext cx="6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990033"/>
                  </a:solidFill>
                </a:rPr>
                <a:t>NH</a:t>
              </a:r>
              <a:r>
                <a:rPr lang="en-US" sz="4000" b="1" baseline="-25000">
                  <a:solidFill>
                    <a:srgbClr val="990033"/>
                  </a:solidFill>
                </a:rPr>
                <a:t>3</a:t>
              </a:r>
              <a:endParaRPr lang="ru-RU" sz="4000" b="1" baseline="-25000">
                <a:solidFill>
                  <a:srgbClr val="990033"/>
                </a:solidFill>
              </a:endParaRPr>
            </a:p>
          </p:txBody>
        </p:sp>
      </p:grp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214282" y="3071810"/>
            <a:ext cx="2743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Молекулярная 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кристаллическая 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решетка</a:t>
            </a:r>
          </a:p>
        </p:txBody>
      </p:sp>
      <p:pic>
        <p:nvPicPr>
          <p:cNvPr id="10272" name="Picture 32" descr="12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334000"/>
            <a:ext cx="1295400" cy="1181100"/>
          </a:xfrm>
          <a:prstGeom prst="rect">
            <a:avLst/>
          </a:prstGeom>
          <a:noFill/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1000100" y="0"/>
            <a:ext cx="3214710" cy="64291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defRPr/>
            </a:pPr>
            <a:endParaRPr lang="ru-RU" sz="5400" b="1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4" y="381000"/>
            <a:ext cx="7218363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09767" y="642918"/>
            <a:ext cx="1972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Аммиак</a:t>
            </a:r>
          </a:p>
        </p:txBody>
      </p:sp>
    </p:spTree>
    <p:extLst>
      <p:ext uri="{BB962C8B-B14F-4D97-AF65-F5344CB8AC3E}">
        <p14:creationId xmlns:p14="http://schemas.microsoft.com/office/powerpoint/2010/main" val="29210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9366E-7 C 0.0309 -0.0192 0.0618 -0.0384 0.07048 -0.07518 C 0.07916 -0.11196 0.05208 -0.17048 0.05173 -0.22091 C 0.05138 -0.27134 0.06753 -0.34097 0.06823 -0.37775 C 0.06892 -0.41453 0.06267 -0.42841 0.05642 -0.44205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8" grpId="0" animBg="1"/>
      <p:bldP spid="10259" grpId="0" animBg="1"/>
      <p:bldP spid="10260" grpId="0" animBg="1"/>
      <p:bldP spid="10263" grpId="0" animBg="1"/>
      <p:bldP spid="10264" grpId="0"/>
      <p:bldP spid="102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200400" y="304800"/>
            <a:ext cx="2743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prstClr val="black"/>
                </a:solidFill>
              </a:rPr>
              <a:t>Применение</a:t>
            </a:r>
          </a:p>
        </p:txBody>
      </p:sp>
      <p:sp>
        <p:nvSpPr>
          <p:cNvPr id="1638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9063" y="304800"/>
            <a:ext cx="2743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prstClr val="black"/>
                </a:solidFill>
              </a:rPr>
              <a:t>Свойства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895600" y="609600"/>
            <a:ext cx="3048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0" y="152400"/>
            <a:ext cx="1371600" cy="1143000"/>
            <a:chOff x="4752" y="96"/>
            <a:chExt cx="864" cy="720"/>
          </a:xfrm>
        </p:grpSpPr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4752" y="96"/>
              <a:ext cx="864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4848" y="240"/>
              <a:ext cx="6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990033"/>
                  </a:solidFill>
                </a:rPr>
                <a:t>NH</a:t>
              </a:r>
              <a:r>
                <a:rPr lang="en-US" sz="4000" b="1" baseline="-25000">
                  <a:solidFill>
                    <a:srgbClr val="990033"/>
                  </a:solidFill>
                </a:rPr>
                <a:t>3</a:t>
              </a:r>
              <a:endParaRPr lang="ru-RU" sz="4000" b="1" baseline="-25000">
                <a:solidFill>
                  <a:srgbClr val="990033"/>
                </a:solidFill>
              </a:endParaRPr>
            </a:p>
          </p:txBody>
        </p:sp>
      </p:grpSp>
      <p:graphicFrame>
        <p:nvGraphicFramePr>
          <p:cNvPr id="16446" name="Group 62"/>
          <p:cNvGraphicFramePr>
            <a:graphicFrameLocks noGrp="1"/>
          </p:cNvGraphicFramePr>
          <p:nvPr/>
        </p:nvGraphicFramePr>
        <p:xfrm>
          <a:off x="457200" y="1397000"/>
          <a:ext cx="8153400" cy="4775200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238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Рассчитайте массовую долю азота в аммиачной селитре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Запишите уравнение реакции разложения гидрокарбоната аммония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Рассчитайте объем аммиака для приготовления 50г 5% -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ного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нашатырного спирта (при н.у.)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Как осуществить превращения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→ NO → 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Составьте окислительно-восстановительную реакцию взаимодействия хлорида аммония с оксидом меди.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Какой объем при нормальных условиях будет занимать 1 кг жидкого аммиака.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33400" y="1524000"/>
            <a:ext cx="2590800" cy="2133600"/>
            <a:chOff x="336" y="960"/>
            <a:chExt cx="1632" cy="1344"/>
          </a:xfrm>
        </p:grpSpPr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336" y="960"/>
              <a:ext cx="1632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ru-RU">
                  <a:solidFill>
                    <a:prstClr val="black"/>
                  </a:solidFill>
                </a:rPr>
                <a:t>Аммиак </a:t>
              </a:r>
            </a:p>
            <a:p>
              <a:pPr algn="r"/>
              <a:r>
                <a:rPr lang="ru-RU">
                  <a:solidFill>
                    <a:prstClr val="black"/>
                  </a:solidFill>
                </a:rPr>
                <a:t>содержит </a:t>
              </a:r>
            </a:p>
            <a:p>
              <a:pPr algn="r"/>
              <a:r>
                <a:rPr lang="ru-RU">
                  <a:solidFill>
                    <a:prstClr val="black"/>
                  </a:solidFill>
                </a:rPr>
                <a:t>ценный для </a:t>
              </a:r>
            </a:p>
            <a:p>
              <a:pPr algn="r"/>
              <a:r>
                <a:rPr lang="ru-RU">
                  <a:solidFill>
                    <a:prstClr val="black"/>
                  </a:solidFill>
                </a:rPr>
                <a:t>растений элемент </a:t>
              </a:r>
            </a:p>
            <a:p>
              <a:pPr algn="r"/>
              <a:r>
                <a:rPr lang="ru-RU">
                  <a:solidFill>
                    <a:prstClr val="black"/>
                  </a:solidFill>
                </a:rPr>
                <a:t>- азот.</a:t>
              </a:r>
            </a:p>
          </p:txBody>
        </p:sp>
        <p:pic>
          <p:nvPicPr>
            <p:cNvPr id="16409" name="Picture 25" descr="12192218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1056"/>
              <a:ext cx="466" cy="624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276600" y="1524000"/>
            <a:ext cx="2514600" cy="2133600"/>
            <a:chOff x="2064" y="960"/>
            <a:chExt cx="1584" cy="1344"/>
          </a:xfrm>
        </p:grpSpPr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2064" y="960"/>
              <a:ext cx="1584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ru-RU">
                  <a:solidFill>
                    <a:prstClr val="black"/>
                  </a:solidFill>
                </a:rPr>
                <a:t>Аммиак -  газ.</a:t>
              </a:r>
            </a:p>
          </p:txBody>
        </p:sp>
        <p:pic>
          <p:nvPicPr>
            <p:cNvPr id="16415" name="Picture 31" descr="90291455dca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2" y="1056"/>
              <a:ext cx="1008" cy="756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943600" y="1524000"/>
            <a:ext cx="2590800" cy="2133600"/>
            <a:chOff x="3744" y="960"/>
            <a:chExt cx="1632" cy="1344"/>
          </a:xfrm>
        </p:grpSpPr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3744" y="960"/>
              <a:ext cx="1632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  <a:p>
              <a:pPr algn="ctr"/>
              <a:endParaRPr lang="ru-RU">
                <a:solidFill>
                  <a:prstClr val="black"/>
                </a:solidFill>
              </a:endParaRPr>
            </a:p>
            <a:p>
              <a:pPr algn="ctr"/>
              <a:endParaRPr lang="ru-RU">
                <a:solidFill>
                  <a:prstClr val="black"/>
                </a:solidFill>
              </a:endParaRPr>
            </a:p>
            <a:p>
              <a:pPr algn="ctr"/>
              <a:endParaRPr lang="ru-RU">
                <a:solidFill>
                  <a:prstClr val="black"/>
                </a:solidFill>
              </a:endParaRPr>
            </a:p>
            <a:p>
              <a:pPr algn="ctr"/>
              <a:endParaRPr lang="ru-RU">
                <a:solidFill>
                  <a:prstClr val="black"/>
                </a:solidFill>
              </a:endParaRPr>
            </a:p>
            <a:p>
              <a:pPr algn="ctr"/>
              <a:r>
                <a:rPr lang="ru-RU">
                  <a:solidFill>
                    <a:prstClr val="black"/>
                  </a:solidFill>
                </a:rPr>
                <a:t>Аммиак имеет </a:t>
              </a:r>
            </a:p>
            <a:p>
              <a:pPr algn="ctr"/>
              <a:r>
                <a:rPr lang="ru-RU">
                  <a:solidFill>
                    <a:prstClr val="black"/>
                  </a:solidFill>
                </a:rPr>
                <a:t>резкий запах.</a:t>
              </a:r>
            </a:p>
          </p:txBody>
        </p:sp>
        <p:pic>
          <p:nvPicPr>
            <p:cNvPr id="16425" name="Picture 41" descr="13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32" y="1056"/>
              <a:ext cx="1056" cy="704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sp>
        <p:nvSpPr>
          <p:cNvPr id="16431" name="Line 47"/>
          <p:cNvSpPr>
            <a:spLocks noChangeShapeType="1"/>
          </p:cNvSpPr>
          <p:nvPr/>
        </p:nvSpPr>
        <p:spPr bwMode="auto">
          <a:xfrm flipH="1">
            <a:off x="2286000" y="5029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33400" y="3886200"/>
            <a:ext cx="2590800" cy="2133600"/>
            <a:chOff x="336" y="2448"/>
            <a:chExt cx="1632" cy="1344"/>
          </a:xfrm>
        </p:grpSpPr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336" y="2448"/>
              <a:ext cx="1632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ru-RU">
                  <a:solidFill>
                    <a:prstClr val="black"/>
                  </a:solidFill>
                </a:rPr>
                <a:t>Взаимодействует с </a:t>
              </a:r>
            </a:p>
            <a:p>
              <a:pPr algn="ctr"/>
              <a:r>
                <a:rPr lang="ru-RU">
                  <a:solidFill>
                    <a:prstClr val="black"/>
                  </a:solidFill>
                </a:rPr>
                <a:t>Кислородом.</a:t>
              </a:r>
            </a:p>
          </p:txBody>
        </p:sp>
        <p:pic>
          <p:nvPicPr>
            <p:cNvPr id="16433" name="Picture 49" descr="25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8" y="2523"/>
              <a:ext cx="747" cy="900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276600" y="3886200"/>
            <a:ext cx="2514600" cy="2133600"/>
            <a:chOff x="2064" y="2448"/>
            <a:chExt cx="1584" cy="1344"/>
          </a:xfrm>
        </p:grpSpPr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2064" y="2448"/>
              <a:ext cx="1584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  <a:p>
              <a:pPr algn="ctr"/>
              <a:endParaRPr lang="ru-RU">
                <a:solidFill>
                  <a:prstClr val="black"/>
                </a:solidFill>
              </a:endParaRPr>
            </a:p>
            <a:p>
              <a:pPr algn="ctr"/>
              <a:endParaRPr lang="ru-RU">
                <a:solidFill>
                  <a:prstClr val="black"/>
                </a:solidFill>
              </a:endParaRPr>
            </a:p>
            <a:p>
              <a:pPr algn="ctr"/>
              <a:endParaRPr lang="ru-RU">
                <a:solidFill>
                  <a:prstClr val="black"/>
                </a:solidFill>
              </a:endParaRPr>
            </a:p>
            <a:p>
              <a:pPr algn="ctr"/>
              <a:r>
                <a:rPr lang="ru-RU">
                  <a:solidFill>
                    <a:prstClr val="black"/>
                  </a:solidFill>
                </a:rPr>
                <a:t>Аммиак-</a:t>
              </a:r>
            </a:p>
            <a:p>
              <a:pPr algn="ctr"/>
              <a:r>
                <a:rPr lang="ru-RU">
                  <a:solidFill>
                    <a:prstClr val="black"/>
                  </a:solidFill>
                </a:rPr>
                <a:t> хороший </a:t>
              </a:r>
            </a:p>
            <a:p>
              <a:pPr algn="ctr"/>
              <a:r>
                <a:rPr lang="ru-RU">
                  <a:solidFill>
                    <a:prstClr val="black"/>
                  </a:solidFill>
                </a:rPr>
                <a:t>восстановитель</a:t>
              </a:r>
            </a:p>
          </p:txBody>
        </p:sp>
        <p:pic>
          <p:nvPicPr>
            <p:cNvPr id="16440" name="Picture 56"/>
            <p:cNvPicPr>
              <a:picLocks noChangeAspect="1" noChangeArrowheads="1"/>
            </p:cNvPicPr>
            <p:nvPr/>
          </p:nvPicPr>
          <p:blipFill>
            <a:blip r:embed="rId7"/>
            <a:srcRect t="11111"/>
            <a:stretch>
              <a:fillRect/>
            </a:stretch>
          </p:blipFill>
          <p:spPr bwMode="auto">
            <a:xfrm>
              <a:off x="2352" y="2592"/>
              <a:ext cx="1038" cy="384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6019800" y="3886200"/>
            <a:ext cx="2438400" cy="2133600"/>
            <a:chOff x="3792" y="2448"/>
            <a:chExt cx="1536" cy="1344"/>
          </a:xfrm>
        </p:grpSpPr>
        <p:sp>
          <p:nvSpPr>
            <p:cNvPr id="16447" name="Rectangle 63"/>
            <p:cNvSpPr>
              <a:spLocks noChangeArrowheads="1"/>
            </p:cNvSpPr>
            <p:nvPr/>
          </p:nvSpPr>
          <p:spPr bwMode="auto">
            <a:xfrm>
              <a:off x="3792" y="2448"/>
              <a:ext cx="1536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ru-RU">
                  <a:solidFill>
                    <a:prstClr val="black"/>
                  </a:solidFill>
                </a:rPr>
                <a:t>При </a:t>
              </a:r>
            </a:p>
            <a:p>
              <a:pPr algn="r"/>
              <a:r>
                <a:rPr lang="ru-RU">
                  <a:solidFill>
                    <a:prstClr val="black"/>
                  </a:solidFill>
                </a:rPr>
                <a:t>испарении </a:t>
              </a:r>
            </a:p>
            <a:p>
              <a:pPr algn="r"/>
              <a:r>
                <a:rPr lang="ru-RU">
                  <a:solidFill>
                    <a:prstClr val="black"/>
                  </a:solidFill>
                </a:rPr>
                <a:t>жидкого </a:t>
              </a:r>
            </a:p>
            <a:p>
              <a:pPr algn="r"/>
              <a:r>
                <a:rPr lang="ru-RU">
                  <a:solidFill>
                    <a:prstClr val="black"/>
                  </a:solidFill>
                </a:rPr>
                <a:t>аммиака </a:t>
              </a:r>
            </a:p>
            <a:p>
              <a:pPr algn="r"/>
              <a:r>
                <a:rPr lang="ru-RU">
                  <a:solidFill>
                    <a:prstClr val="black"/>
                  </a:solidFill>
                </a:rPr>
                <a:t>поглощается </a:t>
              </a:r>
            </a:p>
            <a:p>
              <a:pPr algn="r"/>
              <a:r>
                <a:rPr lang="ru-RU">
                  <a:solidFill>
                    <a:prstClr val="black"/>
                  </a:solidFill>
                </a:rPr>
                <a:t>большое </a:t>
              </a:r>
            </a:p>
            <a:p>
              <a:pPr algn="r"/>
              <a:r>
                <a:rPr lang="ru-RU">
                  <a:solidFill>
                    <a:prstClr val="black"/>
                  </a:solidFill>
                </a:rPr>
                <a:t>количество  теплоты.</a:t>
              </a:r>
            </a:p>
          </p:txBody>
        </p:sp>
        <p:pic>
          <p:nvPicPr>
            <p:cNvPr id="16448" name="Picture 64" descr="PH0492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88" y="2544"/>
              <a:ext cx="498" cy="587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8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b="1" dirty="0"/>
          </a:p>
        </p:txBody>
      </p:sp>
      <p:pic>
        <p:nvPicPr>
          <p:cNvPr id="4098" name="Picture 2" descr="C:\Documents and Settings\админ\Рабочий стол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5214974" cy="452475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511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4119" y="461402"/>
            <a:ext cx="4369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ea typeface="+mj-ea"/>
                <a:cs typeface="+mj-cs"/>
              </a:rPr>
              <a:t>Азотная кислота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9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5126" name="Rectangle 14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5140" name="UpRibbonSharp"/>
          <p:cNvSpPr>
            <a:spLocks noEditPoints="1" noChangeArrowheads="1"/>
          </p:cNvSpPr>
          <p:nvPr/>
        </p:nvSpPr>
        <p:spPr bwMode="auto">
          <a:xfrm>
            <a:off x="0" y="4581525"/>
            <a:ext cx="9144000" cy="1439863"/>
          </a:xfrm>
          <a:custGeom>
            <a:avLst/>
            <a:gdLst>
              <a:gd name="G0" fmla="+- 0 0 0"/>
              <a:gd name="G1" fmla="+- 3101 0 0"/>
              <a:gd name="G2" fmla="+- 3101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5801" y="21600"/>
                </a:lnTo>
                <a:lnTo>
                  <a:pt x="5801" y="18900"/>
                </a:lnTo>
                <a:lnTo>
                  <a:pt x="15799" y="18900"/>
                </a:lnTo>
                <a:lnTo>
                  <a:pt x="15799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8499" y="2700"/>
                </a:lnTo>
                <a:lnTo>
                  <a:pt x="18499" y="0"/>
                </a:lnTo>
                <a:lnTo>
                  <a:pt x="3101" y="0"/>
                </a:lnTo>
                <a:lnTo>
                  <a:pt x="3101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5801" y="18900"/>
                </a:moveTo>
                <a:lnTo>
                  <a:pt x="3101" y="18900"/>
                </a:lnTo>
                <a:lnTo>
                  <a:pt x="3101" y="2700"/>
                </a:lnTo>
              </a:path>
              <a:path w="21600" h="21600" fill="none" extrusionOk="0">
                <a:moveTo>
                  <a:pt x="3101" y="18900"/>
                </a:moveTo>
                <a:lnTo>
                  <a:pt x="5801" y="21600"/>
                </a:lnTo>
              </a:path>
              <a:path w="21600" h="21600" fill="none" extrusionOk="0">
                <a:moveTo>
                  <a:pt x="15799" y="18900"/>
                </a:moveTo>
                <a:lnTo>
                  <a:pt x="18499" y="18900"/>
                </a:lnTo>
                <a:lnTo>
                  <a:pt x="18499" y="2700"/>
                </a:lnTo>
              </a:path>
              <a:path w="21600" h="21600" fill="none" extrusionOk="0">
                <a:moveTo>
                  <a:pt x="18499" y="18900"/>
                </a:moveTo>
                <a:lnTo>
                  <a:pt x="15799" y="21600"/>
                </a:lnTo>
              </a:path>
            </a:pathLst>
          </a:custGeom>
          <a:solidFill>
            <a:srgbClr val="62A8F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Одна связь с кислородом образуется по донорно-акцепторному механизму,  но из-за близости расположения атомов в молекуле становятся равноценными</a:t>
            </a: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62563"/>
            <a:ext cx="187166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WordArt 18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4721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1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Строение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2484438" y="1341438"/>
            <a:ext cx="3600450" cy="3024187"/>
          </a:xfrm>
          <a:prstGeom prst="roundRect">
            <a:avLst>
              <a:gd name="adj" fmla="val 16667"/>
            </a:avLst>
          </a:prstGeom>
          <a:solidFill>
            <a:srgbClr val="72EE9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42" name="Picture 22" descr="nitricacid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484313"/>
            <a:ext cx="33940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80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nimBg="1"/>
      <p:bldP spid="5138" grpId="0" animBg="1"/>
      <p:bldP spid="51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_isN_121671678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50825" y="5516563"/>
            <a:ext cx="8713788" cy="1081087"/>
          </a:xfrm>
          <a:prstGeom prst="roundRect">
            <a:avLst>
              <a:gd name="adj" fmla="val 16667"/>
            </a:avLst>
          </a:prstGeom>
          <a:solidFill>
            <a:srgbClr val="F0FDA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5288" y="5589588"/>
            <a:ext cx="8207375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Азотная кислота широко используется для производства азотных удобрений, искусственных волокон, органических красителей, лаков и взрывчатых веществ. 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2705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24" y="-60326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99121"/>
            <a:ext cx="288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Применение</a:t>
            </a:r>
          </a:p>
        </p:txBody>
      </p:sp>
    </p:spTree>
    <p:extLst>
      <p:ext uri="{BB962C8B-B14F-4D97-AF65-F5344CB8AC3E}">
        <p14:creationId xmlns:p14="http://schemas.microsoft.com/office/powerpoint/2010/main" val="41455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/>
      <p:bldP spid="184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73087" y="1625302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smtClean="0"/>
              <a:t>неметалл, </a:t>
            </a:r>
            <a:endParaRPr lang="en-US" sz="1600" smtClean="0"/>
          </a:p>
          <a:p>
            <a:pPr eaLnBrk="1" hangingPunct="1">
              <a:defRPr/>
            </a:pPr>
            <a:r>
              <a:rPr lang="en-US" sz="1600" smtClean="0"/>
              <a:t>Ar=31</a:t>
            </a:r>
          </a:p>
          <a:p>
            <a:pPr eaLnBrk="1" hangingPunct="1">
              <a:defRPr/>
            </a:pPr>
            <a:r>
              <a:rPr lang="en-US" sz="1600" smtClean="0"/>
              <a:t>V </a:t>
            </a:r>
            <a:r>
              <a:rPr lang="ru-RU" sz="1600" smtClean="0"/>
              <a:t>группа, главная подгруппа</a:t>
            </a:r>
          </a:p>
          <a:p>
            <a:pPr eaLnBrk="1" hangingPunct="1">
              <a:defRPr/>
            </a:pPr>
            <a:r>
              <a:rPr lang="ru-RU" sz="1600" smtClean="0"/>
              <a:t>3 период, 3 ряд</a:t>
            </a:r>
          </a:p>
          <a:p>
            <a:pPr eaLnBrk="1" hangingPunct="1">
              <a:defRPr/>
            </a:pPr>
            <a:r>
              <a:rPr lang="ru-RU" sz="1600" smtClean="0"/>
              <a:t>степени окисления -3.0,+1,+3,+5.</a:t>
            </a:r>
          </a:p>
          <a:p>
            <a:pPr eaLnBrk="1" hangingPunct="1">
              <a:defRPr/>
            </a:pPr>
            <a:r>
              <a:rPr lang="ru-RU" sz="1600" smtClean="0"/>
              <a:t>оксиды   </a:t>
            </a:r>
            <a:r>
              <a:rPr lang="ru-RU" sz="1600" b="1" smtClean="0"/>
              <a:t>Р</a:t>
            </a:r>
            <a:r>
              <a:rPr lang="ru-RU" sz="1200" b="1" smtClean="0"/>
              <a:t>2</a:t>
            </a:r>
            <a:r>
              <a:rPr lang="ru-RU" sz="1600" b="1" smtClean="0"/>
              <a:t>О</a:t>
            </a:r>
            <a:r>
              <a:rPr lang="ru-RU" sz="1200" b="1" smtClean="0"/>
              <a:t>3</a:t>
            </a:r>
            <a:r>
              <a:rPr lang="ru-RU" sz="1600" smtClean="0"/>
              <a:t>  и   Р</a:t>
            </a:r>
            <a:r>
              <a:rPr lang="ru-RU" sz="1200" smtClean="0"/>
              <a:t>2</a:t>
            </a:r>
            <a:r>
              <a:rPr lang="ru-RU" sz="1600" smtClean="0"/>
              <a:t>О</a:t>
            </a:r>
            <a:r>
              <a:rPr lang="ru-RU" sz="1200" smtClean="0"/>
              <a:t>5</a:t>
            </a:r>
            <a:r>
              <a:rPr lang="ru-RU" sz="1600" smtClean="0"/>
              <a:t>   - оба оксида кислотные</a:t>
            </a:r>
          </a:p>
          <a:p>
            <a:pPr eaLnBrk="1" hangingPunct="1">
              <a:defRPr/>
            </a:pPr>
            <a:r>
              <a:rPr lang="ru-RU" sz="1600" smtClean="0"/>
              <a:t>Кислоты:   </a:t>
            </a:r>
          </a:p>
          <a:p>
            <a:pPr eaLnBrk="1" hangingPunct="1">
              <a:defRPr/>
            </a:pPr>
            <a:r>
              <a:rPr lang="en-US" sz="1600" b="1" smtClean="0"/>
              <a:t>H </a:t>
            </a:r>
            <a:r>
              <a:rPr lang="ru-RU" sz="1200" b="1" smtClean="0"/>
              <a:t>3</a:t>
            </a:r>
            <a:r>
              <a:rPr lang="en-US" sz="1600" b="1" smtClean="0"/>
              <a:t>PO</a:t>
            </a:r>
            <a:r>
              <a:rPr lang="ru-RU" sz="1200" b="1" smtClean="0"/>
              <a:t>3</a:t>
            </a:r>
            <a:r>
              <a:rPr lang="ru-RU" sz="1600" b="1" smtClean="0"/>
              <a:t> –фосфористая кислота</a:t>
            </a:r>
            <a:r>
              <a:rPr lang="ru-RU" sz="1600" smtClean="0"/>
              <a:t> </a:t>
            </a:r>
            <a:r>
              <a:rPr lang="en-US" sz="1600" b="1" smtClean="0"/>
              <a:t>H</a:t>
            </a:r>
            <a:r>
              <a:rPr lang="ru-RU" sz="1200" b="1" smtClean="0"/>
              <a:t>3</a:t>
            </a:r>
            <a:r>
              <a:rPr lang="en-US" sz="1600" b="1" smtClean="0"/>
              <a:t>PO</a:t>
            </a:r>
            <a:r>
              <a:rPr lang="ru-RU" sz="1200" b="1" smtClean="0"/>
              <a:t>4 </a:t>
            </a:r>
            <a:r>
              <a:rPr lang="ru-RU" sz="1600" b="1" smtClean="0"/>
              <a:t>–фосфорная кислота</a:t>
            </a:r>
            <a:endParaRPr lang="ru-RU" sz="1600" smtClean="0"/>
          </a:p>
          <a:p>
            <a:pPr eaLnBrk="1" hangingPunct="1">
              <a:defRPr/>
            </a:pPr>
            <a:r>
              <a:rPr lang="ru-RU" sz="1600" smtClean="0"/>
              <a:t>летучее водородное соединение   </a:t>
            </a:r>
            <a:r>
              <a:rPr lang="ru-RU" sz="1600" b="1" smtClean="0"/>
              <a:t>РН</a:t>
            </a:r>
            <a:r>
              <a:rPr lang="ru-RU" sz="1200" b="1" smtClean="0"/>
              <a:t>3</a:t>
            </a:r>
            <a:r>
              <a:rPr lang="ru-RU" sz="1600" smtClean="0"/>
              <a:t>-газ фосфин ( связь ковалентная почти неполярная)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smtClean="0"/>
              <a:t>Р  </a:t>
            </a:r>
            <a:r>
              <a:rPr lang="ru-RU" sz="3600" b="1" i="1" smtClean="0"/>
              <a:t>Фосфор </a:t>
            </a:r>
          </a:p>
          <a:p>
            <a:pPr eaLnBrk="1" hangingPunct="1">
              <a:defRPr/>
            </a:pPr>
            <a:r>
              <a:rPr lang="ru-RU" sz="2400" b="1" i="1" smtClean="0"/>
              <a:t>( </a:t>
            </a:r>
            <a:r>
              <a:rPr lang="en-US" sz="2400" b="1" i="1" smtClean="0"/>
              <a:t>Phosphorus</a:t>
            </a:r>
            <a:r>
              <a:rPr lang="ru-RU" sz="2400" b="1" i="1" smtClean="0"/>
              <a:t>-</a:t>
            </a:r>
            <a:r>
              <a:rPr lang="en-US" sz="2400" b="1" i="1" smtClean="0"/>
              <a:t>C</a:t>
            </a:r>
            <a:r>
              <a:rPr lang="ru-RU" sz="2400" b="1" i="1" smtClean="0"/>
              <a:t>ветоносец)</a:t>
            </a:r>
          </a:p>
          <a:p>
            <a:pPr eaLnBrk="1" hangingPunct="1">
              <a:defRPr/>
            </a:pPr>
            <a:endParaRPr lang="ru-RU" sz="8000" b="1" i="1" smtClean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 </a:t>
            </a:r>
          </a:p>
        </p:txBody>
      </p:sp>
      <p:pic>
        <p:nvPicPr>
          <p:cNvPr id="58376" name="Picture 8" descr="Фосфор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292600"/>
            <a:ext cx="23764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21429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ru-RU" sz="5400" b="1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92065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433960"/>
            <a:ext cx="249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Фосфор</a:t>
            </a:r>
          </a:p>
        </p:txBody>
      </p:sp>
    </p:spTree>
    <p:extLst>
      <p:ext uri="{BB962C8B-B14F-4D97-AF65-F5344CB8AC3E}">
        <p14:creationId xmlns:p14="http://schemas.microsoft.com/office/powerpoint/2010/main" val="23434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/>
              <a:t>Красный фосфор применяют для изготовления спичек и как наполнитель (пары) в лампах накаливания для производства удобрений и кормовых добавок для животных.</a:t>
            </a:r>
          </a:p>
        </p:txBody>
      </p:sp>
      <p:pic>
        <p:nvPicPr>
          <p:cNvPr id="85000" name="Picture 8" descr="iфосфор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333375"/>
            <a:ext cx="2087562" cy="2016125"/>
          </a:xfrm>
        </p:spPr>
      </p:pic>
      <p:pic>
        <p:nvPicPr>
          <p:cNvPr id="85001" name="Picture 9" descr="фосфор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492375"/>
            <a:ext cx="23034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10" descr="азот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941888"/>
            <a:ext cx="2782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93875" y="6958013"/>
            <a:ext cx="6511925" cy="431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3"/>
          </p:nvPr>
        </p:nvSpPr>
        <p:spPr>
          <a:xfrm>
            <a:off x="4716463" y="731838"/>
            <a:ext cx="4103687" cy="5721350"/>
          </a:xfrm>
        </p:spPr>
        <p:txBody>
          <a:bodyPr/>
          <a:lstStyle/>
          <a:p>
            <a:pPr marL="46037" indent="0" eaLnBrk="1" hangingPunct="1">
              <a:buNone/>
            </a:pPr>
            <a:r>
              <a:rPr lang="ru-RU" dirty="0" smtClean="0"/>
              <a:t>«Если ученик в школе не научился сам ничего творить, то и в жизни он всегда будет только подражать, копировать, так как мало таких, которые бы, научившись копировать, умели сделать самостоятельное приложение этих сведений»                         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                                    </a:t>
            </a:r>
            <a:r>
              <a:rPr lang="ru-RU" dirty="0" err="1" smtClean="0"/>
              <a:t>Л.Н.Толстой</a:t>
            </a:r>
            <a:endParaRPr lang="ru-RU" dirty="0" smtClean="0"/>
          </a:p>
        </p:txBody>
      </p:sp>
      <p:pic>
        <p:nvPicPr>
          <p:cNvPr id="16389" name="Picture 5" descr="http://ts1.mm.bing.net/th?&amp;id=HN.608039327812551857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4491211"/>
            <a:ext cx="3556000" cy="23706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http://ts1.mm.bing.net/th?&amp;id=HN.607994320849735571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23" y="2237656"/>
            <a:ext cx="3136987" cy="2415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http://ts1.mm.bing.net/th?&amp;id=HN.608053406715675272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651"/>
            <a:ext cx="3312368" cy="2208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8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tint val="98000"/>
                      <a:shade val="25000"/>
                      <a:satMod val="250000"/>
                    </a:srgbClr>
                  </a:gs>
                  <a:gs pos="68000">
                    <a:srgbClr val="6699FF">
                      <a:tint val="86000"/>
                      <a:shade val="100000"/>
                      <a:satMod val="115000"/>
                    </a:srgbClr>
                  </a:gs>
                  <a:gs pos="100000">
                    <a:srgbClr val="6699FF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gradFill rotWithShape="1">
                <a:gsLst>
                  <a:gs pos="0">
                    <a:srgbClr val="D36161">
                      <a:tint val="98000"/>
                      <a:shade val="25000"/>
                      <a:satMod val="250000"/>
                    </a:srgbClr>
                  </a:gs>
                  <a:gs pos="68000">
                    <a:srgbClr val="D36161">
                      <a:tint val="86000"/>
                      <a:shade val="100000"/>
                      <a:satMod val="115000"/>
                    </a:srgbClr>
                  </a:gs>
                  <a:gs pos="100000">
                    <a:srgbClr val="D36161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9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          </a:t>
              </a:r>
              <a:r>
                <a:rPr kumimoji="0" lang="ru-RU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г.Батайск</a:t>
              </a: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cs typeface="Arial" charset="0"/>
                </a:rPr>
                <a:t>                       </a:t>
              </a:r>
              <a:r>
                <a:rPr kumimoji="0" lang="ru-RU" sz="1400" b="0" i="1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МБОУ СОШ</a:t>
              </a:r>
              <a:r>
                <a:rPr kumimoji="0" lang="ru-RU" sz="1400" b="0" i="1" u="none" strike="noStrike" kern="0" cap="none" spc="0" normalizeH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 №2</a:t>
              </a:r>
              <a:endParaRPr kumimoji="0" lang="ru-RU" sz="1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  <p:pic>
        <p:nvPicPr>
          <p:cNvPr id="12" name="Рисунок 11" descr="Логотип 2 школ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042" y="5676544"/>
            <a:ext cx="1142984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88640"/>
            <a:ext cx="72183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7" y="448086"/>
            <a:ext cx="475252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latin typeface="Times New Roman"/>
                <a:ea typeface="Calibri"/>
              </a:rPr>
              <a:t>V .Рефлексия</a:t>
            </a:r>
            <a:endParaRPr lang="ru-RU" sz="2000" b="1" dirty="0">
              <a:latin typeface="Times New Roman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559" y="1353865"/>
            <a:ext cx="8481666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latin typeface="Times New Roman"/>
                <a:ea typeface="Calibri"/>
              </a:rPr>
              <a:t>Учащиеся высказывают мнение об уроке. Учитель подводит итог урока, выставляет оценки.</a:t>
            </a:r>
            <a:endParaRPr lang="ru-RU" sz="2000" dirty="0">
              <a:latin typeface="Times New Roman"/>
              <a:ea typeface="Calibri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C:\Users\таня\Desktop\8в фото\DCIM\102___02\IMG_0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4" y="2554194"/>
            <a:ext cx="7109906" cy="43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фото нац проект\орнамент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13959" y="2884308"/>
            <a:ext cx="3357563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6877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412875"/>
            <a:ext cx="8686800" cy="205581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БЛАГОДАРЮ ЗА ВНИМАНИЕ !!!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573087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8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Багетная рамка 27"/>
          <p:cNvSpPr/>
          <p:nvPr/>
        </p:nvSpPr>
        <p:spPr>
          <a:xfrm>
            <a:off x="508254" y="1613673"/>
            <a:ext cx="8522426" cy="4983679"/>
          </a:xfrm>
          <a:prstGeom prst="bevel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9050">
            <a:solidFill>
              <a:schemeClr val="accent6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6" name="Выноска со стрелкой вверх 105"/>
          <p:cNvSpPr/>
          <p:nvPr/>
        </p:nvSpPr>
        <p:spPr>
          <a:xfrm rot="10800000">
            <a:off x="539552" y="4545402"/>
            <a:ext cx="8424937" cy="792088"/>
          </a:xfrm>
          <a:prstGeom prst="upArrowCallout">
            <a:avLst>
              <a:gd name="adj1" fmla="val 23802"/>
              <a:gd name="adj2" fmla="val 25000"/>
              <a:gd name="adj3" fmla="val 25000"/>
              <a:gd name="adj4" fmla="val 64977"/>
            </a:avLst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Группа 9"/>
          <p:cNvGrpSpPr/>
          <p:nvPr/>
        </p:nvGrpSpPr>
        <p:grpSpPr>
          <a:xfrm>
            <a:off x="1691680" y="45905"/>
            <a:ext cx="7174612" cy="1124744"/>
            <a:chOff x="-1928858" y="571479"/>
            <a:chExt cx="8858280" cy="1452649"/>
          </a:xfrm>
          <a:solidFill>
            <a:srgbClr val="00B050"/>
          </a:solidFill>
        </p:grpSpPr>
        <p:sp>
          <p:nvSpPr>
            <p:cNvPr id="16" name="Oval 9"/>
            <p:cNvSpPr>
              <a:spLocks noChangeArrowheads="1" noChangeShapeType="1"/>
            </p:cNvSpPr>
            <p:nvPr/>
          </p:nvSpPr>
          <p:spPr bwMode="auto">
            <a:xfrm rot="10800000">
              <a:off x="-1349488" y="571479"/>
              <a:ext cx="8278910" cy="1452649"/>
            </a:xfrm>
            <a:prstGeom prst="ellipse">
              <a:avLst/>
            </a:prstGeom>
            <a:grpFill/>
            <a:ln w="0" algn="in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39700" h="139700" prst="divot"/>
            </a:sp3d>
          </p:spPr>
          <p:txBody>
            <a:bodyPr lIns="36576" tIns="36576" rIns="36576" bIns="36576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8"/>
            <p:cNvSpPr>
              <a:spLocks noChangeArrowheads="1" noChangeShapeType="1"/>
            </p:cNvSpPr>
            <p:nvPr/>
          </p:nvSpPr>
          <p:spPr bwMode="auto">
            <a:xfrm rot="10800000">
              <a:off x="-1928858" y="753034"/>
              <a:ext cx="7572428" cy="1271065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  <a:bevelB w="139700" h="139700" prst="divo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576" tIns="36576" rIns="36576" bIns="36576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Группа 4"/>
          <p:cNvGrpSpPr>
            <a:grpSpLocks/>
          </p:cNvGrpSpPr>
          <p:nvPr/>
        </p:nvGrpSpPr>
        <p:grpSpPr bwMode="auto">
          <a:xfrm>
            <a:off x="0" y="-217950"/>
            <a:ext cx="508254" cy="7075951"/>
            <a:chOff x="0" y="519082"/>
            <a:chExt cx="508220" cy="6338942"/>
          </a:xfrm>
        </p:grpSpPr>
        <p:grpSp>
          <p:nvGrpSpPr>
            <p:cNvPr id="23" name="Группа 98"/>
            <p:cNvGrpSpPr>
              <a:grpSpLocks/>
            </p:cNvGrpSpPr>
            <p:nvPr/>
          </p:nvGrpSpPr>
          <p:grpSpPr bwMode="auto">
            <a:xfrm>
              <a:off x="0" y="519082"/>
              <a:ext cx="508220" cy="6338918"/>
              <a:chOff x="0" y="519106"/>
              <a:chExt cx="508220" cy="633891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79624" y="519106"/>
                <a:ext cx="428596" cy="4071966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>
                <a:defRPr/>
              </a:pPr>
              <a:r>
                <a:rPr lang="ru-RU" sz="1400" b="1" i="1" dirty="0">
                  <a:solidFill>
                    <a:srgbClr val="006600"/>
                  </a:solidFill>
                  <a:cs typeface="Arial" charset="0"/>
                </a:rPr>
                <a:t>          </a:t>
              </a:r>
              <a:r>
                <a:rPr lang="ru-RU" sz="1400" b="1" i="1" dirty="0" err="1">
                  <a:solidFill>
                    <a:srgbClr val="006600"/>
                  </a:solidFill>
                  <a:cs typeface="Arial" charset="0"/>
                </a:rPr>
                <a:t>г.Батайск</a:t>
              </a:r>
              <a:r>
                <a:rPr lang="ru-RU" sz="1400" b="1" i="1" dirty="0">
                  <a:solidFill>
                    <a:srgbClr val="FF3300"/>
                  </a:solidFill>
                  <a:cs typeface="Arial" charset="0"/>
                </a:rPr>
                <a:t>                       </a:t>
              </a:r>
              <a:r>
                <a:rPr lang="ru-RU" sz="14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charset="0"/>
                </a:rPr>
                <a:t>МБОУ СОШ №2</a:t>
              </a:r>
              <a:endParaRPr lang="ru-RU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13" name="Блок-схема: память с прямым доступом 12"/>
          <p:cNvSpPr/>
          <p:nvPr/>
        </p:nvSpPr>
        <p:spPr>
          <a:xfrm>
            <a:off x="584260" y="2138840"/>
            <a:ext cx="1052003" cy="3018351"/>
          </a:xfrm>
          <a:prstGeom prst="flowChartMagneticDrum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научиться познавать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103" name="Блок-схема: память с прямым доступом 102"/>
          <p:cNvSpPr/>
          <p:nvPr/>
        </p:nvSpPr>
        <p:spPr>
          <a:xfrm>
            <a:off x="1691679" y="2138839"/>
            <a:ext cx="1052003" cy="3018350"/>
          </a:xfrm>
          <a:prstGeom prst="flowChartMagneticDrum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научиться делать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104" name="Блок-схема: память с прямым доступом 103"/>
          <p:cNvSpPr/>
          <p:nvPr/>
        </p:nvSpPr>
        <p:spPr>
          <a:xfrm>
            <a:off x="7298836" y="2147676"/>
            <a:ext cx="1052003" cy="3019847"/>
          </a:xfrm>
          <a:prstGeom prst="flowChartMagneticDrum">
            <a:avLst/>
          </a:prstGeom>
          <a:solidFill>
            <a:srgbClr val="4A8642"/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научиться жить вместе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8091313" y="2138839"/>
            <a:ext cx="946398" cy="3028683"/>
          </a:xfrm>
          <a:prstGeom prst="flowChartMagneticDrum">
            <a:avLst/>
          </a:prstGeom>
          <a:solidFill>
            <a:srgbClr val="4A8642"/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научиться жить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545790" y="5337491"/>
            <a:ext cx="8424936" cy="792088"/>
          </a:xfrm>
          <a:prstGeom prst="upArrowCallout">
            <a:avLst>
              <a:gd name="adj1" fmla="val 23802"/>
              <a:gd name="adj2" fmla="val 25000"/>
              <a:gd name="adj3" fmla="val 25000"/>
              <a:gd name="adj4" fmla="val 64977"/>
            </a:avLst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технологии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4834" y="2348880"/>
            <a:ext cx="2160240" cy="744748"/>
          </a:xfrm>
          <a:prstGeom prst="roundRect">
            <a:avLst>
              <a:gd name="adj" fmla="val 26589"/>
            </a:avLst>
          </a:prstGeom>
          <a:solidFill>
            <a:srgbClr val="EC752C"/>
          </a:solidFill>
          <a:ln>
            <a:solidFill>
              <a:srgbClr val="C4561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ИССЛЕДОВАТЕЛЬСКАЯ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824834" y="4105512"/>
            <a:ext cx="2395238" cy="1051677"/>
          </a:xfrm>
          <a:prstGeom prst="roundRect">
            <a:avLst>
              <a:gd name="adj" fmla="val 26589"/>
            </a:avLst>
          </a:prstGeom>
          <a:solidFill>
            <a:srgbClr val="EC752C"/>
          </a:solidFill>
          <a:ln>
            <a:solidFill>
              <a:srgbClr val="C4561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ПСИХОЛОГИЧЕСКАЯ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самоопределенческая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076056" y="4221565"/>
            <a:ext cx="2160240" cy="744748"/>
          </a:xfrm>
          <a:prstGeom prst="roundRect">
            <a:avLst>
              <a:gd name="adj" fmla="val 26589"/>
            </a:avLst>
          </a:prstGeom>
          <a:solidFill>
            <a:srgbClr val="EC752C"/>
          </a:solidFill>
          <a:ln>
            <a:solidFill>
              <a:srgbClr val="C4561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РЕФЛЕКСИВНАЯ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066285" y="3093628"/>
            <a:ext cx="2160240" cy="936346"/>
          </a:xfrm>
          <a:prstGeom prst="roundRect">
            <a:avLst>
              <a:gd name="adj" fmla="val 26589"/>
            </a:avLst>
          </a:prstGeom>
          <a:solidFill>
            <a:srgbClr val="EC752C"/>
          </a:solidFill>
          <a:ln>
            <a:solidFill>
              <a:srgbClr val="C4561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ИМИТАЦИОННОГО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моделирования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5076056" y="2348880"/>
            <a:ext cx="2160240" cy="744748"/>
          </a:xfrm>
          <a:prstGeom prst="roundRect">
            <a:avLst>
              <a:gd name="adj" fmla="val 26589"/>
            </a:avLst>
          </a:prstGeom>
          <a:solidFill>
            <a:srgbClr val="EC752C"/>
          </a:solidFill>
          <a:ln>
            <a:solidFill>
              <a:srgbClr val="C4561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ДЕЯТЕЛЬНОСТНАЯ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772104" y="3275640"/>
            <a:ext cx="2160240" cy="744748"/>
          </a:xfrm>
          <a:prstGeom prst="roundRect">
            <a:avLst>
              <a:gd name="adj" fmla="val 26589"/>
            </a:avLst>
          </a:prstGeom>
          <a:solidFill>
            <a:srgbClr val="EC752C"/>
          </a:solidFill>
          <a:ln>
            <a:solidFill>
              <a:srgbClr val="C4561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КОММУНИКАТИВНАЯ</a:t>
            </a:r>
            <a:endParaRPr lang="ru-RU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6" name="Line 18"/>
          <p:cNvSpPr>
            <a:spLocks noChangeShapeType="1"/>
          </p:cNvSpPr>
          <p:nvPr/>
        </p:nvSpPr>
        <p:spPr bwMode="auto">
          <a:xfrm>
            <a:off x="4769466" y="5337491"/>
            <a:ext cx="2807607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7" name="Line 18"/>
          <p:cNvSpPr>
            <a:spLocks noChangeShapeType="1"/>
          </p:cNvSpPr>
          <p:nvPr/>
        </p:nvSpPr>
        <p:spPr bwMode="auto">
          <a:xfrm flipH="1">
            <a:off x="1892970" y="5343346"/>
            <a:ext cx="283778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8" name="Line 18"/>
          <p:cNvSpPr>
            <a:spLocks noChangeShapeType="1"/>
          </p:cNvSpPr>
          <p:nvPr/>
        </p:nvSpPr>
        <p:spPr bwMode="auto">
          <a:xfrm>
            <a:off x="4712192" y="2048896"/>
            <a:ext cx="2807607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9" name="Line 18"/>
          <p:cNvSpPr>
            <a:spLocks noChangeShapeType="1"/>
          </p:cNvSpPr>
          <p:nvPr/>
        </p:nvSpPr>
        <p:spPr bwMode="auto">
          <a:xfrm flipH="1">
            <a:off x="1835696" y="2054751"/>
            <a:ext cx="283778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2737" y="457197"/>
            <a:ext cx="7202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0" dirty="0" smtClean="0">
                <a:latin typeface="Trebuchet MS"/>
              </a:rPr>
              <a:t>Четыре столпа современного образования</a:t>
            </a:r>
            <a:r>
              <a:rPr lang="ru-RU" sz="2400" b="1" kern="0" dirty="0" smtClean="0">
                <a:solidFill>
                  <a:srgbClr val="B13F9A"/>
                </a:solidFill>
                <a:latin typeface="Trebuchet MS"/>
              </a:rPr>
              <a:t>:</a:t>
            </a:r>
            <a:r>
              <a:rPr lang="ru-RU" sz="2400" b="1" kern="0" dirty="0" smtClean="0">
                <a:solidFill>
                  <a:prstClr val="black"/>
                </a:solidFill>
                <a:latin typeface="Trebuchet MS"/>
              </a:rPr>
              <a:t> </a:t>
            </a:r>
            <a:endParaRPr lang="ru-RU" sz="24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36"/>
          <p:cNvSpPr>
            <a:spLocks/>
          </p:cNvSpPr>
          <p:nvPr/>
        </p:nvSpPr>
        <p:spPr bwMode="ltGray">
          <a:xfrm>
            <a:off x="428625" y="1916832"/>
            <a:ext cx="4215023" cy="397676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7" y="1049"/>
              </a:cxn>
              <a:cxn ang="0">
                <a:pos x="5767" y="1481"/>
              </a:cxn>
              <a:cxn ang="0">
                <a:pos x="4310" y="1491"/>
              </a:cxn>
              <a:cxn ang="0">
                <a:pos x="7" y="88"/>
              </a:cxn>
              <a:cxn ang="0">
                <a:pos x="0" y="0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 деятельности нет развития;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знание учениками их собственных возможностей и результатов учения есть обязательные условия их дальнейшего психического развития;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ученик становится субъектом учебной деятельности лишь на основе таких личностных самообразований, как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активность, самостоятельность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общение.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Группа 9"/>
          <p:cNvGrpSpPr/>
          <p:nvPr/>
        </p:nvGrpSpPr>
        <p:grpSpPr>
          <a:xfrm>
            <a:off x="1691680" y="116632"/>
            <a:ext cx="7174612" cy="1124744"/>
            <a:chOff x="-1928858" y="571479"/>
            <a:chExt cx="8858280" cy="1452649"/>
          </a:xfrm>
          <a:solidFill>
            <a:srgbClr val="00B050"/>
          </a:solidFill>
        </p:grpSpPr>
        <p:sp>
          <p:nvSpPr>
            <p:cNvPr id="16" name="Oval 9"/>
            <p:cNvSpPr>
              <a:spLocks noChangeArrowheads="1" noChangeShapeType="1"/>
            </p:cNvSpPr>
            <p:nvPr/>
          </p:nvSpPr>
          <p:spPr bwMode="auto">
            <a:xfrm rot="10800000">
              <a:off x="-1349488" y="571479"/>
              <a:ext cx="8278910" cy="1452649"/>
            </a:xfrm>
            <a:prstGeom prst="ellipse">
              <a:avLst/>
            </a:prstGeom>
            <a:grpFill/>
            <a:ln w="0" algn="in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39700" h="139700" prst="divot"/>
            </a:sp3d>
          </p:spPr>
          <p:txBody>
            <a:bodyPr lIns="36576" tIns="36576" rIns="36576" bIns="36576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8"/>
            <p:cNvSpPr>
              <a:spLocks noChangeArrowheads="1" noChangeShapeType="1"/>
            </p:cNvSpPr>
            <p:nvPr/>
          </p:nvSpPr>
          <p:spPr bwMode="auto">
            <a:xfrm rot="10800000">
              <a:off x="-1928858" y="753034"/>
              <a:ext cx="7572428" cy="1271065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  <a:bevelB w="139700" h="139700" prst="divo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576" tIns="36576" rIns="36576" bIns="36576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" name="Прямоугольник 17"/>
          <p:cNvSpPr>
            <a:spLocks noChangeArrowheads="1"/>
          </p:cNvSpPr>
          <p:nvPr/>
        </p:nvSpPr>
        <p:spPr bwMode="auto">
          <a:xfrm>
            <a:off x="1691680" y="1025351"/>
            <a:ext cx="57864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000" b="1" dirty="0">
              <a:solidFill>
                <a:srgbClr val="A3D75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092220" y="474821"/>
            <a:ext cx="732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обучения</a:t>
            </a:r>
          </a:p>
        </p:txBody>
      </p:sp>
      <p:grpSp>
        <p:nvGrpSpPr>
          <p:cNvPr id="22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23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>
                <a:defRPr/>
              </a:pPr>
              <a:r>
                <a:rPr lang="ru-RU" sz="1400" b="1" i="1" dirty="0">
                  <a:solidFill>
                    <a:srgbClr val="006600"/>
                  </a:solidFill>
                  <a:cs typeface="Arial" charset="0"/>
                </a:rPr>
                <a:t>          </a:t>
              </a:r>
              <a:r>
                <a:rPr lang="ru-RU" sz="1400" b="1" i="1" dirty="0" err="1">
                  <a:solidFill>
                    <a:srgbClr val="006600"/>
                  </a:solidFill>
                  <a:cs typeface="Arial" charset="0"/>
                </a:rPr>
                <a:t>г.Батайск</a:t>
              </a:r>
              <a:r>
                <a:rPr lang="ru-RU" sz="1400" b="1" i="1" dirty="0">
                  <a:solidFill>
                    <a:srgbClr val="FF3300"/>
                  </a:solidFill>
                  <a:cs typeface="Arial" charset="0"/>
                </a:rPr>
                <a:t>                       </a:t>
              </a:r>
              <a:r>
                <a:rPr lang="ru-RU" sz="14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charset="0"/>
                </a:rPr>
                <a:t>МБОУ СОШ №2</a:t>
              </a:r>
              <a:endParaRPr lang="ru-RU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14" name="Рисунок 13" descr="C:\Documents and Settings\Завуч\Мои документы\семинар директоров 2 шк\PICT1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899" y="1271572"/>
            <a:ext cx="4451597" cy="381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50" y="5610393"/>
            <a:ext cx="1139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76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/>
          <p:cNvSpPr>
            <a:spLocks noChangeArrowheads="1"/>
          </p:cNvSpPr>
          <p:nvPr/>
        </p:nvSpPr>
        <p:spPr bwMode="auto">
          <a:xfrm>
            <a:off x="1295400" y="1066800"/>
            <a:ext cx="6248400" cy="510540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Стимулировать  интерес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обучающихся  к  определенным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проблемам, предполагающим  </a:t>
            </a:r>
            <a:r>
              <a:rPr lang="ru-RU" sz="2400" b="1" u="sng" dirty="0">
                <a:latin typeface="Times New Roman" pitchFamily="18" charset="0"/>
                <a:cs typeface="Arial" charset="0"/>
              </a:rPr>
              <a:t>владение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  определенной </a:t>
            </a:r>
            <a:r>
              <a:rPr lang="ru-RU" sz="2400" b="1" u="sng" dirty="0">
                <a:latin typeface="Times New Roman" pitchFamily="18" charset="0"/>
                <a:cs typeface="Arial" charset="0"/>
              </a:rPr>
              <a:t>суммой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  </a:t>
            </a:r>
            <a:r>
              <a:rPr lang="ru-RU" sz="2400" b="1" u="sng" dirty="0">
                <a:latin typeface="Times New Roman" pitchFamily="18" charset="0"/>
                <a:cs typeface="Arial" charset="0"/>
              </a:rPr>
              <a:t>знаний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и  через  </a:t>
            </a:r>
            <a:r>
              <a:rPr lang="ru-RU" sz="2400" b="1" u="sng" dirty="0">
                <a:latin typeface="Times New Roman" pitchFamily="18" charset="0"/>
                <a:cs typeface="Arial" charset="0"/>
              </a:rPr>
              <a:t> деятельность на уроке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,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предусматривающую решение проблем,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показать </a:t>
            </a:r>
            <a:r>
              <a:rPr lang="ru-RU" sz="2400" b="1" u="sng" dirty="0">
                <a:latin typeface="Times New Roman" pitchFamily="18" charset="0"/>
                <a:cs typeface="Arial" charset="0"/>
              </a:rPr>
              <a:t>практическое применение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 полученных  знаний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" y="90488"/>
            <a:ext cx="8534400" cy="6767512"/>
            <a:chOff x="672" y="144"/>
            <a:chExt cx="4368" cy="4176"/>
          </a:xfrm>
        </p:grpSpPr>
        <p:pic>
          <p:nvPicPr>
            <p:cNvPr id="17413" name="Picture 13" descr="pe01758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4" y="720"/>
              <a:ext cx="105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14" descr="pe02947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1" y="2828"/>
              <a:ext cx="741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15" descr="bd07226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1344"/>
              <a:ext cx="64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16" descr="pe01821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2" y="2688"/>
              <a:ext cx="88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17" descr="pe02654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2" y="144"/>
              <a:ext cx="1104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8" descr="bd07214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8" y="240"/>
              <a:ext cx="71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9" descr="pe02282_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56" y="3168"/>
              <a:ext cx="110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WordArt 22"/>
          <p:cNvSpPr>
            <a:spLocks noChangeArrowheads="1" noChangeShapeType="1" noTextEdit="1"/>
          </p:cNvSpPr>
          <p:nvPr/>
        </p:nvSpPr>
        <p:spPr bwMode="auto">
          <a:xfrm>
            <a:off x="4953000" y="533400"/>
            <a:ext cx="208915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учителя</a:t>
            </a:r>
          </a:p>
        </p:txBody>
      </p:sp>
      <p:sp>
        <p:nvSpPr>
          <p:cNvPr id="12" name="WordArt 23"/>
          <p:cNvSpPr>
            <a:spLocks noChangeArrowheads="1" noChangeShapeType="1" noTextEdit="1"/>
          </p:cNvSpPr>
          <p:nvPr/>
        </p:nvSpPr>
        <p:spPr bwMode="auto">
          <a:xfrm>
            <a:off x="2209800" y="609600"/>
            <a:ext cx="2111375" cy="15176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Задача</a:t>
            </a:r>
          </a:p>
        </p:txBody>
      </p:sp>
      <p:grpSp>
        <p:nvGrpSpPr>
          <p:cNvPr id="13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14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tint val="98000"/>
                      <a:shade val="25000"/>
                      <a:satMod val="250000"/>
                    </a:srgbClr>
                  </a:gs>
                  <a:gs pos="68000">
                    <a:srgbClr val="6699FF">
                      <a:tint val="86000"/>
                      <a:shade val="100000"/>
                      <a:satMod val="115000"/>
                    </a:srgbClr>
                  </a:gs>
                  <a:gs pos="100000">
                    <a:srgbClr val="6699FF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gradFill rotWithShape="1">
                <a:gsLst>
                  <a:gs pos="0">
                    <a:srgbClr val="D36161">
                      <a:tint val="98000"/>
                      <a:shade val="25000"/>
                      <a:satMod val="250000"/>
                    </a:srgbClr>
                  </a:gs>
                  <a:gs pos="68000">
                    <a:srgbClr val="D36161">
                      <a:tint val="86000"/>
                      <a:shade val="100000"/>
                      <a:satMod val="115000"/>
                    </a:srgbClr>
                  </a:gs>
                  <a:gs pos="100000">
                    <a:srgbClr val="D36161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5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          </a:t>
              </a:r>
              <a:r>
                <a:rPr kumimoji="0" lang="ru-RU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г.Батайск</a:t>
              </a: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cs typeface="Arial" charset="0"/>
                </a:rPr>
                <a:t>                       </a:t>
              </a:r>
              <a:r>
                <a:rPr kumimoji="0" lang="ru-RU" sz="1400" b="0" i="1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МБОУ СОШ</a:t>
              </a:r>
              <a:r>
                <a:rPr kumimoji="0" lang="ru-RU" sz="1400" b="0" i="1" u="none" strike="noStrike" kern="0" cap="none" spc="0" normalizeH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 №2</a:t>
              </a:r>
              <a:endParaRPr kumimoji="0" lang="ru-RU" sz="1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  <p:pic>
        <p:nvPicPr>
          <p:cNvPr id="18" name="Рисунок 17" descr="Логотип 2 школ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2150" y="5714990"/>
            <a:ext cx="1142984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80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Группа 9"/>
          <p:cNvGrpSpPr/>
          <p:nvPr/>
        </p:nvGrpSpPr>
        <p:grpSpPr>
          <a:xfrm>
            <a:off x="365149" y="116632"/>
            <a:ext cx="8778849" cy="1124744"/>
            <a:chOff x="-1928858" y="571479"/>
            <a:chExt cx="8858280" cy="1452649"/>
          </a:xfrm>
          <a:solidFill>
            <a:srgbClr val="00B050"/>
          </a:solidFill>
        </p:grpSpPr>
        <p:sp>
          <p:nvSpPr>
            <p:cNvPr id="16" name="Oval 9"/>
            <p:cNvSpPr>
              <a:spLocks noChangeArrowheads="1" noChangeShapeType="1"/>
            </p:cNvSpPr>
            <p:nvPr/>
          </p:nvSpPr>
          <p:spPr bwMode="auto">
            <a:xfrm rot="10800000">
              <a:off x="-1349488" y="571479"/>
              <a:ext cx="8278910" cy="1452649"/>
            </a:xfrm>
            <a:prstGeom prst="ellipse">
              <a:avLst/>
            </a:prstGeom>
            <a:grpFill/>
            <a:ln w="0" algn="in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39700" h="139700" prst="divot"/>
            </a:sp3d>
          </p:spPr>
          <p:txBody>
            <a:bodyPr lIns="36576" tIns="36576" rIns="36576" bIns="36576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8"/>
            <p:cNvSpPr>
              <a:spLocks noChangeArrowheads="1" noChangeShapeType="1"/>
            </p:cNvSpPr>
            <p:nvPr/>
          </p:nvSpPr>
          <p:spPr bwMode="auto">
            <a:xfrm rot="10800000">
              <a:off x="-1928858" y="753034"/>
              <a:ext cx="7572428" cy="1271065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  <a:bevelB w="139700" h="139700" prst="divo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576" tIns="36576" rIns="36576" bIns="36576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" name="Прямоугольник 17"/>
          <p:cNvSpPr>
            <a:spLocks noChangeArrowheads="1"/>
          </p:cNvSpPr>
          <p:nvPr/>
        </p:nvSpPr>
        <p:spPr bwMode="auto">
          <a:xfrm>
            <a:off x="1691680" y="1025351"/>
            <a:ext cx="57864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000" b="1" dirty="0">
              <a:solidFill>
                <a:srgbClr val="A3D75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4"/>
          <p:cNvGrpSpPr>
            <a:grpSpLocks/>
          </p:cNvGrpSpPr>
          <p:nvPr/>
        </p:nvGrpSpPr>
        <p:grpSpPr bwMode="auto">
          <a:xfrm>
            <a:off x="0" y="1"/>
            <a:ext cx="428625" cy="6858000"/>
            <a:chOff x="0" y="714332"/>
            <a:chExt cx="428596" cy="6143692"/>
          </a:xfrm>
        </p:grpSpPr>
        <p:grpSp>
          <p:nvGrpSpPr>
            <p:cNvPr id="23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>
                <a:defRPr/>
              </a:pPr>
              <a:r>
                <a:rPr lang="ru-RU" sz="1400" b="1" i="1" dirty="0">
                  <a:solidFill>
                    <a:srgbClr val="006600"/>
                  </a:solidFill>
                  <a:cs typeface="Arial" charset="0"/>
                </a:rPr>
                <a:t>          </a:t>
              </a:r>
              <a:r>
                <a:rPr lang="ru-RU" sz="1400" b="1" i="1" dirty="0" err="1">
                  <a:solidFill>
                    <a:srgbClr val="006600"/>
                  </a:solidFill>
                  <a:cs typeface="Arial" charset="0"/>
                </a:rPr>
                <a:t>г.Батайск</a:t>
              </a:r>
              <a:r>
                <a:rPr lang="ru-RU" sz="1400" b="1" i="1" dirty="0">
                  <a:solidFill>
                    <a:srgbClr val="FF3300"/>
                  </a:solidFill>
                  <a:cs typeface="Arial" charset="0"/>
                </a:rPr>
                <a:t>                       </a:t>
              </a:r>
              <a:r>
                <a:rPr lang="ru-RU" sz="14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charset="0"/>
                </a:rPr>
                <a:t>МБОУ СОШ №2</a:t>
              </a:r>
              <a:endParaRPr lang="ru-RU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48121" y="455197"/>
            <a:ext cx="7658861" cy="883664"/>
            <a:chOff x="826564" y="1969272"/>
            <a:chExt cx="5833668" cy="883664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847126" y="1969272"/>
              <a:ext cx="58131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60" name="Line 18"/>
            <p:cNvSpPr>
              <a:spLocks noChangeShapeType="1"/>
            </p:cNvSpPr>
            <p:nvPr/>
          </p:nvSpPr>
          <p:spPr bwMode="auto">
            <a:xfrm flipV="1">
              <a:off x="826564" y="2844973"/>
              <a:ext cx="5289389" cy="7963"/>
            </a:xfrm>
            <a:prstGeom prst="line">
              <a:avLst/>
            </a:prstGeom>
            <a:noFill/>
            <a:ln w="38100" cap="rnd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909536" y="-313"/>
            <a:ext cx="7014589" cy="108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1000"/>
              </a:lnSpc>
              <a:defRPr/>
            </a:pPr>
            <a:r>
              <a:rPr lang="en-GB" sz="32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Роли</a:t>
            </a:r>
            <a:r>
              <a:rPr lang="en-GB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участников</a:t>
            </a:r>
            <a:endParaRPr lang="ru-RU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1000"/>
              </a:lnSpc>
              <a:defRPr/>
            </a:pPr>
            <a:r>
              <a:rPr lang="en-GB" sz="32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r>
              <a:rPr lang="en-GB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en-GB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208" y="1729155"/>
            <a:ext cx="4572000" cy="1087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1000"/>
              </a:lnSpc>
              <a:defRPr/>
            </a:pPr>
            <a:r>
              <a:rPr lang="en-GB" sz="32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GB" sz="32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32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активный</a:t>
            </a:r>
            <a:r>
              <a:rPr lang="en-GB" sz="32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01000"/>
              </a:lnSpc>
              <a:defRPr/>
            </a:pPr>
            <a:r>
              <a:rPr lang="en-GB" sz="32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субъект</a:t>
            </a:r>
            <a:r>
              <a:rPr lang="en-GB" sz="32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en-GB" sz="3200" b="1" i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4898" y="3789039"/>
            <a:ext cx="4559101" cy="226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GB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GB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организатор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учебной</a:t>
            </a:r>
            <a:r>
              <a:rPr lang="en-GB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способный</a:t>
            </a:r>
            <a:r>
              <a:rPr lang="en-GB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GB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проектированию</a:t>
            </a:r>
            <a:r>
              <a:rPr lang="en-GB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учебного</a:t>
            </a:r>
            <a:r>
              <a:rPr lang="en-GB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en-GB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208" y="4125578"/>
            <a:ext cx="4572000" cy="27036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Основу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ФГОС  </a:t>
            </a: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составляет</a:t>
            </a:r>
            <a:endParaRPr lang="en-GB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сотрудничества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учеником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подхода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ориентированного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метода</a:t>
            </a:r>
            <a:endParaRPr lang="en-GB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en-GB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 descr="F:\IMG_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03">
            <a:off x="4584899" y="1409624"/>
            <a:ext cx="3623516" cy="2379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2888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Завуч\Мои документы\семинар директоров 2 шк\PICT1207.JPG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214290"/>
            <a:ext cx="9144000" cy="6429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1780"/>
          </a:xfrm>
        </p:spPr>
        <p:txBody>
          <a:bodyPr>
            <a:normAutofit fontScale="90000"/>
          </a:bodyPr>
          <a:lstStyle/>
          <a:p>
            <a:pPr marL="629920" lvl="0" indent="-629920">
              <a:spcBef>
                <a:spcPct val="20000"/>
              </a:spcBef>
            </a:pPr>
            <a:r>
              <a:rPr lang="ru-RU" sz="2400" b="1" dirty="0">
                <a:solidFill>
                  <a:srgbClr val="073E8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Цели занятия </a:t>
            </a:r>
            <a: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785794"/>
            <a:ext cx="8715436" cy="5643602"/>
          </a:xfrm>
        </p:spPr>
        <p:txBody>
          <a:bodyPr>
            <a:normAutofit fontScale="25000" lnSpcReduction="20000"/>
          </a:bodyPr>
          <a:lstStyle/>
          <a:p>
            <a:pPr marL="629920" indent="-629920"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629920" indent="-629920" algn="ctr">
              <a:spcAft>
                <a:spcPts val="0"/>
              </a:spcAft>
              <a:buNone/>
            </a:pPr>
            <a:r>
              <a:rPr lang="ru-RU" sz="5600" b="1" dirty="0" err="1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Надпредметные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marL="629920" indent="-629920" algn="just"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1.Способствовать развитию:</a:t>
            </a:r>
          </a:p>
          <a:p>
            <a:pPr marL="629920" indent="-629920" algn="just"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логического мышления уч-ся,</a:t>
            </a:r>
          </a:p>
          <a:p>
            <a:pPr marL="629920" indent="-629920" algn="just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- умений сравнивать, обобщать данные и делать выводы,</a:t>
            </a:r>
          </a:p>
          <a:p>
            <a:pPr marL="629920" indent="-629920" algn="just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- выбирать критерии для классификации.</a:t>
            </a:r>
          </a:p>
          <a:p>
            <a:pPr marL="629920" indent="-629920" algn="just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2. Создать условия для воспитания взаимопомощи, умения работать в   </a:t>
            </a:r>
          </a:p>
          <a:p>
            <a:pPr marL="629920" indent="-629920" algn="just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группе.</a:t>
            </a:r>
          </a:p>
          <a:p>
            <a:pPr marL="629920" indent="-629920" algn="just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3. Способствовать формированию личностных смыслов в усвоении </a:t>
            </a:r>
          </a:p>
          <a:p>
            <a:pPr marL="629920" indent="-629920" algn="just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информации, касающейся  бережного отношения к своему </a:t>
            </a:r>
            <a:r>
              <a:rPr lang="ru-RU" sz="5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здоровью.</a:t>
            </a:r>
          </a:p>
          <a:p>
            <a:pPr marL="629920" indent="-629920" algn="ctr"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Предметные:</a:t>
            </a:r>
          </a:p>
          <a:p>
            <a:pPr marL="629920" indent="-629920" algn="just">
              <a:spcAft>
                <a:spcPts val="0"/>
              </a:spcAft>
              <a:buNone/>
            </a:pPr>
            <a:endParaRPr lang="ru-RU" sz="5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296" lvl="0" indent="0">
              <a:spcBef>
                <a:spcPts val="600"/>
              </a:spcBef>
              <a:buClr>
                <a:srgbClr val="3891A7"/>
              </a:buClr>
              <a:buNone/>
            </a:pPr>
            <a:r>
              <a:rPr lang="ru-RU" sz="5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Обобщить</a:t>
            </a:r>
            <a:r>
              <a:rPr lang="ru-RU" sz="5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закрепить, систематизировать и проверить степень усвоения знаний о свойствах азота, фосфора и их соединений; </a:t>
            </a:r>
          </a:p>
          <a:p>
            <a:pPr marL="82296" lvl="0" indent="0">
              <a:spcBef>
                <a:spcPts val="600"/>
              </a:spcBef>
              <a:buClr>
                <a:srgbClr val="3891A7"/>
              </a:buClr>
              <a:buNone/>
            </a:pPr>
            <a:r>
              <a:rPr lang="ru-RU" sz="5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5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составлении ионных уравнений, </a:t>
            </a:r>
            <a:r>
              <a:rPr lang="ru-RU" sz="5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окислительно</a:t>
            </a:r>
            <a:r>
              <a:rPr lang="ru-RU" sz="5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-восстановительных реакций; </a:t>
            </a:r>
          </a:p>
          <a:p>
            <a:pPr marL="82296" lvl="0" indent="0">
              <a:spcBef>
                <a:spcPts val="600"/>
              </a:spcBef>
              <a:buClr>
                <a:srgbClr val="3891A7"/>
              </a:buClr>
              <a:buNone/>
            </a:pPr>
            <a:r>
              <a:rPr lang="ru-RU" sz="5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5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решении расчётных и экспериментальных задач. </a:t>
            </a:r>
          </a:p>
          <a:p>
            <a:pPr marL="629920" indent="-89535" algn="ctr"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Цели  </a:t>
            </a:r>
            <a:r>
              <a:rPr lang="ru-RU" sz="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занятия для ученика:</a:t>
            </a:r>
            <a:endParaRPr lang="ru-RU" sz="5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29920" indent="-269875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 Учиться общаться, работать в группе.</a:t>
            </a:r>
          </a:p>
          <a:p>
            <a:pPr marL="629920" indent="-269875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5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Повторить </a:t>
            </a: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состав, строение, </a:t>
            </a:r>
            <a:r>
              <a:rPr lang="ru-RU" sz="5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свойства простых веществ, образованных элементами подгруппы азота</a:t>
            </a:r>
            <a:endParaRPr lang="ru-RU" sz="5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29920" indent="-269875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3. Проводить химический эксперимент.</a:t>
            </a:r>
            <a:endParaRPr lang="ru-RU" sz="5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29920" indent="-269875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4. Знать технику безопасности при работе с веществами.</a:t>
            </a:r>
            <a:endParaRPr lang="ru-RU" sz="5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29920" indent="-269875"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5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-84690" y="1"/>
            <a:ext cx="428625" cy="6858000"/>
            <a:chOff x="0" y="714332"/>
            <a:chExt cx="428596" cy="6143692"/>
          </a:xfrm>
        </p:grpSpPr>
        <p:grpSp>
          <p:nvGrpSpPr>
            <p:cNvPr id="6" name="Группа 98"/>
            <p:cNvGrpSpPr>
              <a:grpSpLocks/>
            </p:cNvGrpSpPr>
            <p:nvPr/>
          </p:nvGrpSpPr>
          <p:grpSpPr bwMode="auto">
            <a:xfrm>
              <a:off x="0" y="714332"/>
              <a:ext cx="428596" cy="6143668"/>
              <a:chOff x="0" y="714356"/>
              <a:chExt cx="428596" cy="614366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714356"/>
                <a:ext cx="428596" cy="4071966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tint val="98000"/>
                      <a:shade val="25000"/>
                      <a:satMod val="250000"/>
                    </a:srgbClr>
                  </a:gs>
                  <a:gs pos="68000">
                    <a:srgbClr val="6699FF">
                      <a:tint val="86000"/>
                      <a:shade val="100000"/>
                      <a:satMod val="115000"/>
                    </a:srgbClr>
                  </a:gs>
                  <a:gs pos="100000">
                    <a:srgbClr val="6699FF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4786322"/>
                <a:ext cx="428596" cy="2071702"/>
              </a:xfrm>
              <a:prstGeom prst="rect">
                <a:avLst/>
              </a:prstGeom>
              <a:gradFill rotWithShape="1">
                <a:gsLst>
                  <a:gs pos="0">
                    <a:srgbClr val="D36161">
                      <a:tint val="98000"/>
                      <a:shade val="25000"/>
                      <a:satMod val="250000"/>
                    </a:srgbClr>
                  </a:gs>
                  <a:gs pos="68000">
                    <a:srgbClr val="D36161">
                      <a:tint val="86000"/>
                      <a:shade val="100000"/>
                      <a:satMod val="115000"/>
                    </a:srgbClr>
                  </a:gs>
                  <a:gs pos="100000">
                    <a:srgbClr val="D36161">
                      <a:tint val="50000"/>
                      <a:shade val="100000"/>
                      <a:satMod val="1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  <a:bevelB w="114300" prst="artDeco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7" name="Нижний колонтитул 87"/>
            <p:cNvSpPr txBox="1">
              <a:spLocks/>
            </p:cNvSpPr>
            <p:nvPr/>
          </p:nvSpPr>
          <p:spPr>
            <a:xfrm rot="16200000">
              <a:off x="-2684495" y="3808404"/>
              <a:ext cx="5734115" cy="365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          </a:t>
              </a:r>
              <a:r>
                <a:rPr kumimoji="0" lang="ru-RU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cs typeface="Arial" charset="0"/>
                </a:rPr>
                <a:t>г.Батайск</a:t>
              </a:r>
              <a:r>
                <a:rPr kumimoji="0" lang="ru-RU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cs typeface="Arial" charset="0"/>
                </a:rPr>
                <a:t>                       </a:t>
              </a:r>
              <a:r>
                <a:rPr kumimoji="0" lang="ru-RU" sz="1400" b="0" i="1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МБОУ СОШ</a:t>
              </a:r>
              <a:r>
                <a:rPr kumimoji="0" lang="ru-RU" sz="1400" b="0" i="1" u="none" strike="noStrike" kern="0" cap="none" spc="0" normalizeH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cs typeface="Arial" charset="0"/>
                </a:rPr>
                <a:t> №2</a:t>
              </a:r>
              <a:endParaRPr kumimoji="0" lang="ru-RU" sz="1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2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0271171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0271171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10271171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10271171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10271171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10271171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10271171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1419</Words>
  <Application>Microsoft Office PowerPoint</Application>
  <PresentationFormat>Экран (4:3)</PresentationFormat>
  <Paragraphs>421</Paragraphs>
  <Slides>41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10271171</vt:lpstr>
      <vt:lpstr>1_Воздушный поток</vt:lpstr>
      <vt:lpstr>Изящная</vt:lpstr>
      <vt:lpstr>1_10271171</vt:lpstr>
      <vt:lpstr>2_10271171</vt:lpstr>
      <vt:lpstr>3_10271171</vt:lpstr>
      <vt:lpstr>4_10271171</vt:lpstr>
      <vt:lpstr>5_10271171</vt:lpstr>
      <vt:lpstr>6_10271171</vt:lpstr>
      <vt:lpstr>3_Солнцестояние</vt:lpstr>
      <vt:lpstr>Презентация PowerPoint</vt:lpstr>
      <vt:lpstr>Презентация PowerPoint</vt:lpstr>
      <vt:lpstr>Существует много приемов воздействия на эмоциональную сферу обучающихся НО! есть три универсальные познавательные эмоции, которые возникают у любого человека, когда он сталкивается с противоречием при овладении новым материалом: удивление, недоумение, восхищение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Цели занятия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Пять знаменитых химиков XVIII в. дали некоему неметаллу, который в виде простого вещества представляет собой газ и состоит из двухатомных молекул, пять разных имен.</vt:lpstr>
      <vt:lpstr>Электронные формулы</vt:lpstr>
      <vt:lpstr>Презентация PowerPoint</vt:lpstr>
      <vt:lpstr>Презентация PowerPoint</vt:lpstr>
      <vt:lpstr>Презентация PowerPoint</vt:lpstr>
      <vt:lpstr>Таинственный элемент</vt:lpstr>
      <vt:lpstr>Таинственный элемент</vt:lpstr>
      <vt:lpstr>Таинственный элемент</vt:lpstr>
      <vt:lpstr>Азот образует прочные двухатомные молекулы N2 с малым расстоянием  между ядрами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 «Подгруппа азота» предпрофильного курса  «Биогенные элементы нашей жизни»</dc:title>
  <dc:creator>таня</dc:creator>
  <cp:lastModifiedBy>таня</cp:lastModifiedBy>
  <cp:revision>38</cp:revision>
  <dcterms:created xsi:type="dcterms:W3CDTF">2014-08-03T12:04:57Z</dcterms:created>
  <dcterms:modified xsi:type="dcterms:W3CDTF">2014-10-29T20:42:11Z</dcterms:modified>
</cp:coreProperties>
</file>