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sldIdLst>
    <p:sldId id="256" r:id="rId2"/>
    <p:sldId id="274" r:id="rId3"/>
    <p:sldId id="275" r:id="rId4"/>
    <p:sldId id="276" r:id="rId5"/>
    <p:sldId id="277" r:id="rId6"/>
    <p:sldId id="278"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charset="0"/>
        <a:ea typeface="+mn-ea"/>
        <a:cs typeface="+mn-cs"/>
      </a:defRPr>
    </a:lvl1pPr>
    <a:lvl2pPr marL="457200" algn="l" rtl="0" fontAlgn="base">
      <a:spcBef>
        <a:spcPct val="0"/>
      </a:spcBef>
      <a:spcAft>
        <a:spcPct val="0"/>
      </a:spcAft>
      <a:defRPr kern="1200">
        <a:solidFill>
          <a:schemeClr val="tx1"/>
        </a:solidFill>
        <a:latin typeface="Tahoma" charset="0"/>
        <a:ea typeface="+mn-ea"/>
        <a:cs typeface="+mn-cs"/>
      </a:defRPr>
    </a:lvl2pPr>
    <a:lvl3pPr marL="914400" algn="l" rtl="0" fontAlgn="base">
      <a:spcBef>
        <a:spcPct val="0"/>
      </a:spcBef>
      <a:spcAft>
        <a:spcPct val="0"/>
      </a:spcAft>
      <a:defRPr kern="1200">
        <a:solidFill>
          <a:schemeClr val="tx1"/>
        </a:solidFill>
        <a:latin typeface="Tahoma" charset="0"/>
        <a:ea typeface="+mn-ea"/>
        <a:cs typeface="+mn-cs"/>
      </a:defRPr>
    </a:lvl3pPr>
    <a:lvl4pPr marL="1371600" algn="l" rtl="0" fontAlgn="base">
      <a:spcBef>
        <a:spcPct val="0"/>
      </a:spcBef>
      <a:spcAft>
        <a:spcPct val="0"/>
      </a:spcAft>
      <a:defRPr kern="1200">
        <a:solidFill>
          <a:schemeClr val="tx1"/>
        </a:solidFill>
        <a:latin typeface="Tahoma" charset="0"/>
        <a:ea typeface="+mn-ea"/>
        <a:cs typeface="+mn-cs"/>
      </a:defRPr>
    </a:lvl4pPr>
    <a:lvl5pPr marL="1828800" algn="l" rtl="0" fontAlgn="base">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33794" name="Group 2"/>
          <p:cNvGrpSpPr>
            <a:grpSpLocks/>
          </p:cNvGrpSpPr>
          <p:nvPr/>
        </p:nvGrpSpPr>
        <p:grpSpPr bwMode="auto">
          <a:xfrm>
            <a:off x="0" y="6350"/>
            <a:ext cx="9140825" cy="6851650"/>
            <a:chOff x="0" y="4"/>
            <a:chExt cx="5758" cy="4316"/>
          </a:xfrm>
        </p:grpSpPr>
        <p:grpSp>
          <p:nvGrpSpPr>
            <p:cNvPr id="33795" name="Group 3"/>
            <p:cNvGrpSpPr>
              <a:grpSpLocks/>
            </p:cNvGrpSpPr>
            <p:nvPr/>
          </p:nvGrpSpPr>
          <p:grpSpPr bwMode="auto">
            <a:xfrm>
              <a:off x="0" y="1161"/>
              <a:ext cx="5758" cy="3159"/>
              <a:chOff x="0" y="1161"/>
              <a:chExt cx="5758" cy="3159"/>
            </a:xfrm>
          </p:grpSpPr>
          <p:sp>
            <p:nvSpPr>
              <p:cNvPr id="33796"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ru-RU"/>
              </a:p>
            </p:txBody>
          </p:sp>
          <p:sp>
            <p:nvSpPr>
              <p:cNvPr id="33797"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ru-RU"/>
              </a:p>
            </p:txBody>
          </p:sp>
        </p:grpSp>
        <p:sp>
          <p:nvSpPr>
            <p:cNvPr id="33798"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endParaRPr lang="ru-RU"/>
            </a:p>
          </p:txBody>
        </p:sp>
        <p:sp>
          <p:nvSpPr>
            <p:cNvPr id="33799"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ru-RU"/>
            </a:p>
          </p:txBody>
        </p:sp>
        <p:sp>
          <p:nvSpPr>
            <p:cNvPr id="33800"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ru-RU"/>
            </a:p>
          </p:txBody>
        </p:sp>
        <p:grpSp>
          <p:nvGrpSpPr>
            <p:cNvPr id="33801" name="Group 9"/>
            <p:cNvGrpSpPr>
              <a:grpSpLocks/>
            </p:cNvGrpSpPr>
            <p:nvPr/>
          </p:nvGrpSpPr>
          <p:grpSpPr bwMode="auto">
            <a:xfrm>
              <a:off x="348" y="4"/>
              <a:ext cx="5410" cy="4316"/>
              <a:chOff x="348" y="4"/>
              <a:chExt cx="5410" cy="4316"/>
            </a:xfrm>
          </p:grpSpPr>
          <p:sp>
            <p:nvSpPr>
              <p:cNvPr id="33802"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ru-RU"/>
              </a:p>
            </p:txBody>
          </p:sp>
          <p:sp>
            <p:nvSpPr>
              <p:cNvPr id="33803"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ru-RU"/>
              </a:p>
            </p:txBody>
          </p:sp>
          <p:sp>
            <p:nvSpPr>
              <p:cNvPr id="33804"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ru-RU"/>
              </a:p>
            </p:txBody>
          </p:sp>
          <p:sp>
            <p:nvSpPr>
              <p:cNvPr id="33805"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ru-RU"/>
              </a:p>
            </p:txBody>
          </p:sp>
          <p:sp>
            <p:nvSpPr>
              <p:cNvPr id="33806"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ru-RU"/>
              </a:p>
            </p:txBody>
          </p:sp>
          <p:sp>
            <p:nvSpPr>
              <p:cNvPr id="33807"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endParaRPr lang="ru-RU"/>
              </a:p>
            </p:txBody>
          </p:sp>
        </p:grpSp>
      </p:grpSp>
      <p:sp>
        <p:nvSpPr>
          <p:cNvPr id="33808" name="Rectangle 16"/>
          <p:cNvSpPr>
            <a:spLocks noGrp="1" noChangeArrowheads="1"/>
          </p:cNvSpPr>
          <p:nvPr>
            <p:ph type="ctrTitle" sz="quarter"/>
          </p:nvPr>
        </p:nvSpPr>
        <p:spPr>
          <a:xfrm>
            <a:off x="1066800" y="1997075"/>
            <a:ext cx="7086600" cy="1431925"/>
          </a:xfrm>
        </p:spPr>
        <p:txBody>
          <a:bodyPr anchor="b"/>
          <a:lstStyle>
            <a:lvl1pPr>
              <a:defRPr/>
            </a:lvl1pPr>
          </a:lstStyle>
          <a:p>
            <a:r>
              <a:rPr lang="ru-RU"/>
              <a:t>Образец заголовка</a:t>
            </a:r>
          </a:p>
        </p:txBody>
      </p:sp>
      <p:sp>
        <p:nvSpPr>
          <p:cNvPr id="33809"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ru-RU"/>
              <a:t>Образец подзаголовка</a:t>
            </a:r>
          </a:p>
        </p:txBody>
      </p:sp>
      <p:sp>
        <p:nvSpPr>
          <p:cNvPr id="33810" name="Rectangle 18"/>
          <p:cNvSpPr>
            <a:spLocks noGrp="1" noChangeArrowheads="1"/>
          </p:cNvSpPr>
          <p:nvPr>
            <p:ph type="dt" sz="quarter" idx="2"/>
          </p:nvPr>
        </p:nvSpPr>
        <p:spPr/>
        <p:txBody>
          <a:bodyPr/>
          <a:lstStyle>
            <a:lvl1pPr>
              <a:defRPr/>
            </a:lvl1pPr>
          </a:lstStyle>
          <a:p>
            <a:endParaRPr lang="ru-RU"/>
          </a:p>
        </p:txBody>
      </p:sp>
      <p:sp>
        <p:nvSpPr>
          <p:cNvPr id="33811" name="Rectangle 19"/>
          <p:cNvSpPr>
            <a:spLocks noGrp="1" noChangeArrowheads="1"/>
          </p:cNvSpPr>
          <p:nvPr>
            <p:ph type="ftr" sz="quarter" idx="3"/>
          </p:nvPr>
        </p:nvSpPr>
        <p:spPr>
          <a:xfrm>
            <a:off x="3352800" y="6248400"/>
            <a:ext cx="2895600" cy="457200"/>
          </a:xfrm>
        </p:spPr>
        <p:txBody>
          <a:bodyPr/>
          <a:lstStyle>
            <a:lvl1pPr>
              <a:defRPr/>
            </a:lvl1pPr>
          </a:lstStyle>
          <a:p>
            <a:endParaRPr lang="ru-RU"/>
          </a:p>
        </p:txBody>
      </p:sp>
      <p:sp>
        <p:nvSpPr>
          <p:cNvPr id="33812" name="Rectangle 20"/>
          <p:cNvSpPr>
            <a:spLocks noGrp="1" noChangeArrowheads="1"/>
          </p:cNvSpPr>
          <p:nvPr>
            <p:ph type="sldNum" sz="quarter" idx="4"/>
          </p:nvPr>
        </p:nvSpPr>
        <p:spPr/>
        <p:txBody>
          <a:bodyPr/>
          <a:lstStyle>
            <a:lvl1pPr>
              <a:defRPr/>
            </a:lvl1pPr>
          </a:lstStyle>
          <a:p>
            <a:fld id="{62DC568B-B0B5-4FCA-B7CE-06C009D9F3D6}"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E266A2A4-470A-4D7A-A1BD-C80174F3FA5A}"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542F32D6-B189-443F-B7E0-AEA545D3E07F}"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8B4CDBA0-7574-4CB3-AC75-D3C5C414A98D}"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C8EED129-73AB-47EF-8DE4-DE3772B1C99C}"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65C24FE3-F95A-4695-BDDD-860AD26941AB}"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sz="half" idx="10"/>
          </p:nvPr>
        </p:nvSpPr>
        <p:spPr/>
        <p:txBody>
          <a:bodyPr/>
          <a:lstStyle>
            <a:lvl1pPr>
              <a:defRPr/>
            </a:lvl1pPr>
          </a:lstStyle>
          <a:p>
            <a:endParaRPr lang="ru-RU"/>
          </a:p>
        </p:txBody>
      </p:sp>
      <p:sp>
        <p:nvSpPr>
          <p:cNvPr id="8" name="Footer Placeholder 7"/>
          <p:cNvSpPr>
            <a:spLocks noGrp="1"/>
          </p:cNvSpPr>
          <p:nvPr>
            <p:ph type="ftr" sz="quarter" idx="11"/>
          </p:nvPr>
        </p:nvSpPr>
        <p:spPr/>
        <p:txBody>
          <a:bodyPr/>
          <a:lstStyle>
            <a:lvl1pPr>
              <a:defRPr/>
            </a:lvl1pPr>
          </a:lstStyle>
          <a:p>
            <a:endParaRPr lang="ru-RU"/>
          </a:p>
        </p:txBody>
      </p:sp>
      <p:sp>
        <p:nvSpPr>
          <p:cNvPr id="9" name="Slide Number Placeholder 8"/>
          <p:cNvSpPr>
            <a:spLocks noGrp="1"/>
          </p:cNvSpPr>
          <p:nvPr>
            <p:ph type="sldNum" sz="quarter" idx="12"/>
          </p:nvPr>
        </p:nvSpPr>
        <p:spPr/>
        <p:txBody>
          <a:bodyPr/>
          <a:lstStyle>
            <a:lvl1pPr>
              <a:defRPr/>
            </a:lvl1pPr>
          </a:lstStyle>
          <a:p>
            <a:fld id="{5A67466B-E2B0-4BBF-926F-7A965689B7DA}"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2"/>
          <p:cNvSpPr>
            <a:spLocks noGrp="1"/>
          </p:cNvSpPr>
          <p:nvPr>
            <p:ph type="dt" sz="half" idx="10"/>
          </p:nvPr>
        </p:nvSpPr>
        <p:spPr/>
        <p:txBody>
          <a:bodyPr/>
          <a:lstStyle>
            <a:lvl1pPr>
              <a:defRPr/>
            </a:lvl1pPr>
          </a:lstStyle>
          <a:p>
            <a:endParaRPr lang="ru-RU"/>
          </a:p>
        </p:txBody>
      </p:sp>
      <p:sp>
        <p:nvSpPr>
          <p:cNvPr id="4" name="Footer Placeholder 3"/>
          <p:cNvSpPr>
            <a:spLocks noGrp="1"/>
          </p:cNvSpPr>
          <p:nvPr>
            <p:ph type="ftr" sz="quarter" idx="11"/>
          </p:nvPr>
        </p:nvSpPr>
        <p:spPr/>
        <p:txBody>
          <a:bodyPr/>
          <a:lstStyle>
            <a:lvl1pPr>
              <a:defRPr/>
            </a:lvl1pPr>
          </a:lstStyle>
          <a:p>
            <a:endParaRPr lang="ru-RU"/>
          </a:p>
        </p:txBody>
      </p:sp>
      <p:sp>
        <p:nvSpPr>
          <p:cNvPr id="5" name="Slide Number Placeholder 4"/>
          <p:cNvSpPr>
            <a:spLocks noGrp="1"/>
          </p:cNvSpPr>
          <p:nvPr>
            <p:ph type="sldNum" sz="quarter" idx="12"/>
          </p:nvPr>
        </p:nvSpPr>
        <p:spPr/>
        <p:txBody>
          <a:bodyPr/>
          <a:lstStyle>
            <a:lvl1pPr>
              <a:defRPr/>
            </a:lvl1pPr>
          </a:lstStyle>
          <a:p>
            <a:fld id="{A24A5D12-747E-4023-87E9-1E63222D7FA0}"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ru-RU"/>
          </a:p>
        </p:txBody>
      </p:sp>
      <p:sp>
        <p:nvSpPr>
          <p:cNvPr id="3" name="Footer Placeholder 2"/>
          <p:cNvSpPr>
            <a:spLocks noGrp="1"/>
          </p:cNvSpPr>
          <p:nvPr>
            <p:ph type="ftr" sz="quarter" idx="11"/>
          </p:nvPr>
        </p:nvSpPr>
        <p:spPr/>
        <p:txBody>
          <a:bodyPr/>
          <a:lstStyle>
            <a:lvl1pPr>
              <a:defRPr/>
            </a:lvl1pPr>
          </a:lstStyle>
          <a:p>
            <a:endParaRPr lang="ru-RU"/>
          </a:p>
        </p:txBody>
      </p:sp>
      <p:sp>
        <p:nvSpPr>
          <p:cNvPr id="4" name="Slide Number Placeholder 3"/>
          <p:cNvSpPr>
            <a:spLocks noGrp="1"/>
          </p:cNvSpPr>
          <p:nvPr>
            <p:ph type="sldNum" sz="quarter" idx="12"/>
          </p:nvPr>
        </p:nvSpPr>
        <p:spPr/>
        <p:txBody>
          <a:bodyPr/>
          <a:lstStyle>
            <a:lvl1pPr>
              <a:defRPr/>
            </a:lvl1pPr>
          </a:lstStyle>
          <a:p>
            <a:fld id="{CC7D25C9-2F84-49BF-94A9-0EB35F37BE14}"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9D97C12F-D1AE-485B-8EDF-555093ED4257}"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D1EF075B-E0FA-46E1-A4B2-AA014EC2B344}"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32770" name="Group 2"/>
          <p:cNvGrpSpPr>
            <a:grpSpLocks/>
          </p:cNvGrpSpPr>
          <p:nvPr/>
        </p:nvGrpSpPr>
        <p:grpSpPr bwMode="auto">
          <a:xfrm>
            <a:off x="0" y="6350"/>
            <a:ext cx="9140825" cy="6851650"/>
            <a:chOff x="0" y="4"/>
            <a:chExt cx="5758" cy="4316"/>
          </a:xfrm>
        </p:grpSpPr>
        <p:sp>
          <p:nvSpPr>
            <p:cNvPr id="32771"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ru-RU"/>
            </a:p>
          </p:txBody>
        </p:sp>
        <p:sp>
          <p:nvSpPr>
            <p:cNvPr id="32772"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ru-RU"/>
            </a:p>
          </p:txBody>
        </p:sp>
        <p:grpSp>
          <p:nvGrpSpPr>
            <p:cNvPr id="32773" name="Group 5"/>
            <p:cNvGrpSpPr>
              <a:grpSpLocks/>
            </p:cNvGrpSpPr>
            <p:nvPr userDrawn="1"/>
          </p:nvGrpSpPr>
          <p:grpSpPr bwMode="auto">
            <a:xfrm>
              <a:off x="0" y="4"/>
              <a:ext cx="5758" cy="4316"/>
              <a:chOff x="0" y="4"/>
              <a:chExt cx="5758" cy="4316"/>
            </a:xfrm>
          </p:grpSpPr>
          <p:sp>
            <p:nvSpPr>
              <p:cNvPr id="32774"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ru-RU"/>
              </a:p>
            </p:txBody>
          </p:sp>
          <p:sp>
            <p:nvSpPr>
              <p:cNvPr id="32775"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ru-RU"/>
              </a:p>
            </p:txBody>
          </p:sp>
          <p:sp>
            <p:nvSpPr>
              <p:cNvPr id="32776"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ru-RU"/>
              </a:p>
            </p:txBody>
          </p:sp>
          <p:sp>
            <p:nvSpPr>
              <p:cNvPr id="32777"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ru-RU"/>
              </a:p>
            </p:txBody>
          </p:sp>
          <p:sp>
            <p:nvSpPr>
              <p:cNvPr id="32778"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ru-RU"/>
              </a:p>
            </p:txBody>
          </p:sp>
          <p:sp>
            <p:nvSpPr>
              <p:cNvPr id="32779"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endParaRPr lang="ru-RU"/>
              </a:p>
            </p:txBody>
          </p:sp>
          <p:sp>
            <p:nvSpPr>
              <p:cNvPr id="32780"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ru-RU"/>
              </a:p>
            </p:txBody>
          </p:sp>
          <p:sp>
            <p:nvSpPr>
              <p:cNvPr id="32781"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ru-RU"/>
              </a:p>
            </p:txBody>
          </p:sp>
          <p:sp>
            <p:nvSpPr>
              <p:cNvPr id="32782"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endParaRPr lang="ru-RU"/>
              </a:p>
            </p:txBody>
          </p:sp>
        </p:grpSp>
      </p:grpSp>
      <p:sp>
        <p:nvSpPr>
          <p:cNvPr id="32783"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2784"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2785"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endParaRPr lang="ru-RU"/>
          </a:p>
        </p:txBody>
      </p:sp>
      <p:sp>
        <p:nvSpPr>
          <p:cNvPr id="32786"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endParaRPr lang="ru-RU"/>
          </a:p>
        </p:txBody>
      </p:sp>
      <p:sp>
        <p:nvSpPr>
          <p:cNvPr id="32787"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fld id="{2DD0B629-25C6-463D-9B68-2D7A4D01F5AE}" type="slidenum">
              <a:rPr lang="ru-RU"/>
              <a:pPr/>
              <a:t>‹#›</a:t>
            </a:fld>
            <a:endParaRPr lang="ru-RU"/>
          </a:p>
        </p:txBody>
      </p:sp>
    </p:spTree>
  </p:cSld>
  <p:clrMap bg1="dk2" tx1="lt1" bg2="dk1"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Tahoma"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Tahoma"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Tahoma"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Tahoma"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BsT27t-6HT0"/>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098" name="Rectangle 2"/>
          <p:cNvSpPr>
            <a:spLocks noGrp="1" noChangeArrowheads="1"/>
          </p:cNvSpPr>
          <p:nvPr>
            <p:ph type="ctrTitle"/>
          </p:nvPr>
        </p:nvSpPr>
        <p:spPr>
          <a:xfrm>
            <a:off x="1066800" y="381000"/>
            <a:ext cx="7086600" cy="1431925"/>
          </a:xfrm>
        </p:spPr>
        <p:txBody>
          <a:bodyPr/>
          <a:lstStyle/>
          <a:p>
            <a:r>
              <a:rPr lang="uk-UA" sz="5400" dirty="0" err="1" smtClean="0">
                <a:solidFill>
                  <a:schemeClr val="tx1"/>
                </a:solidFill>
                <a:latin typeface="Times New Roman" pitchFamily="18" charset="0"/>
                <a:cs typeface="Times New Roman" pitchFamily="18" charset="0"/>
              </a:rPr>
              <a:t>Исследование</a:t>
            </a:r>
            <a:r>
              <a:rPr lang="uk-UA" sz="5400" dirty="0" smtClean="0">
                <a:solidFill>
                  <a:schemeClr val="tx1"/>
                </a:solidFill>
                <a:latin typeface="Times New Roman" pitchFamily="18" charset="0"/>
                <a:cs typeface="Times New Roman" pitchFamily="18" charset="0"/>
              </a:rPr>
              <a:t> </a:t>
            </a:r>
            <a:r>
              <a:rPr lang="uk-UA" sz="5400" dirty="0" err="1">
                <a:solidFill>
                  <a:schemeClr val="tx1"/>
                </a:solidFill>
                <a:latin typeface="Times New Roman" pitchFamily="18" charset="0"/>
                <a:cs typeface="Times New Roman" pitchFamily="18" charset="0"/>
              </a:rPr>
              <a:t>Венер</a:t>
            </a:r>
            <a:r>
              <a:rPr lang="ru-RU" sz="5400" dirty="0" err="1">
                <a:solidFill>
                  <a:schemeClr val="tx1"/>
                </a:solidFill>
                <a:latin typeface="Times New Roman" pitchFamily="18" charset="0"/>
                <a:cs typeface="Times New Roman" pitchFamily="18" charset="0"/>
              </a:rPr>
              <a:t>ы</a:t>
            </a:r>
            <a:endParaRPr lang="ru-RU" sz="5400" dirty="0">
              <a:solidFill>
                <a:schemeClr val="tx1"/>
              </a:solidFill>
              <a:latin typeface="Times New Roman" pitchFamily="18" charset="0"/>
              <a:cs typeface="Times New Roman" pitchFamily="18" charset="0"/>
            </a:endParaRPr>
          </a:p>
        </p:txBody>
      </p:sp>
      <p:sp>
        <p:nvSpPr>
          <p:cNvPr id="4" name="Прямоугольник 3"/>
          <p:cNvSpPr/>
          <p:nvPr/>
        </p:nvSpPr>
        <p:spPr>
          <a:xfrm>
            <a:off x="4267200" y="4724400"/>
            <a:ext cx="4572000" cy="369332"/>
          </a:xfrm>
          <a:prstGeom prst="rect">
            <a:avLst/>
          </a:prstGeom>
        </p:spPr>
        <p:txBody>
          <a:bodyPr>
            <a:spAutoFit/>
          </a:bodyPr>
          <a:lstStyle/>
          <a:p>
            <a:pPr algn="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66800" y="0"/>
            <a:ext cx="7543800" cy="1431925"/>
          </a:xfrm>
        </p:spPr>
        <p:txBody>
          <a:bodyPr/>
          <a:lstStyle/>
          <a:p>
            <a:pPr algn="ctr"/>
            <a:r>
              <a:rPr lang="ru-RU"/>
              <a:t>«Венера-</a:t>
            </a:r>
            <a:r>
              <a:rPr lang="en-US"/>
              <a:t>4</a:t>
            </a:r>
            <a:r>
              <a:rPr lang="ru-RU"/>
              <a:t>»</a:t>
            </a:r>
          </a:p>
        </p:txBody>
      </p:sp>
      <p:sp>
        <p:nvSpPr>
          <p:cNvPr id="11267" name="Rectangle 3"/>
          <p:cNvSpPr>
            <a:spLocks noGrp="1" noChangeArrowheads="1"/>
          </p:cNvSpPr>
          <p:nvPr>
            <p:ph type="body" idx="1"/>
          </p:nvPr>
        </p:nvSpPr>
        <p:spPr>
          <a:xfrm>
            <a:off x="533400" y="1676400"/>
            <a:ext cx="4876800" cy="5181600"/>
          </a:xfrm>
        </p:spPr>
        <p:txBody>
          <a:bodyPr/>
          <a:lstStyle/>
          <a:p>
            <a:pPr>
              <a:lnSpc>
                <a:spcPct val="90000"/>
              </a:lnSpc>
              <a:buFont typeface="Wingdings" pitchFamily="2" charset="2"/>
              <a:buNone/>
            </a:pPr>
            <a:r>
              <a:rPr lang="ru-RU" sz="2400"/>
              <a:t>    запущена 12 июля 1967 г., а 18 октября того же года достигла окрестностей Венеры и отделила спускаемый аппарат , который в течение полутора часов передавал на Землю данные о параметрах атмосферы. На высоте 23 км над поверхностью планеты, где температура была 325 С, а давление 17,6 кг/см2, спускаемый аппарат разрушился.</a:t>
            </a:r>
          </a:p>
        </p:txBody>
      </p:sp>
      <p:pic>
        <p:nvPicPr>
          <p:cNvPr id="11268" name="Picture 4" descr="venera43"/>
          <p:cNvPicPr>
            <a:picLocks noChangeAspect="1" noChangeArrowheads="1"/>
          </p:cNvPicPr>
          <p:nvPr/>
        </p:nvPicPr>
        <p:blipFill>
          <a:blip r:embed="rId2"/>
          <a:srcRect/>
          <a:stretch>
            <a:fillRect/>
          </a:stretch>
        </p:blipFill>
        <p:spPr bwMode="auto">
          <a:xfrm>
            <a:off x="5562600" y="1054100"/>
            <a:ext cx="3810000" cy="58039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66800" y="0"/>
            <a:ext cx="7543800" cy="1431925"/>
          </a:xfrm>
        </p:spPr>
        <p:txBody>
          <a:bodyPr/>
          <a:lstStyle/>
          <a:p>
            <a:r>
              <a:rPr lang="ru-RU"/>
              <a:t>«Венера-5» «Венера-</a:t>
            </a:r>
            <a:r>
              <a:rPr lang="en-US"/>
              <a:t>6</a:t>
            </a:r>
            <a:r>
              <a:rPr lang="ru-RU"/>
              <a:t>» </a:t>
            </a:r>
          </a:p>
        </p:txBody>
      </p:sp>
      <p:sp>
        <p:nvSpPr>
          <p:cNvPr id="12291" name="Rectangle 3"/>
          <p:cNvSpPr>
            <a:spLocks noGrp="1" noChangeArrowheads="1"/>
          </p:cNvSpPr>
          <p:nvPr>
            <p:ph type="body" idx="1"/>
          </p:nvPr>
        </p:nvSpPr>
        <p:spPr>
          <a:xfrm>
            <a:off x="2819400" y="1371600"/>
            <a:ext cx="6096000" cy="5486400"/>
          </a:xfrm>
        </p:spPr>
        <p:txBody>
          <a:bodyPr/>
          <a:lstStyle/>
          <a:p>
            <a:pPr>
              <a:buFont typeface="Wingdings" pitchFamily="2" charset="2"/>
              <a:buNone/>
            </a:pPr>
            <a:r>
              <a:rPr lang="ru-RU" sz="2800"/>
              <a:t>    5 января 1969 г. стартовала «Венера-5», а 10 января - «Венера -6». 16 и 17 мая того же года они вошли в атмосферу Венеры и провели исследование ее глубоких слоев. Были уточнены данные о параметрах атмосферы, полученные станцией «Венера-4». В химическом составе венерианской атмосферы оказалось 97% углекислого газа. </a:t>
            </a:r>
          </a:p>
        </p:txBody>
      </p:sp>
      <p:pic>
        <p:nvPicPr>
          <p:cNvPr id="12292" name="Picture 4" descr="200px-Venera_5"/>
          <p:cNvPicPr>
            <a:picLocks noChangeAspect="1" noChangeArrowheads="1"/>
          </p:cNvPicPr>
          <p:nvPr/>
        </p:nvPicPr>
        <p:blipFill>
          <a:blip r:embed="rId2"/>
          <a:srcRect/>
          <a:stretch>
            <a:fillRect/>
          </a:stretch>
        </p:blipFill>
        <p:spPr bwMode="auto">
          <a:xfrm>
            <a:off x="0" y="3276600"/>
            <a:ext cx="2865438" cy="35814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066800" y="152400"/>
            <a:ext cx="7543800" cy="1431925"/>
          </a:xfrm>
        </p:spPr>
        <p:txBody>
          <a:bodyPr/>
          <a:lstStyle/>
          <a:p>
            <a:pPr algn="ctr"/>
            <a:r>
              <a:rPr lang="ru-RU"/>
              <a:t>«Венера-</a:t>
            </a:r>
            <a:r>
              <a:rPr lang="en-US"/>
              <a:t>7</a:t>
            </a:r>
            <a:r>
              <a:rPr lang="ru-RU"/>
              <a:t>» </a:t>
            </a:r>
          </a:p>
        </p:txBody>
      </p:sp>
      <p:sp>
        <p:nvSpPr>
          <p:cNvPr id="13315" name="Rectangle 3"/>
          <p:cNvSpPr>
            <a:spLocks noGrp="1" noChangeArrowheads="1"/>
          </p:cNvSpPr>
          <p:nvPr>
            <p:ph type="body" idx="1"/>
          </p:nvPr>
        </p:nvSpPr>
        <p:spPr>
          <a:xfrm>
            <a:off x="0" y="1600200"/>
            <a:ext cx="4724400" cy="5257800"/>
          </a:xfrm>
        </p:spPr>
        <p:txBody>
          <a:bodyPr/>
          <a:lstStyle/>
          <a:p>
            <a:pPr>
              <a:lnSpc>
                <a:spcPct val="80000"/>
              </a:lnSpc>
              <a:buFont typeface="Wingdings" pitchFamily="2" charset="2"/>
              <a:buNone/>
            </a:pPr>
            <a:r>
              <a:rPr lang="ru-RU" sz="2800"/>
              <a:t>   Станция была запущена 17 августа 1970 г., а спускаемый отсек 15 декабря совершил посадку. В течение всего времени спуска отсек передавал информацию о параметрах атмосферы и в течение 23 минут - с поверхности планеты. В месте посадки температура оказалась около 500 С, а давление порядка 100 атмосфер.</a:t>
            </a:r>
          </a:p>
        </p:txBody>
      </p:sp>
      <p:pic>
        <p:nvPicPr>
          <p:cNvPr id="13316" name="Picture 4" descr="1"/>
          <p:cNvPicPr>
            <a:picLocks noChangeAspect="1" noChangeArrowheads="1"/>
          </p:cNvPicPr>
          <p:nvPr/>
        </p:nvPicPr>
        <p:blipFill>
          <a:blip r:embed="rId2"/>
          <a:srcRect/>
          <a:stretch>
            <a:fillRect/>
          </a:stretch>
        </p:blipFill>
        <p:spPr bwMode="auto">
          <a:xfrm>
            <a:off x="4572000" y="3276600"/>
            <a:ext cx="4333804" cy="332422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66800" y="0"/>
            <a:ext cx="7543800" cy="1431925"/>
          </a:xfrm>
        </p:spPr>
        <p:txBody>
          <a:bodyPr/>
          <a:lstStyle/>
          <a:p>
            <a:pPr algn="ctr"/>
            <a:r>
              <a:rPr lang="ru-RU"/>
              <a:t>«Венера-</a:t>
            </a:r>
            <a:r>
              <a:rPr lang="en-US"/>
              <a:t>8</a:t>
            </a:r>
            <a:r>
              <a:rPr lang="ru-RU"/>
              <a:t>» </a:t>
            </a:r>
          </a:p>
        </p:txBody>
      </p:sp>
      <p:sp>
        <p:nvSpPr>
          <p:cNvPr id="14339" name="Rectangle 3"/>
          <p:cNvSpPr>
            <a:spLocks noGrp="1" noChangeArrowheads="1"/>
          </p:cNvSpPr>
          <p:nvPr>
            <p:ph type="body" idx="1"/>
          </p:nvPr>
        </p:nvSpPr>
        <p:spPr>
          <a:xfrm>
            <a:off x="457200" y="1066800"/>
            <a:ext cx="8229600" cy="2819400"/>
          </a:xfrm>
        </p:spPr>
        <p:txBody>
          <a:bodyPr/>
          <a:lstStyle/>
          <a:p>
            <a:pPr>
              <a:lnSpc>
                <a:spcPct val="90000"/>
              </a:lnSpc>
              <a:buFont typeface="Wingdings" pitchFamily="2" charset="2"/>
              <a:buNone/>
            </a:pPr>
            <a:r>
              <a:rPr lang="ru-RU" sz="2800" dirty="0"/>
              <a:t>   запущена 27 марта 1972 г. с промежуточной околоземной орбиты. Через 117 суток полета  станция достигла окрестностей Венеры  и отделила от себя спускаемый аппарат. В месте его посадки на поверхность планеты зафиксировано давление в 90 раз выше , чем на Земле, а температура 470 С.</a:t>
            </a:r>
          </a:p>
        </p:txBody>
      </p:sp>
      <p:pic>
        <p:nvPicPr>
          <p:cNvPr id="14340" name="Picture 4" descr="venera8"/>
          <p:cNvPicPr>
            <a:picLocks noChangeAspect="1" noChangeArrowheads="1"/>
          </p:cNvPicPr>
          <p:nvPr/>
        </p:nvPicPr>
        <p:blipFill>
          <a:blip r:embed="rId2"/>
          <a:srcRect/>
          <a:stretch>
            <a:fillRect/>
          </a:stretch>
        </p:blipFill>
        <p:spPr bwMode="auto">
          <a:xfrm>
            <a:off x="2133600" y="3943350"/>
            <a:ext cx="4572000" cy="291465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descr="Venera_9_orbiter"/>
          <p:cNvPicPr>
            <a:picLocks noChangeAspect="1" noChangeArrowheads="1"/>
          </p:cNvPicPr>
          <p:nvPr/>
        </p:nvPicPr>
        <p:blipFill>
          <a:blip r:embed="rId2"/>
          <a:srcRect/>
          <a:stretch>
            <a:fillRect/>
          </a:stretch>
        </p:blipFill>
        <p:spPr bwMode="auto">
          <a:xfrm>
            <a:off x="0" y="4267200"/>
            <a:ext cx="3886200" cy="2590800"/>
          </a:xfrm>
          <a:prstGeom prst="rect">
            <a:avLst/>
          </a:prstGeom>
          <a:noFill/>
        </p:spPr>
      </p:pic>
      <p:pic>
        <p:nvPicPr>
          <p:cNvPr id="15364" name="Picture 4" descr="venera9"/>
          <p:cNvPicPr>
            <a:picLocks noChangeAspect="1" noChangeArrowheads="1"/>
          </p:cNvPicPr>
          <p:nvPr/>
        </p:nvPicPr>
        <p:blipFill>
          <a:blip r:embed="rId3"/>
          <a:srcRect/>
          <a:stretch>
            <a:fillRect/>
          </a:stretch>
        </p:blipFill>
        <p:spPr bwMode="auto">
          <a:xfrm>
            <a:off x="6734175" y="3867150"/>
            <a:ext cx="2409825" cy="2990850"/>
          </a:xfrm>
          <a:prstGeom prst="rect">
            <a:avLst/>
          </a:prstGeom>
          <a:noFill/>
        </p:spPr>
      </p:pic>
      <p:sp>
        <p:nvSpPr>
          <p:cNvPr id="15362" name="Rectangle 2"/>
          <p:cNvSpPr>
            <a:spLocks noGrp="1" noChangeArrowheads="1"/>
          </p:cNvSpPr>
          <p:nvPr>
            <p:ph type="title"/>
          </p:nvPr>
        </p:nvSpPr>
        <p:spPr>
          <a:xfrm>
            <a:off x="609600" y="0"/>
            <a:ext cx="8077200" cy="1431925"/>
          </a:xfrm>
        </p:spPr>
        <p:txBody>
          <a:bodyPr/>
          <a:lstStyle/>
          <a:p>
            <a:pPr algn="ctr"/>
            <a:r>
              <a:rPr lang="ru-RU"/>
              <a:t>«Венера</a:t>
            </a:r>
            <a:r>
              <a:rPr lang="en-US"/>
              <a:t>-9</a:t>
            </a:r>
            <a:r>
              <a:rPr lang="ru-RU"/>
              <a:t>» «Венера-1</a:t>
            </a:r>
            <a:r>
              <a:rPr lang="en-US"/>
              <a:t>0</a:t>
            </a:r>
            <a:r>
              <a:rPr lang="ru-RU"/>
              <a:t>» </a:t>
            </a:r>
          </a:p>
        </p:txBody>
      </p:sp>
      <p:sp>
        <p:nvSpPr>
          <p:cNvPr id="15363" name="Rectangle 3"/>
          <p:cNvSpPr>
            <a:spLocks noGrp="1" noChangeArrowheads="1"/>
          </p:cNvSpPr>
          <p:nvPr>
            <p:ph type="body" idx="1"/>
          </p:nvPr>
        </p:nvSpPr>
        <p:spPr>
          <a:xfrm>
            <a:off x="762000" y="1143000"/>
            <a:ext cx="7543800" cy="4114800"/>
          </a:xfrm>
        </p:spPr>
        <p:txBody>
          <a:bodyPr/>
          <a:lstStyle/>
          <a:p>
            <a:pPr algn="ctr">
              <a:buFont typeface="Wingdings" pitchFamily="2" charset="2"/>
              <a:buNone/>
            </a:pPr>
            <a:r>
              <a:rPr lang="ru-RU" b="1">
                <a:solidFill>
                  <a:srgbClr val="FF0000"/>
                </a:solidFill>
              </a:rPr>
              <a:t>   достигли поверхности планеты и впервые в истории космонавтики передали на Землю ее изображение. Сами же станции стали первыми искусственными спутниками                   Венеры.</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0"/>
            <a:ext cx="8077200" cy="1431925"/>
          </a:xfrm>
        </p:spPr>
        <p:txBody>
          <a:bodyPr/>
          <a:lstStyle/>
          <a:p>
            <a:pPr algn="ctr"/>
            <a:r>
              <a:rPr lang="ru-RU"/>
              <a:t>«Венера-1</a:t>
            </a:r>
            <a:r>
              <a:rPr lang="en-US"/>
              <a:t>1</a:t>
            </a:r>
            <a:r>
              <a:rPr lang="ru-RU"/>
              <a:t>» «Венера-1</a:t>
            </a:r>
            <a:r>
              <a:rPr lang="en-US"/>
              <a:t>2</a:t>
            </a:r>
            <a:r>
              <a:rPr lang="ru-RU"/>
              <a:t>» </a:t>
            </a:r>
          </a:p>
        </p:txBody>
      </p:sp>
      <p:sp>
        <p:nvSpPr>
          <p:cNvPr id="16387" name="Rectangle 3"/>
          <p:cNvSpPr>
            <a:spLocks noGrp="1" noChangeArrowheads="1"/>
          </p:cNvSpPr>
          <p:nvPr>
            <p:ph type="body" idx="1"/>
          </p:nvPr>
        </p:nvSpPr>
        <p:spPr>
          <a:xfrm>
            <a:off x="0" y="1600200"/>
            <a:ext cx="6553200" cy="5257800"/>
          </a:xfrm>
        </p:spPr>
        <p:txBody>
          <a:bodyPr/>
          <a:lstStyle/>
          <a:p>
            <a:pPr>
              <a:lnSpc>
                <a:spcPct val="90000"/>
              </a:lnSpc>
              <a:buFont typeface="Wingdings" pitchFamily="2" charset="2"/>
              <a:buNone/>
            </a:pPr>
            <a:r>
              <a:rPr lang="ru-RU"/>
              <a:t>   Спускаемые аппараты станций совершили мягкую посадку, зафиксировав в невысоких слоях атмосферы многократные электрические разряды - предположительно вспышки молний. Отделив спускаемые аппараты, станции продолжали всестороннее исследование космического пространства.</a:t>
            </a:r>
          </a:p>
        </p:txBody>
      </p:sp>
      <p:pic>
        <p:nvPicPr>
          <p:cNvPr id="16388" name="Picture 4" descr="200px-Venera_11_lander"/>
          <p:cNvPicPr>
            <a:picLocks noChangeAspect="1" noChangeArrowheads="1"/>
          </p:cNvPicPr>
          <p:nvPr/>
        </p:nvPicPr>
        <p:blipFill>
          <a:blip r:embed="rId2"/>
          <a:srcRect/>
          <a:stretch>
            <a:fillRect/>
          </a:stretch>
        </p:blipFill>
        <p:spPr bwMode="auto">
          <a:xfrm>
            <a:off x="6604000" y="4038600"/>
            <a:ext cx="2540000" cy="28194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0" y="0"/>
            <a:ext cx="4495800" cy="1431925"/>
          </a:xfrm>
        </p:spPr>
        <p:txBody>
          <a:bodyPr/>
          <a:lstStyle/>
          <a:p>
            <a:r>
              <a:rPr lang="ru-RU" dirty="0"/>
              <a:t>«Венера-1</a:t>
            </a:r>
            <a:r>
              <a:rPr lang="en-US" dirty="0"/>
              <a:t>3</a:t>
            </a:r>
            <a:r>
              <a:rPr lang="ru-RU" dirty="0"/>
              <a:t>» </a:t>
            </a:r>
          </a:p>
        </p:txBody>
      </p:sp>
      <p:sp>
        <p:nvSpPr>
          <p:cNvPr id="17411" name="Rectangle 3"/>
          <p:cNvSpPr>
            <a:spLocks noGrp="1" noChangeArrowheads="1"/>
          </p:cNvSpPr>
          <p:nvPr>
            <p:ph type="body" idx="1"/>
          </p:nvPr>
        </p:nvSpPr>
        <p:spPr>
          <a:xfrm>
            <a:off x="0" y="1447800"/>
            <a:ext cx="9144000" cy="2819400"/>
          </a:xfrm>
        </p:spPr>
        <p:txBody>
          <a:bodyPr/>
          <a:lstStyle/>
          <a:p>
            <a:pPr>
              <a:lnSpc>
                <a:spcPct val="90000"/>
              </a:lnSpc>
              <a:buFont typeface="Wingdings" pitchFamily="2" charset="2"/>
              <a:buNone/>
            </a:pPr>
            <a:r>
              <a:rPr lang="ru-RU" sz="2400" dirty="0"/>
              <a:t>    30 октября 1981 г. была запущена. 1 марта 1982 г. отделила от себя спускаемый аппарат , прошла на расстоянии 36000 км от поверхности Венеры и продолжала полет по гелиоцентрической орбите как искусственная планета вокруг Солнца. Спускаемый аппарат провел цветное фотографирование поверхности и установил базальтовый состав грунта. </a:t>
            </a:r>
          </a:p>
        </p:txBody>
      </p:sp>
      <p:pic>
        <p:nvPicPr>
          <p:cNvPr id="17412" name="Picture 4" descr="venera13land"/>
          <p:cNvPicPr>
            <a:picLocks noChangeAspect="1" noChangeArrowheads="1"/>
          </p:cNvPicPr>
          <p:nvPr/>
        </p:nvPicPr>
        <p:blipFill>
          <a:blip r:embed="rId2"/>
          <a:srcRect/>
          <a:stretch>
            <a:fillRect/>
          </a:stretch>
        </p:blipFill>
        <p:spPr bwMode="auto">
          <a:xfrm>
            <a:off x="1600200" y="3957638"/>
            <a:ext cx="5943600" cy="290036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Venera_13_orbiter"/>
          <p:cNvPicPr>
            <a:picLocks noChangeAspect="1" noChangeArrowheads="1"/>
          </p:cNvPicPr>
          <p:nvPr/>
        </p:nvPicPr>
        <p:blipFill>
          <a:blip r:embed="rId2"/>
          <a:srcRect/>
          <a:stretch>
            <a:fillRect/>
          </a:stretch>
        </p:blipFill>
        <p:spPr bwMode="auto">
          <a:xfrm>
            <a:off x="5562600" y="2590800"/>
            <a:ext cx="3581400" cy="3200400"/>
          </a:xfrm>
          <a:prstGeom prst="rect">
            <a:avLst/>
          </a:prstGeom>
          <a:noFill/>
        </p:spPr>
      </p:pic>
      <p:sp>
        <p:nvSpPr>
          <p:cNvPr id="18434" name="Rectangle 2"/>
          <p:cNvSpPr>
            <a:spLocks noGrp="1" noChangeArrowheads="1"/>
          </p:cNvSpPr>
          <p:nvPr>
            <p:ph type="title"/>
          </p:nvPr>
        </p:nvSpPr>
        <p:spPr>
          <a:xfrm>
            <a:off x="838200" y="0"/>
            <a:ext cx="7543800" cy="1431925"/>
          </a:xfrm>
        </p:spPr>
        <p:txBody>
          <a:bodyPr/>
          <a:lstStyle/>
          <a:p>
            <a:pPr algn="ctr"/>
            <a:r>
              <a:rPr lang="ru-RU">
                <a:solidFill>
                  <a:srgbClr val="00FF00"/>
                </a:solidFill>
              </a:rPr>
              <a:t>«Венера-1</a:t>
            </a:r>
            <a:r>
              <a:rPr lang="en-US">
                <a:solidFill>
                  <a:srgbClr val="00FF00"/>
                </a:solidFill>
              </a:rPr>
              <a:t>4</a:t>
            </a:r>
            <a:r>
              <a:rPr lang="ru-RU">
                <a:solidFill>
                  <a:srgbClr val="00FF00"/>
                </a:solidFill>
              </a:rPr>
              <a:t>» </a:t>
            </a:r>
          </a:p>
        </p:txBody>
      </p:sp>
      <p:sp>
        <p:nvSpPr>
          <p:cNvPr id="18435" name="Rectangle 3"/>
          <p:cNvSpPr>
            <a:spLocks noGrp="1" noChangeArrowheads="1"/>
          </p:cNvSpPr>
          <p:nvPr>
            <p:ph type="body" idx="1"/>
          </p:nvPr>
        </p:nvSpPr>
        <p:spPr>
          <a:xfrm>
            <a:off x="0" y="1981200"/>
            <a:ext cx="5334000" cy="4876800"/>
          </a:xfrm>
        </p:spPr>
        <p:txBody>
          <a:bodyPr/>
          <a:lstStyle/>
          <a:p>
            <a:pPr>
              <a:lnSpc>
                <a:spcPct val="80000"/>
              </a:lnSpc>
              <a:buFont typeface="Wingdings" pitchFamily="2" charset="2"/>
              <a:buNone/>
            </a:pPr>
            <a:r>
              <a:rPr lang="ru-RU" sz="2000" b="1" dirty="0">
                <a:solidFill>
                  <a:srgbClr val="FF0000"/>
                </a:solidFill>
              </a:rPr>
              <a:t>     Имела такую же программу исследования, что и «Венера-13». После отделения спускаемого аппарата станция продолжала исследование космического пространства. Спускаемые аппараты станций были снабжены устройствами для бурения грунта и химического анализа его образцов.</a:t>
            </a:r>
          </a:p>
          <a:p>
            <a:pPr>
              <a:lnSpc>
                <a:spcPct val="80000"/>
              </a:lnSpc>
              <a:buFont typeface="Wingdings" pitchFamily="2" charset="2"/>
              <a:buNone/>
            </a:pPr>
            <a:r>
              <a:rPr lang="ru-RU" sz="2000" b="1" dirty="0">
                <a:solidFill>
                  <a:srgbClr val="FF0000"/>
                </a:solidFill>
              </a:rPr>
              <a:t>    Передачи на Землю панорамных изображений окружающей местности осуществлялись через цветные светофильтры. В получаемых изображениях преобладали желтовато-оранжевые , зеленоватые цвета любых предметов на поверхности, </a:t>
            </a:r>
            <a:r>
              <a:rPr lang="ru-RU" sz="2000" b="1" dirty="0" err="1">
                <a:solidFill>
                  <a:srgbClr val="FF0000"/>
                </a:solidFill>
              </a:rPr>
              <a:t>оранжеватое</a:t>
            </a:r>
            <a:r>
              <a:rPr lang="ru-RU" sz="2000" b="1" dirty="0">
                <a:solidFill>
                  <a:srgbClr val="FF0000"/>
                </a:solidFill>
              </a:rPr>
              <a:t> небо и такого цвета облака над головой.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0"/>
            <a:ext cx="8229600" cy="1431925"/>
          </a:xfrm>
        </p:spPr>
        <p:txBody>
          <a:bodyPr/>
          <a:lstStyle/>
          <a:p>
            <a:r>
              <a:rPr lang="ru-RU"/>
              <a:t>«Венера-15» «Венера-1</a:t>
            </a:r>
            <a:r>
              <a:rPr lang="en-US"/>
              <a:t>6</a:t>
            </a:r>
            <a:r>
              <a:rPr lang="ru-RU"/>
              <a:t>» </a:t>
            </a:r>
          </a:p>
        </p:txBody>
      </p:sp>
      <p:sp>
        <p:nvSpPr>
          <p:cNvPr id="19459" name="Rectangle 3"/>
          <p:cNvSpPr>
            <a:spLocks noGrp="1" noChangeArrowheads="1"/>
          </p:cNvSpPr>
          <p:nvPr>
            <p:ph type="body" idx="1"/>
          </p:nvPr>
        </p:nvSpPr>
        <p:spPr>
          <a:xfrm>
            <a:off x="685800" y="2057400"/>
            <a:ext cx="4565650" cy="4800600"/>
          </a:xfrm>
        </p:spPr>
        <p:txBody>
          <a:bodyPr/>
          <a:lstStyle/>
          <a:p>
            <a:pPr>
              <a:lnSpc>
                <a:spcPct val="80000"/>
              </a:lnSpc>
              <a:buFont typeface="Wingdings" pitchFamily="2" charset="2"/>
              <a:buNone/>
            </a:pPr>
            <a:r>
              <a:rPr lang="ru-RU" sz="2400" dirty="0"/>
              <a:t>    </a:t>
            </a:r>
            <a:r>
              <a:rPr lang="ru-RU" sz="2400" dirty="0" smtClean="0"/>
              <a:t>Провели </a:t>
            </a:r>
            <a:r>
              <a:rPr lang="ru-RU" sz="2400" dirty="0"/>
              <a:t>целый сеанс радиозондирования планеты. Получено изображение приполярной области площадью более миллиона квадратных километров, имеющей вид полосы длиной 9 тыс., а шириной 150 км. На изображении различаются ударные кратеры, гряды возвышенностей, крупные разломы, горные хребты, уступы и детали рельефа размером 1 -2 км.</a:t>
            </a:r>
          </a:p>
        </p:txBody>
      </p:sp>
      <p:pic>
        <p:nvPicPr>
          <p:cNvPr id="19460" name="Picture 4" descr="Venera_15"/>
          <p:cNvPicPr>
            <a:picLocks noChangeAspect="1" noChangeArrowheads="1"/>
          </p:cNvPicPr>
          <p:nvPr/>
        </p:nvPicPr>
        <p:blipFill>
          <a:blip r:embed="rId2"/>
          <a:srcRect/>
          <a:stretch>
            <a:fillRect/>
          </a:stretch>
        </p:blipFill>
        <p:spPr bwMode="auto">
          <a:xfrm>
            <a:off x="5391150" y="2190750"/>
            <a:ext cx="3752850" cy="466725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marin10"/>
          <p:cNvPicPr>
            <a:picLocks noChangeAspect="1" noChangeArrowheads="1"/>
          </p:cNvPicPr>
          <p:nvPr/>
        </p:nvPicPr>
        <p:blipFill>
          <a:blip r:embed="rId2" cstate="print"/>
          <a:srcRect/>
          <a:stretch>
            <a:fillRect/>
          </a:stretch>
        </p:blipFill>
        <p:spPr bwMode="auto">
          <a:xfrm>
            <a:off x="-23813" y="0"/>
            <a:ext cx="9167813" cy="6858000"/>
          </a:xfrm>
          <a:prstGeom prst="rect">
            <a:avLst/>
          </a:prstGeom>
          <a:noFill/>
        </p:spPr>
      </p:pic>
      <p:sp>
        <p:nvSpPr>
          <p:cNvPr id="20482" name="Rectangle 2"/>
          <p:cNvSpPr>
            <a:spLocks noGrp="1" noChangeArrowheads="1"/>
          </p:cNvSpPr>
          <p:nvPr>
            <p:ph type="title"/>
          </p:nvPr>
        </p:nvSpPr>
        <p:spPr>
          <a:xfrm>
            <a:off x="1066800" y="304800"/>
            <a:ext cx="7924800" cy="1431925"/>
          </a:xfrm>
        </p:spPr>
        <p:txBody>
          <a:bodyPr/>
          <a:lstStyle/>
          <a:p>
            <a:r>
              <a:rPr lang="ru-RU">
                <a:solidFill>
                  <a:schemeClr val="tx1"/>
                </a:solidFill>
              </a:rPr>
              <a:t> </a:t>
            </a:r>
            <a:r>
              <a:rPr lang="ru-RU" b="0" i="1">
                <a:solidFill>
                  <a:schemeClr val="tx1"/>
                </a:solidFill>
              </a:rPr>
              <a:t>Американские исследования</a:t>
            </a:r>
            <a:r>
              <a:rPr lang="ru-RU">
                <a:solidFill>
                  <a:schemeClr val="tx1"/>
                </a:solidFill>
              </a:rPr>
              <a:t> </a:t>
            </a:r>
          </a:p>
        </p:txBody>
      </p:sp>
      <p:sp>
        <p:nvSpPr>
          <p:cNvPr id="20483" name="Rectangle 3"/>
          <p:cNvSpPr>
            <a:spLocks noGrp="1" noChangeArrowheads="1"/>
          </p:cNvSpPr>
          <p:nvPr>
            <p:ph type="body" idx="1"/>
          </p:nvPr>
        </p:nvSpPr>
        <p:spPr>
          <a:xfrm>
            <a:off x="1066800" y="1981200"/>
            <a:ext cx="7696200" cy="4114800"/>
          </a:xfrm>
        </p:spPr>
        <p:txBody>
          <a:bodyPr/>
          <a:lstStyle/>
          <a:p>
            <a:pPr>
              <a:lnSpc>
                <a:spcPct val="80000"/>
              </a:lnSpc>
              <a:buFont typeface="Wingdings" pitchFamily="2" charset="2"/>
              <a:buNone/>
            </a:pPr>
            <a:r>
              <a:rPr lang="ru-RU" sz="2800" dirty="0">
                <a:solidFill>
                  <a:srgbClr val="00FF00"/>
                </a:solidFill>
              </a:rPr>
              <a:t>   </a:t>
            </a:r>
            <a:r>
              <a:rPr lang="ru-RU" sz="2800" dirty="0">
                <a:solidFill>
                  <a:srgbClr val="FFFF00"/>
                </a:solidFill>
              </a:rPr>
              <a:t>Американцами были запущены к Венере четыре автоматические станции со спускаемыми аппаратами. Дважды пролетел и делал телевизионную съемку венерианской поверхности «Маринер-10». Применяя специальное радарное устройство в сочетании с использованием наземных радиотелескопов, спутник «Пионер-Венера-1» проводил съемку поверхности планеты между шестидесятыми параллелями.</a:t>
            </a:r>
            <a:endParaRPr lang="ru-RU" sz="2800" i="1" dirty="0">
              <a:solidFill>
                <a:srgbClr val="FFFF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BsT27t-6HT0"/>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2"/>
          <p:cNvSpPr>
            <a:spLocks noGrp="1" noChangeArrowheads="1"/>
          </p:cNvSpPr>
          <p:nvPr>
            <p:ph type="ctrTitle" sz="quarter"/>
          </p:nvPr>
        </p:nvSpPr>
        <p:spPr>
          <a:xfrm>
            <a:off x="1143000" y="228600"/>
            <a:ext cx="7086600" cy="1431925"/>
          </a:xfrm>
        </p:spPr>
        <p:txBody>
          <a:bodyPr/>
          <a:lstStyle/>
          <a:p>
            <a:pPr algn="ctr"/>
            <a:r>
              <a:rPr lang="uk-UA" dirty="0">
                <a:solidFill>
                  <a:schemeClr val="tx1"/>
                </a:solidFill>
              </a:rPr>
              <a:t>Характеристика</a:t>
            </a:r>
            <a:endParaRPr lang="ru-RU" dirty="0">
              <a:solidFill>
                <a:schemeClr val="tx1"/>
              </a:solidFill>
            </a:endParaRPr>
          </a:p>
        </p:txBody>
      </p:sp>
      <p:sp>
        <p:nvSpPr>
          <p:cNvPr id="6" name="Rectangle 3"/>
          <p:cNvSpPr txBox="1">
            <a:spLocks noChangeArrowheads="1"/>
          </p:cNvSpPr>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ru-RU"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Средний радиус </a:t>
            </a:r>
            <a:r>
              <a:rPr kumimoji="0" lang="ru-RU"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6051,8 ± 1 км</a:t>
            </a:r>
            <a:endParaRPr kumimoji="0" 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ru-RU"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Площадь поверхности </a:t>
            </a:r>
            <a:r>
              <a:rPr kumimoji="0" lang="ru-RU"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4,60·108 км²</a:t>
            </a:r>
            <a:r>
              <a:rPr kumimoji="0" 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r>
              <a:rPr kumimoji="0" lang="ru-RU"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0,902 земных</a:t>
            </a:r>
            <a:endParaRPr kumimoji="0" 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ru-RU"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Объём</a:t>
            </a:r>
            <a:r>
              <a:rPr kumimoji="0" 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r>
              <a:rPr kumimoji="0" lang="ru-RU"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9,38·1011 км³</a:t>
            </a:r>
            <a:r>
              <a:rPr kumimoji="0" 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r>
              <a:rPr kumimoji="0" lang="ru-RU"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0,857 земных</a:t>
            </a:r>
            <a:endParaRPr kumimoji="0" 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ru-RU"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Масса </a:t>
            </a:r>
            <a:r>
              <a:rPr kumimoji="0" lang="ru-RU"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4,8685·1024 кг</a:t>
            </a:r>
            <a:r>
              <a:rPr kumimoji="0" 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r>
              <a:rPr kumimoji="0" lang="ru-RU"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0,815 земных</a:t>
            </a:r>
            <a:endParaRPr kumimoji="0" 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ru-RU"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Период обращения</a:t>
            </a:r>
            <a:r>
              <a:rPr kumimoji="0" lang="ru-RU"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224,7 земных суток </a:t>
            </a:r>
            <a:endParaRPr kumimoji="0" lang="ru-RU" sz="32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venus2highesa"/>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1506" name="Rectangle 2"/>
          <p:cNvSpPr>
            <a:spLocks noGrp="1" noChangeArrowheads="1"/>
          </p:cNvSpPr>
          <p:nvPr>
            <p:ph type="title"/>
          </p:nvPr>
        </p:nvSpPr>
        <p:spPr>
          <a:xfrm>
            <a:off x="533400" y="457200"/>
            <a:ext cx="8077200" cy="1431925"/>
          </a:xfrm>
        </p:spPr>
        <p:txBody>
          <a:bodyPr/>
          <a:lstStyle/>
          <a:p>
            <a:r>
              <a:rPr lang="ru-RU" dirty="0">
                <a:solidFill>
                  <a:schemeClr val="bg1">
                    <a:lumMod val="60000"/>
                    <a:lumOff val="40000"/>
                  </a:schemeClr>
                </a:solidFill>
              </a:rPr>
              <a:t>Результаты исследований </a:t>
            </a:r>
          </a:p>
        </p:txBody>
      </p:sp>
      <p:sp>
        <p:nvSpPr>
          <p:cNvPr id="21507" name="Rectangle 3"/>
          <p:cNvSpPr>
            <a:spLocks noGrp="1" noChangeArrowheads="1"/>
          </p:cNvSpPr>
          <p:nvPr>
            <p:ph type="body" idx="1"/>
          </p:nvPr>
        </p:nvSpPr>
        <p:spPr/>
        <p:txBody>
          <a:bodyPr/>
          <a:lstStyle/>
          <a:p>
            <a:pPr>
              <a:lnSpc>
                <a:spcPct val="90000"/>
              </a:lnSpc>
            </a:pPr>
            <a:r>
              <a:rPr lang="ru-RU" sz="2400" dirty="0">
                <a:solidFill>
                  <a:schemeClr val="bg1">
                    <a:lumMod val="60000"/>
                    <a:lumOff val="40000"/>
                  </a:schemeClr>
                </a:solidFill>
              </a:rPr>
              <a:t> </a:t>
            </a:r>
            <a:r>
              <a:rPr lang="ru-RU" sz="2400" dirty="0"/>
              <a:t>1. Посылкой автоматических аппаратов к Венере удалось раскрыть состав , вертикальную структуру и динамику атмосферы.</a:t>
            </a:r>
          </a:p>
          <a:p>
            <a:pPr>
              <a:lnSpc>
                <a:spcPct val="90000"/>
              </a:lnSpc>
            </a:pPr>
            <a:r>
              <a:rPr lang="ru-RU" sz="2400" dirty="0"/>
              <a:t>       2. Методом бурения и другими методами установлен химический состав грунта, тип поверхностных горных пород.</a:t>
            </a:r>
          </a:p>
          <a:p>
            <a:pPr>
              <a:lnSpc>
                <a:spcPct val="90000"/>
              </a:lnSpc>
            </a:pPr>
            <a:r>
              <a:rPr lang="ru-RU" sz="2400" dirty="0"/>
              <a:t>       3. Осуществлена радарная съемка поверхности Венеры.</a:t>
            </a:r>
          </a:p>
          <a:p>
            <a:pPr>
              <a:lnSpc>
                <a:spcPct val="90000"/>
              </a:lnSpc>
            </a:pPr>
            <a:r>
              <a:rPr lang="ru-RU" sz="2400" dirty="0"/>
              <a:t>       4. Вследствие очень высоких температур и давления жизнь на Венере отсутствует</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venus.jpg"/>
          <p:cNvPicPr>
            <a:picLocks noGrp="1" noChangeAspect="1"/>
          </p:cNvPicPr>
          <p:nvPr>
            <p:ph idx="1"/>
          </p:nvPr>
        </p:nvPicPr>
        <p:blipFill>
          <a:blip r:embed="rId2"/>
          <a:srcRect l="24994"/>
          <a:stretch>
            <a:fillRect/>
          </a:stretch>
        </p:blipFill>
        <p:spPr>
          <a:xfrm>
            <a:off x="7071" y="0"/>
            <a:ext cx="9136930" cy="6858000"/>
          </a:xfrm>
        </p:spPr>
      </p:pic>
      <p:sp>
        <p:nvSpPr>
          <p:cNvPr id="5" name="Rectangle 3"/>
          <p:cNvSpPr txBox="1">
            <a:spLocks noChangeArrowheads="1"/>
          </p:cNvSpPr>
          <p:nvPr/>
        </p:nvSpPr>
        <p:spPr bwMode="auto">
          <a:xfrm>
            <a:off x="533400" y="304800"/>
            <a:ext cx="8305800" cy="3352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
                <a:schemeClr val="hlink"/>
              </a:buClr>
              <a:buSzPct val="70000"/>
              <a:tabLst/>
              <a:defRPr/>
            </a:pPr>
            <a:r>
              <a:rPr kumimoji="0" lang="ru-RU"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Великий Галилей, в свое время опубликовал анаграмму:</a:t>
            </a:r>
          </a:p>
          <a:p>
            <a:pPr marL="342900" marR="0" lvl="0" indent="-342900" algn="ctr" defTabSz="914400" rtl="0" eaLnBrk="1" fontAlgn="base" latinLnBrk="0" hangingPunct="1">
              <a:lnSpc>
                <a:spcPct val="100000"/>
              </a:lnSpc>
              <a:spcBef>
                <a:spcPct val="20000"/>
              </a:spcBef>
              <a:spcAft>
                <a:spcPct val="0"/>
              </a:spcAft>
              <a:buClr>
                <a:schemeClr val="hlink"/>
              </a:buClr>
              <a:buSzPct val="70000"/>
              <a:tabLst/>
              <a:defRPr/>
            </a:pPr>
            <a:r>
              <a:rPr kumimoji="0" lang="ru-RU"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ru-RU" sz="2800" b="0" i="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«Не оконченное и скрытое прочтено мною».</a:t>
            </a:r>
          </a:p>
          <a:p>
            <a:pPr marL="342900" marR="0" lvl="0" indent="-342900" algn="l" defTabSz="914400" rtl="0" eaLnBrk="1" fontAlgn="base" latinLnBrk="0" hangingPunct="1">
              <a:lnSpc>
                <a:spcPct val="100000"/>
              </a:lnSpc>
              <a:spcBef>
                <a:spcPct val="20000"/>
              </a:spcBef>
              <a:spcAft>
                <a:spcPct val="0"/>
              </a:spcAft>
              <a:buClr>
                <a:schemeClr val="hlink"/>
              </a:buClr>
              <a:buSzPct val="70000"/>
              <a:tabLst/>
              <a:defRPr/>
            </a:pPr>
            <a:endParaRPr lang="ru-RU" sz="2800" i="1" kern="0" dirty="0" smtClean="0">
              <a:effectLst>
                <a:outerShdw blurRad="38100" dist="38100" dir="2700000" algn="tl">
                  <a:srgbClr val="000000"/>
                </a:outerShdw>
              </a:effectLst>
              <a:latin typeface="+mn-lt"/>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tabLst/>
              <a:defRPr/>
            </a:pPr>
            <a:endParaRPr kumimoji="0" lang="ru-RU" sz="2800" b="0" i="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tabLst/>
              <a:defRPr/>
            </a:pPr>
            <a:endParaRPr lang="ru-RU" sz="2800" i="1" kern="0" dirty="0" smtClean="0">
              <a:effectLst>
                <a:outerShdw blurRad="38100" dist="38100" dir="2700000" algn="tl">
                  <a:srgbClr val="000000"/>
                </a:outerShdw>
              </a:effectLst>
              <a:latin typeface="+mn-lt"/>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tabLst/>
              <a:defRPr/>
            </a:pPr>
            <a:endParaRPr kumimoji="0" lang="ru-RU" sz="2800" b="0" i="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tabLst/>
              <a:defRPr/>
            </a:pPr>
            <a:endParaRPr lang="ru-RU" sz="2800" i="1" kern="0" dirty="0" smtClean="0">
              <a:effectLst>
                <a:outerShdw blurRad="38100" dist="38100" dir="2700000" algn="tl">
                  <a:srgbClr val="000000"/>
                </a:outerShdw>
              </a:effectLst>
              <a:latin typeface="+mn-lt"/>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tabLst/>
              <a:defRPr/>
            </a:pPr>
            <a:endParaRPr kumimoji="0" lang="ru-RU"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
                <a:schemeClr val="hlink"/>
              </a:buClr>
              <a:buSzPct val="70000"/>
              <a:tabLst/>
              <a:defRPr/>
            </a:pPr>
            <a:r>
              <a:rPr kumimoji="0" lang="ru-RU"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Расшифровка содержала известие о том, что мать любви (Венера) наблюдается в различных фазах подобно Луне (</a:t>
            </a:r>
            <a:r>
              <a:rPr kumimoji="0" lang="ru-RU" sz="2800" b="0"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n-ea"/>
                <a:cs typeface="+mn-cs"/>
              </a:rPr>
              <a:t>Цинтии</a:t>
            </a:r>
            <a:r>
              <a:rPr kumimoji="0" lang="ru-RU"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p>
          <a:p>
            <a:pPr marL="342900" marR="0" lvl="0" indent="-342900" algn="ctr" defTabSz="914400" rtl="0" eaLnBrk="1" fontAlgn="base" latinLnBrk="0" hangingPunct="1">
              <a:lnSpc>
                <a:spcPct val="100000"/>
              </a:lnSpc>
              <a:spcBef>
                <a:spcPct val="20000"/>
              </a:spcBef>
              <a:spcAft>
                <a:spcPct val="0"/>
              </a:spcAft>
              <a:buClr>
                <a:schemeClr val="hlink"/>
              </a:buClr>
              <a:buSzPct val="70000"/>
              <a:tabLst/>
              <a:defRPr/>
            </a:pPr>
            <a:r>
              <a:rPr kumimoji="0" lang="ru-RU"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ru-RU" sz="2800" b="0" i="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Мать любви подражает фигурам </a:t>
            </a:r>
            <a:r>
              <a:rPr kumimoji="0" lang="ru-RU" sz="2800" b="0" i="1"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n-ea"/>
                <a:cs typeface="+mn-cs"/>
              </a:rPr>
              <a:t>Цинтии</a:t>
            </a:r>
            <a:r>
              <a:rPr kumimoji="0" lang="ru-RU" sz="2800" b="0" i="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endParaRPr kumimoji="0" lang="ru-RU" sz="2800" b="0" i="1"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274-fotor.jpg"/>
          <p:cNvPicPr>
            <a:picLocks noGrp="1" noChangeAspect="1"/>
          </p:cNvPicPr>
          <p:nvPr>
            <p:ph idx="1"/>
          </p:nvPr>
        </p:nvPicPr>
        <p:blipFill>
          <a:blip r:embed="rId2"/>
          <a:srcRect l="19606" r="17008"/>
          <a:stretch>
            <a:fillRect/>
          </a:stretch>
        </p:blipFill>
        <p:spPr>
          <a:xfrm>
            <a:off x="-13726" y="0"/>
            <a:ext cx="9150927" cy="6857999"/>
          </a:xfrm>
        </p:spPr>
      </p:pic>
      <p:sp>
        <p:nvSpPr>
          <p:cNvPr id="5" name="TextBox 4"/>
          <p:cNvSpPr txBox="1"/>
          <p:nvPr/>
        </p:nvSpPr>
        <p:spPr>
          <a:xfrm>
            <a:off x="533400" y="3733800"/>
            <a:ext cx="7696200" cy="2862322"/>
          </a:xfrm>
          <a:prstGeom prst="rect">
            <a:avLst/>
          </a:prstGeom>
          <a:noFill/>
        </p:spPr>
        <p:txBody>
          <a:bodyPr wrap="square" rtlCol="0">
            <a:spAutoFit/>
          </a:bodyPr>
          <a:lstStyle/>
          <a:p>
            <a:pPr algn="ctr"/>
            <a:r>
              <a:rPr lang="ru-RU" dirty="0" smtClean="0"/>
              <a:t>За этим открытием, окончательно утвердившим правоту гелиоцентрической системы Коперника, в изучении Венеры последовали полтора века застоя.</a:t>
            </a:r>
          </a:p>
          <a:p>
            <a:pPr algn="ctr"/>
            <a:r>
              <a:rPr lang="ru-RU" dirty="0" smtClean="0"/>
              <a:t> Фоном служили многочисленные заявки на </a:t>
            </a:r>
            <a:r>
              <a:rPr lang="ru-RU" dirty="0" err="1" smtClean="0"/>
              <a:t>псевдооткрытия</a:t>
            </a:r>
            <a:r>
              <a:rPr lang="ru-RU" dirty="0" smtClean="0"/>
              <a:t> вроде свидетельства </a:t>
            </a:r>
            <a:r>
              <a:rPr lang="ru-RU" dirty="0" err="1" smtClean="0"/>
              <a:t>Франческо</a:t>
            </a:r>
            <a:r>
              <a:rPr lang="ru-RU" dirty="0" smtClean="0"/>
              <a:t> Фонтаны из Неаполя, который в 1643 г. увидел на Венере горы, поднимавшиеся на несколько десятков километров.</a:t>
            </a:r>
          </a:p>
          <a:p>
            <a:pPr algn="ctr"/>
            <a:r>
              <a:rPr lang="ru-RU" dirty="0" smtClean="0"/>
              <a:t>Спор о Гималаях на Венере впоследствии не затухал , и самым курьезным является то, что современные планетологи действительно обнаружили на Венере высокие горные кряжи.</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Содержимое 4" descr="maxresdefault.jpg"/>
          <p:cNvPicPr>
            <a:picLocks noGrp="1" noChangeAspect="1"/>
          </p:cNvPicPr>
          <p:nvPr>
            <p:ph idx="1"/>
          </p:nvPr>
        </p:nvPicPr>
        <p:blipFill>
          <a:blip r:embed="rId2"/>
          <a:srcRect l="13583" r="11516"/>
          <a:stretch>
            <a:fillRect/>
          </a:stretch>
        </p:blipFill>
        <p:spPr>
          <a:xfrm>
            <a:off x="12674" y="0"/>
            <a:ext cx="9131326" cy="6858000"/>
          </a:xfrm>
        </p:spPr>
      </p:pic>
      <p:sp>
        <p:nvSpPr>
          <p:cNvPr id="6" name="Прямоугольник 5"/>
          <p:cNvSpPr/>
          <p:nvPr/>
        </p:nvSpPr>
        <p:spPr>
          <a:xfrm>
            <a:off x="0" y="2362200"/>
            <a:ext cx="8915400" cy="4247317"/>
          </a:xfrm>
          <a:prstGeom prst="rect">
            <a:avLst/>
          </a:prstGeom>
        </p:spPr>
        <p:txBody>
          <a:bodyPr wrap="square">
            <a:spAutoFit/>
          </a:bodyPr>
          <a:lstStyle/>
          <a:p>
            <a:pPr algn="ctr"/>
            <a:r>
              <a:rPr lang="ru-RU" dirty="0" smtClean="0"/>
              <a:t>К прохождению Венеры по диску Солнца 1761 г. относится выдающееся открытие, сделанное М. В. Ломоносовым, которое было совершенно точно истолковано его автором как открытие атмосферы Венеры. </a:t>
            </a:r>
          </a:p>
          <a:p>
            <a:pPr algn="ctr"/>
            <a:r>
              <a:rPr lang="ru-RU" dirty="0" smtClean="0"/>
              <a:t>Отчет М.В.Ломоносова об этом открытии отличается ясностью и образностью. «...Ожидая вступления Венерина на Солнце ... увидел, наконец, что солнечный край чаемого вступления стал неявственен и несколько будто стушеван, а прежде был весьма чист и везде равен... При выступлении Венеры из Солнца, когда передний ее край стал приближаться к солнечному </a:t>
            </a:r>
            <a:r>
              <a:rPr lang="ru-RU" dirty="0" err="1" smtClean="0"/>
              <a:t>краю...появился</a:t>
            </a:r>
            <a:r>
              <a:rPr lang="ru-RU" dirty="0" smtClean="0"/>
              <a:t> на краю Солнца пупырь, который тем явственнее учинился, чем ближе Венера к выступлению приходила... Сие не что иное показывает, как преломление лучей солнечных в Венериной атмосфере...»</a:t>
            </a:r>
          </a:p>
          <a:p>
            <a:pPr algn="ctr"/>
            <a:r>
              <a:rPr lang="ru-RU" dirty="0" smtClean="0"/>
              <a:t>Открытие М.В.Ломоносова поставило точку над i: поверхность Венеры в оптическом диапазоне никогда не наблюдается, поскольку она укрыта от глаз непроницаемой завесой облаков.</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venera_kosmos_galaktika_109331_1024x600.jpg"/>
          <p:cNvPicPr>
            <a:picLocks noGrp="1" noChangeAspect="1"/>
          </p:cNvPicPr>
          <p:nvPr>
            <p:ph idx="1"/>
          </p:nvPr>
        </p:nvPicPr>
        <p:blipFill>
          <a:blip r:embed="rId2"/>
          <a:srcRect l="8858" r="12918"/>
          <a:stretch>
            <a:fillRect/>
          </a:stretch>
        </p:blipFill>
        <p:spPr>
          <a:xfrm>
            <a:off x="0" y="0"/>
            <a:ext cx="9155223" cy="6858000"/>
          </a:xfrm>
        </p:spPr>
      </p:pic>
      <p:sp>
        <p:nvSpPr>
          <p:cNvPr id="5" name="Прямоугольник 4"/>
          <p:cNvSpPr/>
          <p:nvPr/>
        </p:nvSpPr>
        <p:spPr>
          <a:xfrm>
            <a:off x="0" y="1600200"/>
            <a:ext cx="8991600" cy="5078313"/>
          </a:xfrm>
          <a:prstGeom prst="rect">
            <a:avLst/>
          </a:prstGeom>
        </p:spPr>
        <p:txBody>
          <a:bodyPr wrap="square">
            <a:spAutoFit/>
          </a:bodyPr>
          <a:lstStyle/>
          <a:p>
            <a:pPr algn="ctr"/>
            <a:r>
              <a:rPr lang="ru-RU" dirty="0" smtClean="0"/>
              <a:t>Предположения о природе поверхности этой планеты вплоть до второй половины нашего века оставались по этой причине более или менее фантастическими. Одна из прежних гипотез рисовала гигантский безбрежный океан, покрывающий всю без исключения поверхность планеты. </a:t>
            </a:r>
          </a:p>
          <a:p>
            <a:pPr algn="ctr"/>
            <a:r>
              <a:rPr lang="ru-RU" dirty="0" smtClean="0"/>
              <a:t>Согласно другим гипотезам, лик планеты должен был представлять собой выжженную, абсолютно безводную пустыню, а знаменитые облака - минеральную пыль в бурно циркулирующей атмосфере.</a:t>
            </a:r>
          </a:p>
          <a:p>
            <a:pPr algn="ctr"/>
            <a:r>
              <a:rPr lang="ru-RU" dirty="0" smtClean="0"/>
              <a:t> Сторонники еще одной точки зрения исходили из того, что условия на Венере близки к тем, которые были на Земле в каменноугольный период, - жаркий климат с обилием влаги.</a:t>
            </a:r>
          </a:p>
          <a:p>
            <a:pPr algn="ctr"/>
            <a:r>
              <a:rPr lang="ru-RU" dirty="0" smtClean="0"/>
              <a:t>Но в прежние времена ни одна из догадок о природе поверхности этой планеты так и не получила ранга научной теории. </a:t>
            </a:r>
          </a:p>
          <a:p>
            <a:pPr algn="ctr"/>
            <a:r>
              <a:rPr lang="ru-RU" dirty="0" smtClean="0"/>
              <a:t>Астрономам попросту не хватало наблюдательных фактов. Не удавалось даже достоверно определить период вращения Венеры вокруг оси.</a:t>
            </a:r>
          </a:p>
          <a:p>
            <a:pPr algn="ctr"/>
            <a:r>
              <a:rPr lang="ru-RU" dirty="0" smtClean="0"/>
              <a:t>Серьезный прогресс в изучении соседней с Землей планеты наступил лишь с применением радиолокации и началом полетов к Венере автоматических космических аппаратов. Правда о Венере оказалась удивительнее любой фантазии.</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ru-RU"/>
              <a:t> </a:t>
            </a:r>
            <a:r>
              <a:rPr lang="ru-RU" b="0" i="1"/>
              <a:t>Советские исследования</a:t>
            </a:r>
          </a:p>
        </p:txBody>
      </p:sp>
      <p:sp>
        <p:nvSpPr>
          <p:cNvPr id="8195" name="Rectangle 3"/>
          <p:cNvSpPr>
            <a:spLocks noGrp="1" noChangeArrowheads="1"/>
          </p:cNvSpPr>
          <p:nvPr>
            <p:ph type="body" idx="1"/>
          </p:nvPr>
        </p:nvSpPr>
        <p:spPr>
          <a:xfrm>
            <a:off x="0" y="1905000"/>
            <a:ext cx="7543800" cy="4114800"/>
          </a:xfrm>
        </p:spPr>
        <p:txBody>
          <a:bodyPr/>
          <a:lstStyle/>
          <a:p>
            <a:pPr>
              <a:buFont typeface="Wingdings" pitchFamily="2" charset="2"/>
              <a:buNone/>
            </a:pPr>
            <a:r>
              <a:rPr lang="ru-RU"/>
              <a:t>   За 20-летний срок, с 12 февраля 1961 г. до конца 1983 г., в направлении Венеры было </a:t>
            </a:r>
          </a:p>
          <a:p>
            <a:pPr>
              <a:buFont typeface="Wingdings" pitchFamily="2" charset="2"/>
              <a:buNone/>
            </a:pPr>
            <a:r>
              <a:rPr lang="ru-RU"/>
              <a:t>   запущено 16  космических </a:t>
            </a:r>
          </a:p>
          <a:p>
            <a:pPr>
              <a:buFont typeface="Wingdings" pitchFamily="2" charset="2"/>
              <a:buNone/>
            </a:pPr>
            <a:r>
              <a:rPr lang="ru-RU"/>
              <a:t>   станций типа «Венера»</a:t>
            </a:r>
          </a:p>
        </p:txBody>
      </p:sp>
      <p:pic>
        <p:nvPicPr>
          <p:cNvPr id="8196" name="Picture 4" descr="2093"/>
          <p:cNvPicPr>
            <a:picLocks noChangeAspect="1" noChangeArrowheads="1"/>
          </p:cNvPicPr>
          <p:nvPr/>
        </p:nvPicPr>
        <p:blipFill>
          <a:blip r:embed="rId2"/>
          <a:srcRect/>
          <a:stretch>
            <a:fillRect/>
          </a:stretch>
        </p:blipFill>
        <p:spPr bwMode="auto">
          <a:xfrm>
            <a:off x="6445250" y="3124200"/>
            <a:ext cx="2698750" cy="37338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066800" y="0"/>
            <a:ext cx="7543800" cy="1431925"/>
          </a:xfrm>
        </p:spPr>
        <p:txBody>
          <a:bodyPr/>
          <a:lstStyle/>
          <a:p>
            <a:r>
              <a:rPr lang="ru-RU"/>
              <a:t>«Венера-</a:t>
            </a:r>
            <a:r>
              <a:rPr lang="en-US"/>
              <a:t>1</a:t>
            </a:r>
            <a:r>
              <a:rPr lang="ru-RU"/>
              <a:t>» «Венера-</a:t>
            </a:r>
            <a:r>
              <a:rPr lang="en-US"/>
              <a:t>2</a:t>
            </a:r>
            <a:r>
              <a:rPr lang="ru-RU"/>
              <a:t>» </a:t>
            </a:r>
          </a:p>
        </p:txBody>
      </p:sp>
      <p:sp>
        <p:nvSpPr>
          <p:cNvPr id="9219" name="Rectangle 3"/>
          <p:cNvSpPr>
            <a:spLocks noGrp="1" noChangeArrowheads="1"/>
          </p:cNvSpPr>
          <p:nvPr>
            <p:ph type="body" idx="1"/>
          </p:nvPr>
        </p:nvSpPr>
        <p:spPr>
          <a:xfrm>
            <a:off x="304800" y="1295400"/>
            <a:ext cx="8077200" cy="4343400"/>
          </a:xfrm>
        </p:spPr>
        <p:txBody>
          <a:bodyPr/>
          <a:lstStyle/>
          <a:p>
            <a:pPr>
              <a:buFont typeface="Wingdings" pitchFamily="2" charset="2"/>
              <a:buNone/>
            </a:pPr>
            <a:r>
              <a:rPr lang="ru-RU"/>
              <a:t>   «Венера - 1, -2» прошли мимо Венеры. Во время полета они передавали на Землю информацию о космическом пространстве </a:t>
            </a:r>
          </a:p>
        </p:txBody>
      </p:sp>
      <p:pic>
        <p:nvPicPr>
          <p:cNvPr id="9220" name="Picture 4" descr="Venera_1_spacecraft"/>
          <p:cNvPicPr>
            <a:picLocks noChangeAspect="1" noChangeArrowheads="1"/>
          </p:cNvPicPr>
          <p:nvPr/>
        </p:nvPicPr>
        <p:blipFill>
          <a:blip r:embed="rId2"/>
          <a:srcRect/>
          <a:stretch>
            <a:fillRect/>
          </a:stretch>
        </p:blipFill>
        <p:spPr bwMode="auto">
          <a:xfrm>
            <a:off x="685800" y="3733800"/>
            <a:ext cx="3071813" cy="3124200"/>
          </a:xfrm>
          <a:prstGeom prst="rect">
            <a:avLst/>
          </a:prstGeom>
          <a:noFill/>
        </p:spPr>
      </p:pic>
      <p:pic>
        <p:nvPicPr>
          <p:cNvPr id="9221" name="Picture 5" descr="200px-Venera_2"/>
          <p:cNvPicPr>
            <a:picLocks noChangeAspect="1" noChangeArrowheads="1"/>
          </p:cNvPicPr>
          <p:nvPr/>
        </p:nvPicPr>
        <p:blipFill>
          <a:blip r:embed="rId3"/>
          <a:srcRect/>
          <a:stretch>
            <a:fillRect/>
          </a:stretch>
        </p:blipFill>
        <p:spPr bwMode="auto">
          <a:xfrm>
            <a:off x="6326188" y="3124200"/>
            <a:ext cx="2817812" cy="37338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ru-RU"/>
              <a:t>«Венера-</a:t>
            </a:r>
            <a:r>
              <a:rPr lang="en-US"/>
              <a:t>3</a:t>
            </a:r>
            <a:r>
              <a:rPr lang="ru-RU"/>
              <a:t>» </a:t>
            </a:r>
          </a:p>
        </p:txBody>
      </p:sp>
      <p:sp>
        <p:nvSpPr>
          <p:cNvPr id="10243" name="Rectangle 3"/>
          <p:cNvSpPr>
            <a:spLocks noGrp="1" noChangeArrowheads="1"/>
          </p:cNvSpPr>
          <p:nvPr>
            <p:ph type="body" idx="1"/>
          </p:nvPr>
        </p:nvSpPr>
        <p:spPr>
          <a:xfrm>
            <a:off x="533400" y="1981200"/>
            <a:ext cx="7543800" cy="4114800"/>
          </a:xfrm>
        </p:spPr>
        <p:txBody>
          <a:bodyPr/>
          <a:lstStyle/>
          <a:p>
            <a:pPr>
              <a:buFont typeface="Wingdings" pitchFamily="2" charset="2"/>
              <a:buNone/>
            </a:pPr>
            <a:r>
              <a:rPr lang="ru-RU"/>
              <a:t>   «Венера-3» стартовала 16 ноября 1965 г., а 1 марта 1966 г. достигла Венеры. Это был первый в истории человечества </a:t>
            </a:r>
          </a:p>
          <a:p>
            <a:pPr>
              <a:buFont typeface="Wingdings" pitchFamily="2" charset="2"/>
              <a:buNone/>
            </a:pPr>
            <a:r>
              <a:rPr lang="ru-RU"/>
              <a:t>   межпланетный перелет.</a:t>
            </a:r>
          </a:p>
        </p:txBody>
      </p:sp>
      <p:pic>
        <p:nvPicPr>
          <p:cNvPr id="10244" name="Picture 4" descr="1"/>
          <p:cNvPicPr>
            <a:picLocks noChangeAspect="1" noChangeArrowheads="1"/>
          </p:cNvPicPr>
          <p:nvPr/>
        </p:nvPicPr>
        <p:blipFill>
          <a:blip r:embed="rId2"/>
          <a:srcRect/>
          <a:stretch>
            <a:fillRect/>
          </a:stretch>
        </p:blipFill>
        <p:spPr bwMode="auto">
          <a:xfrm>
            <a:off x="5791200" y="3551238"/>
            <a:ext cx="3352800" cy="330676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Сумерки">
  <a:themeElements>
    <a:clrScheme name="Сумерки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Сумерки">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умерки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Сумерки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Сумерки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Сумерки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Сумерки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Сумерки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Сумерки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Сумерки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Сумерки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Shimmer</Template>
  <TotalTime>199</TotalTime>
  <Words>1156</Words>
  <Application>Microsoft PowerPoint</Application>
  <PresentationFormat>Экран (4:3)</PresentationFormat>
  <Paragraphs>64</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Сумерки</vt:lpstr>
      <vt:lpstr>Исследование Венеры</vt:lpstr>
      <vt:lpstr>Характеристика</vt:lpstr>
      <vt:lpstr>Слайд 3</vt:lpstr>
      <vt:lpstr>Слайд 4</vt:lpstr>
      <vt:lpstr>Слайд 5</vt:lpstr>
      <vt:lpstr>Слайд 6</vt:lpstr>
      <vt:lpstr> Советские исследования</vt:lpstr>
      <vt:lpstr>«Венера-1» «Венера-2» </vt:lpstr>
      <vt:lpstr>«Венера-3» </vt:lpstr>
      <vt:lpstr>«Венера-4»</vt:lpstr>
      <vt:lpstr>«Венера-5» «Венера-6» </vt:lpstr>
      <vt:lpstr>«Венера-7» </vt:lpstr>
      <vt:lpstr>«Венера-8» </vt:lpstr>
      <vt:lpstr>«Венера-9» «Венера-10» </vt:lpstr>
      <vt:lpstr>«Венера-11» «Венера-12» </vt:lpstr>
      <vt:lpstr>«Венера-13» </vt:lpstr>
      <vt:lpstr>«Венера-14» </vt:lpstr>
      <vt:lpstr>«Венера-15» «Венера-16» </vt:lpstr>
      <vt:lpstr> Американские исследования </vt:lpstr>
      <vt:lpstr>Результаты исследований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Вадим Подгайко</dc:creator>
  <cp:lastModifiedBy>Вадим Подгайко</cp:lastModifiedBy>
  <cp:revision>16</cp:revision>
  <cp:lastPrinted>1601-01-01T00:00:00Z</cp:lastPrinted>
  <dcterms:created xsi:type="dcterms:W3CDTF">1601-01-01T00:00:00Z</dcterms:created>
  <dcterms:modified xsi:type="dcterms:W3CDTF">2021-05-19T19:03:17Z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