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99" r:id="rId3"/>
    <p:sldId id="295" r:id="rId4"/>
    <p:sldId id="256" r:id="rId5"/>
    <p:sldId id="260" r:id="rId6"/>
    <p:sldId id="257" r:id="rId7"/>
    <p:sldId id="258" r:id="rId8"/>
    <p:sldId id="261" r:id="rId9"/>
    <p:sldId id="286" r:id="rId10"/>
    <p:sldId id="287" r:id="rId11"/>
    <p:sldId id="288" r:id="rId12"/>
    <p:sldId id="289" r:id="rId13"/>
    <p:sldId id="290" r:id="rId14"/>
    <p:sldId id="291" r:id="rId15"/>
    <p:sldId id="262" r:id="rId16"/>
    <p:sldId id="292" r:id="rId17"/>
    <p:sldId id="268" r:id="rId18"/>
    <p:sldId id="266" r:id="rId19"/>
    <p:sldId id="293" r:id="rId20"/>
    <p:sldId id="263" r:id="rId21"/>
    <p:sldId id="296" r:id="rId22"/>
    <p:sldId id="297" r:id="rId23"/>
    <p:sldId id="264" r:id="rId24"/>
    <p:sldId id="269" r:id="rId25"/>
    <p:sldId id="270" r:id="rId26"/>
    <p:sldId id="276" r:id="rId27"/>
    <p:sldId id="271" r:id="rId28"/>
    <p:sldId id="294" r:id="rId29"/>
    <p:sldId id="267" r:id="rId30"/>
    <p:sldId id="272" r:id="rId31"/>
    <p:sldId id="273" r:id="rId32"/>
    <p:sldId id="274" r:id="rId33"/>
    <p:sldId id="275" r:id="rId34"/>
    <p:sldId id="277"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5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28.10.2013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28.10.2013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28.10.2013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28.10.2013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28.10.2013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1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28.10.2013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0.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bigpicture.ru/?p=34897" TargetMode="External"/><Relationship Id="rId2" Type="http://schemas.openxmlformats.org/officeDocument/2006/relationships/hyperlink" Target="http://galaxyforyou.jimdo.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800" b="1" dirty="0" smtClean="0">
                <a:effectLst>
                  <a:outerShdw blurRad="38100" dist="38100" dir="2700000" algn="tl">
                    <a:srgbClr val="000000">
                      <a:alpha val="43137"/>
                    </a:srgbClr>
                  </a:outerShdw>
                </a:effectLst>
              </a:rPr>
              <a:t>Первопроходцы космоса</a:t>
            </a:r>
            <a:endParaRPr lang="ru-RU" sz="4800" b="1" dirty="0">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a:bodyPr>
          <a:lstStyle/>
          <a:p>
            <a:pPr marL="0" indent="0" algn="r">
              <a:buNone/>
            </a:pPr>
            <a:endParaRPr lang="ru-RU" sz="2400" b="1" dirty="0" smtClean="0"/>
          </a:p>
          <a:p>
            <a:pPr marL="0" indent="0" algn="r">
              <a:buNone/>
            </a:pPr>
            <a:endParaRPr lang="ru-RU" sz="2400" b="1" dirty="0"/>
          </a:p>
          <a:p>
            <a:pPr marL="0" indent="0" algn="r">
              <a:buNone/>
            </a:pPr>
            <a:r>
              <a:rPr lang="ru-RU" sz="2400" b="1" dirty="0" smtClean="0"/>
              <a:t>Выполнила</a:t>
            </a:r>
            <a:r>
              <a:rPr lang="ru-RU" sz="2400" dirty="0" smtClean="0"/>
              <a:t>: </a:t>
            </a:r>
            <a:r>
              <a:rPr lang="ru-RU" sz="2400" dirty="0" err="1" smtClean="0"/>
              <a:t>Семенюк</a:t>
            </a:r>
            <a:endParaRPr lang="en-US" sz="2400" dirty="0"/>
          </a:p>
          <a:p>
            <a:pPr marL="0" indent="0" algn="r">
              <a:buNone/>
            </a:pPr>
            <a:r>
              <a:rPr lang="ru-RU" sz="2400" dirty="0" smtClean="0"/>
              <a:t>Наталья Вячеславовна,</a:t>
            </a:r>
          </a:p>
          <a:p>
            <a:pPr marL="0" indent="0" algn="r">
              <a:buNone/>
            </a:pPr>
            <a:r>
              <a:rPr lang="ru-RU" sz="2400" dirty="0"/>
              <a:t>у</a:t>
            </a:r>
            <a:r>
              <a:rPr lang="ru-RU" sz="2400" dirty="0" smtClean="0"/>
              <a:t>читель физики и математики</a:t>
            </a:r>
          </a:p>
          <a:p>
            <a:pPr marL="0" indent="0" algn="r">
              <a:buNone/>
            </a:pPr>
            <a:r>
              <a:rPr lang="ru-RU" sz="2400" dirty="0" smtClean="0"/>
              <a:t>КГУ СОШ №91</a:t>
            </a:r>
          </a:p>
          <a:p>
            <a:pPr marL="0" indent="0" algn="r">
              <a:buNone/>
            </a:pPr>
            <a:r>
              <a:rPr lang="ru-RU" sz="2400" b="1" dirty="0"/>
              <a:t>Адрес:</a:t>
            </a:r>
            <a:r>
              <a:rPr lang="ru-RU" sz="2400" dirty="0"/>
              <a:t> </a:t>
            </a:r>
            <a:r>
              <a:rPr lang="en-US" sz="2400" dirty="0" smtClean="0"/>
              <a:t>100022 </a:t>
            </a:r>
            <a:r>
              <a:rPr lang="ru-RU" sz="2400" dirty="0" err="1" smtClean="0"/>
              <a:t>г.Караганда</a:t>
            </a:r>
            <a:r>
              <a:rPr lang="ru-RU" sz="2400" dirty="0" smtClean="0"/>
              <a:t>,</a:t>
            </a:r>
            <a:endParaRPr lang="en-US" sz="2400" dirty="0" smtClean="0"/>
          </a:p>
          <a:p>
            <a:pPr marL="0" indent="0" algn="r">
              <a:buNone/>
            </a:pPr>
            <a:r>
              <a:rPr lang="ru-RU" sz="2400" dirty="0" err="1" smtClean="0"/>
              <a:t>ул.Гудермесская</a:t>
            </a:r>
            <a:r>
              <a:rPr lang="ru-RU" sz="2400" dirty="0" smtClean="0"/>
              <a:t> 129</a:t>
            </a:r>
          </a:p>
          <a:p>
            <a:pPr marL="0" indent="0" algn="r">
              <a:buNone/>
            </a:pPr>
            <a:r>
              <a:rPr lang="en-US" sz="2400" dirty="0" smtClean="0"/>
              <a:t>E-mail</a:t>
            </a:r>
            <a:r>
              <a:rPr lang="ru-RU" sz="2400" dirty="0" smtClean="0"/>
              <a:t>: </a:t>
            </a:r>
            <a:r>
              <a:rPr lang="en-US" sz="2400" dirty="0" smtClean="0"/>
              <a:t>nata.s67@mail.ru</a:t>
            </a:r>
            <a:endParaRPr lang="ru-RU" sz="24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095523"/>
            <a:ext cx="3744416" cy="3331766"/>
          </a:xfrm>
          <a:prstGeom prst="rect">
            <a:avLst/>
          </a:prstGeom>
        </p:spPr>
      </p:pic>
    </p:spTree>
    <p:extLst>
      <p:ext uri="{BB962C8B-B14F-4D97-AF65-F5344CB8AC3E}">
        <p14:creationId xmlns:p14="http://schemas.microsoft.com/office/powerpoint/2010/main" val="52354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7975" y="1052736"/>
            <a:ext cx="8424936" cy="2448272"/>
          </a:xfrm>
        </p:spPr>
        <p:txBody>
          <a:bodyPr>
            <a:normAutofit fontScale="62500" lnSpcReduction="20000"/>
          </a:bodyPr>
          <a:lstStyle/>
          <a:p>
            <a:pPr marL="0" indent="0" algn="ctr">
              <a:buNone/>
            </a:pPr>
            <a:r>
              <a:rPr lang="ru-RU" sz="2300" b="1" dirty="0">
                <a:solidFill>
                  <a:schemeClr val="tx2"/>
                </a:solidFill>
              </a:rPr>
              <a:t>Цыган и </a:t>
            </a:r>
            <a:r>
              <a:rPr lang="ru-RU" sz="2300" b="1" dirty="0" err="1">
                <a:solidFill>
                  <a:schemeClr val="tx2"/>
                </a:solidFill>
              </a:rPr>
              <a:t>Дезик</a:t>
            </a:r>
            <a:endParaRPr lang="ru-RU" sz="2300" b="1" dirty="0">
              <a:solidFill>
                <a:schemeClr val="tx2"/>
              </a:solidFill>
            </a:endParaRPr>
          </a:p>
          <a:p>
            <a:pPr marL="0" indent="457200" algn="just">
              <a:lnSpc>
                <a:spcPct val="120000"/>
              </a:lnSpc>
              <a:buNone/>
            </a:pPr>
            <a:r>
              <a:rPr lang="ru-RU" sz="2200" b="1" dirty="0" smtClean="0">
                <a:solidFill>
                  <a:schemeClr val="tx2"/>
                </a:solidFill>
              </a:rPr>
              <a:t>Первый </a:t>
            </a:r>
            <a:r>
              <a:rPr lang="ru-RU" sz="2200" b="1" dirty="0">
                <a:solidFill>
                  <a:schemeClr val="tx2"/>
                </a:solidFill>
              </a:rPr>
              <a:t>запуск </a:t>
            </a:r>
            <a:r>
              <a:rPr lang="ru-RU" sz="2200" dirty="0">
                <a:solidFill>
                  <a:schemeClr val="tx2"/>
                </a:solidFill>
              </a:rPr>
              <a:t>собак в суборбитальный полет состоялся рано утром 22 июля 1951 г. с полигона Капустин Яр. Столь раннее время старта объясняется тем, что перед восходом воздух особенно чист, наблюдение и управление ракетой осуществляются легче. Тогда еще не было средств ведения, поэтому важно было, чтобы солнце из-за горизонта освещало ракету. Р-1В с испытателями </a:t>
            </a:r>
            <a:r>
              <a:rPr lang="ru-RU" sz="2200" dirty="0" err="1">
                <a:solidFill>
                  <a:schemeClr val="tx2"/>
                </a:solidFill>
              </a:rPr>
              <a:t>Дезиком</a:t>
            </a:r>
            <a:r>
              <a:rPr lang="ru-RU" sz="2200" dirty="0">
                <a:solidFill>
                  <a:schemeClr val="tx2"/>
                </a:solidFill>
              </a:rPr>
              <a:t> и Цыганом – самыми спокойными и тренированными членами отряда – поднялась на 87 км 700 м, сработало отключение двигателя, головная часть с животными отделилась, и через 15 минут парашют плавно опустился неподалеку от стартовой площадки. Участники эксперимента бросились к месту возможного приземления. Увидеть первопроходцев космоса хотели все. Счастливчики, первыми достигшие кабины, уже смотрели через иллюминатор. Слышны были их громкие крики: «Живые, живые!».</a:t>
            </a:r>
          </a:p>
          <a:p>
            <a:endParaRPr lang="ru-RU" dirty="0"/>
          </a:p>
        </p:txBody>
      </p:sp>
      <p:sp>
        <p:nvSpPr>
          <p:cNvPr id="4" name="AutoShape 2" descr="http://u.jimdo.com/www15/o/sc31e83ca8f109da1/img/if637d9ec83eee8f9/1316982354/std/ima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3429000"/>
            <a:ext cx="4320480" cy="2352513"/>
          </a:xfrm>
          <a:prstGeom prst="rect">
            <a:avLst/>
          </a:prstGeom>
        </p:spPr>
      </p:pic>
      <p:sp>
        <p:nvSpPr>
          <p:cNvPr id="2" name="Прямоугольник 1"/>
          <p:cNvSpPr/>
          <p:nvPr/>
        </p:nvSpPr>
        <p:spPr>
          <a:xfrm>
            <a:off x="2981531" y="160338"/>
            <a:ext cx="3180935" cy="646331"/>
          </a:xfrm>
          <a:prstGeom prst="rect">
            <a:avLst/>
          </a:prstGeom>
        </p:spPr>
        <p:txBody>
          <a:bodyPr wrap="none">
            <a:spAutoFit/>
          </a:bodyPr>
          <a:lstStyle/>
          <a:p>
            <a:pPr algn="ctr">
              <a:spcBef>
                <a:spcPct val="0"/>
              </a:spcBef>
            </a:pPr>
            <a:r>
              <a:rPr lang="ru-RU" sz="3600" b="1" dirty="0">
                <a:solidFill>
                  <a:schemeClr val="tx2"/>
                </a:solidFill>
                <a:effectLst>
                  <a:outerShdw blurRad="38100" dist="38100" dir="2700000" algn="tl">
                    <a:srgbClr val="000000">
                      <a:alpha val="43137"/>
                    </a:srgbClr>
                  </a:outerShdw>
                </a:effectLst>
              </a:rPr>
              <a:t>Первый запуск</a:t>
            </a:r>
          </a:p>
        </p:txBody>
      </p:sp>
      <p:sp>
        <p:nvSpPr>
          <p:cNvPr id="6" name="Прямоугольник 5"/>
          <p:cNvSpPr/>
          <p:nvPr/>
        </p:nvSpPr>
        <p:spPr>
          <a:xfrm>
            <a:off x="292987" y="3429000"/>
            <a:ext cx="3903985" cy="2677656"/>
          </a:xfrm>
          <a:prstGeom prst="rect">
            <a:avLst/>
          </a:prstGeom>
        </p:spPr>
        <p:txBody>
          <a:bodyPr wrap="square">
            <a:spAutoFit/>
          </a:bodyPr>
          <a:lstStyle/>
          <a:p>
            <a:pPr indent="457200" algn="just"/>
            <a:r>
              <a:rPr lang="ru-RU" sz="1400" dirty="0">
                <a:solidFill>
                  <a:schemeClr val="tx2"/>
                </a:solidFill>
              </a:rPr>
              <a:t>Обе собаки по всем показателям чувствовали себя хорошо. Это означало, что живое существо может переносить подобный полет, в первую очередь – сопутствующие ему перегрузки и кратковременную невесомость. Через неделю был произведен аналогичный запуск на ракете Р-1 Б, в котором участвовали уже летавший </a:t>
            </a:r>
            <a:r>
              <a:rPr lang="ru-RU" sz="1400" dirty="0" err="1">
                <a:solidFill>
                  <a:schemeClr val="tx2"/>
                </a:solidFill>
              </a:rPr>
              <a:t>Дезик</a:t>
            </a:r>
            <a:r>
              <a:rPr lang="ru-RU" sz="1400" dirty="0">
                <a:solidFill>
                  <a:schemeClr val="tx2"/>
                </a:solidFill>
              </a:rPr>
              <a:t> и его новая напарница Лиса. На </a:t>
            </a:r>
            <a:r>
              <a:rPr lang="ru-RU" sz="1400" dirty="0" err="1">
                <a:solidFill>
                  <a:schemeClr val="tx2"/>
                </a:solidFill>
              </a:rPr>
              <a:t>Дезике</a:t>
            </a:r>
            <a:r>
              <a:rPr lang="ru-RU" sz="1400" dirty="0">
                <a:solidFill>
                  <a:schemeClr val="tx2"/>
                </a:solidFill>
              </a:rPr>
              <a:t> планировалось изучить влияние повторного полета на собаку. При падении капсулы парашют не раскрылся, и обе собаки погибли.</a:t>
            </a:r>
            <a:endParaRPr lang="ru-RU" sz="1400" dirty="0">
              <a:solidFill>
                <a:schemeClr val="tx2"/>
              </a:solidFill>
            </a:endParaRPr>
          </a:p>
        </p:txBody>
      </p:sp>
    </p:spTree>
    <p:extLst>
      <p:ext uri="{BB962C8B-B14F-4D97-AF65-F5344CB8AC3E}">
        <p14:creationId xmlns:p14="http://schemas.microsoft.com/office/powerpoint/2010/main" val="60165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125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1000"/>
                                        <p:tgtEl>
                                          <p:spTgt spid="6"/>
                                        </p:tgtEl>
                                      </p:cBhvr>
                                    </p:animEffect>
                                  </p:childTnLst>
                                </p:cTn>
                              </p:par>
                              <p:par>
                                <p:cTn id="24" presetID="1" presetClass="entr" presetSubtype="0" fill="hold" grpId="0" nodeType="withEffect">
                                  <p:stCondLst>
                                    <p:cond delay="0"/>
                                  </p:stCondLst>
                                  <p:childTnLst>
                                    <p:set>
                                      <p:cBhvr>
                                        <p:cTn id="25"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9512" y="188640"/>
            <a:ext cx="8424936" cy="2800767"/>
          </a:xfrm>
          <a:prstGeom prst="rect">
            <a:avLst/>
          </a:prstGeom>
        </p:spPr>
        <p:txBody>
          <a:bodyPr wrap="square">
            <a:spAutoFit/>
          </a:bodyPr>
          <a:lstStyle/>
          <a:p>
            <a:pPr marL="342900" indent="457200" algn="ctr"/>
            <a:r>
              <a:rPr lang="ru-RU" sz="1600" b="1" dirty="0" smtClean="0">
                <a:solidFill>
                  <a:schemeClr val="tx2"/>
                </a:solidFill>
              </a:rPr>
              <a:t>ЗИБ</a:t>
            </a:r>
            <a:endParaRPr lang="ru-RU" sz="1600" b="1" dirty="0">
              <a:solidFill>
                <a:schemeClr val="tx2"/>
              </a:solidFill>
            </a:endParaRPr>
          </a:p>
          <a:p>
            <a:pPr marL="342900" indent="457200" algn="just"/>
            <a:r>
              <a:rPr lang="ru-RU" sz="1600" dirty="0">
                <a:solidFill>
                  <a:schemeClr val="tx2"/>
                </a:solidFill>
              </a:rPr>
              <a:t>  В рамках этой серии экспериментов состоялись еще четыре запуска, в которых участвовали собаки Мишка, Чижик, Смелый, Рыжик, ЗИБ и Непутевый. ЗИБ изначально к полетам не готовился, его место должен был занять пес по кличке Рожок. Лаборант, выводивший собак на прогулку перед стартом, случайно спустил Рожка с поводка, и тот убежал в степь. В тот день на полигоне других собак не было – их готовили к очередному этапу испытаний в Москве – и заменить его подготовленной собакой было невозможно. В результате подходящего по размеру пса подобрали возле солдатской столовой и включили в программу полета, сообща придумав кличку ЗИБ – «запасной исчезнувшего Бобика».</a:t>
            </a:r>
          </a:p>
          <a:p>
            <a:pPr marL="342900" indent="457200" algn="just"/>
            <a:r>
              <a:rPr lang="ru-RU" sz="1600" dirty="0">
                <a:solidFill>
                  <a:schemeClr val="tx2"/>
                </a:solidFill>
              </a:rPr>
              <a:t>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9848" y="2814039"/>
            <a:ext cx="3784600" cy="2857500"/>
          </a:xfrm>
        </p:spPr>
      </p:pic>
      <p:sp>
        <p:nvSpPr>
          <p:cNvPr id="6" name="Прямоугольник 5"/>
          <p:cNvSpPr/>
          <p:nvPr/>
        </p:nvSpPr>
        <p:spPr>
          <a:xfrm>
            <a:off x="490178" y="2780928"/>
            <a:ext cx="4225838" cy="3293209"/>
          </a:xfrm>
          <a:prstGeom prst="rect">
            <a:avLst/>
          </a:prstGeom>
        </p:spPr>
        <p:txBody>
          <a:bodyPr wrap="square">
            <a:spAutoFit/>
          </a:bodyPr>
          <a:lstStyle/>
          <a:p>
            <a:pPr algn="just"/>
            <a:r>
              <a:rPr lang="ru-RU" sz="1600" dirty="0">
                <a:solidFill>
                  <a:schemeClr val="tx2"/>
                </a:solidFill>
              </a:rPr>
              <a:t>В суматохе даже не разобрались, что «запасной», в сущности, был щенком – это выяснилось уже после полета. Нетренированный ЗИБ запуск перенес хорошо, и в официальных отчетах впоследствии числился как летавший по специальной программе неподготовленный испытатель. Когда Сергею Павловичу стало известно об этой «подтасовке», он совсем не рассердился, а сказал с теплотой в голосе: «Да на наших кораблях в космос скоро будут летать по профсоюзным путевкам – на отдых!».</a:t>
            </a:r>
          </a:p>
        </p:txBody>
      </p:sp>
    </p:spTree>
    <p:extLst>
      <p:ext uri="{BB962C8B-B14F-4D97-AF65-F5344CB8AC3E}">
        <p14:creationId xmlns:p14="http://schemas.microsoft.com/office/powerpoint/2010/main" val="413080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1000" tmFilter="0, 0; .2, .5; .8, .5; 1, 0"/>
                                        <p:tgtEl>
                                          <p:spTgt spid="6"/>
                                        </p:tgtEl>
                                      </p:cBhvr>
                                    </p:animEffect>
                                    <p:animScale>
                                      <p:cBhvr>
                                        <p:cTn id="11" dur="500" autoRev="1" fill="hold"/>
                                        <p:tgtEl>
                                          <p:spTgt spid="6"/>
                                        </p:tgtEl>
                                      </p:cBhvr>
                                      <p:by x="105000" y="105000"/>
                                    </p:animScale>
                                  </p:childTnLst>
                                </p:cTn>
                              </p:par>
                            </p:childTnLst>
                          </p:cTn>
                        </p:par>
                        <p:par>
                          <p:cTn id="12" fill="hold">
                            <p:stCondLst>
                              <p:cond delay="2000"/>
                            </p:stCondLst>
                            <p:childTnLst>
                              <p:par>
                                <p:cTn id="13" presetID="2" presetClass="entr" presetSubtype="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6760" y="548680"/>
            <a:ext cx="8363272" cy="3384375"/>
          </a:xfrm>
        </p:spPr>
        <p:txBody>
          <a:bodyPr>
            <a:noAutofit/>
          </a:bodyPr>
          <a:lstStyle/>
          <a:p>
            <a:pPr marL="0" indent="457200" algn="ctr">
              <a:buNone/>
            </a:pPr>
            <a:r>
              <a:rPr lang="ru-RU" sz="1600" b="1" dirty="0">
                <a:solidFill>
                  <a:schemeClr val="tx2"/>
                </a:solidFill>
              </a:rPr>
              <a:t>Рыжик и </a:t>
            </a:r>
            <a:r>
              <a:rPr lang="ru-RU" sz="1600" b="1" dirty="0" smtClean="0">
                <a:solidFill>
                  <a:schemeClr val="tx2"/>
                </a:solidFill>
              </a:rPr>
              <a:t>Лиса</a:t>
            </a:r>
            <a:endParaRPr lang="en-US" sz="1600" b="1" dirty="0" smtClean="0">
              <a:solidFill>
                <a:schemeClr val="tx2"/>
              </a:solidFill>
            </a:endParaRPr>
          </a:p>
          <a:p>
            <a:pPr marL="0" indent="457200" algn="just">
              <a:buNone/>
            </a:pPr>
            <a:r>
              <a:rPr lang="ru-RU" sz="1400" dirty="0" smtClean="0">
                <a:solidFill>
                  <a:schemeClr val="tx2"/>
                </a:solidFill>
              </a:rPr>
              <a:t>В </a:t>
            </a:r>
            <a:r>
              <a:rPr lang="ru-RU" sz="1400" dirty="0">
                <a:solidFill>
                  <a:schemeClr val="tx2"/>
                </a:solidFill>
              </a:rPr>
              <a:t>ходе второй серии экспериментов (июль 1954 г. – июнь 1956 г.) проводились работы над обеспечением безопасности животных в скафандре при разгерметизации кабины и катапультировании в верхних слоях атмосферы</a:t>
            </a:r>
            <a:r>
              <a:rPr lang="ru-RU" sz="1400" dirty="0" smtClean="0">
                <a:solidFill>
                  <a:schemeClr val="tx2"/>
                </a:solidFill>
              </a:rPr>
              <a:t>. Все </a:t>
            </a:r>
            <a:r>
              <a:rPr lang="ru-RU" sz="1400" dirty="0">
                <a:solidFill>
                  <a:schemeClr val="tx2"/>
                </a:solidFill>
              </a:rPr>
              <a:t>полеты проводились по одинаковой схеме. Ракеты совершали подъем до </a:t>
            </a:r>
            <a:r>
              <a:rPr lang="ru-RU" sz="1400" dirty="0" smtClean="0">
                <a:solidFill>
                  <a:schemeClr val="tx2"/>
                </a:solidFill>
              </a:rPr>
              <a:t>высоты</a:t>
            </a:r>
            <a:r>
              <a:rPr lang="en-US" sz="1400" dirty="0" smtClean="0">
                <a:solidFill>
                  <a:schemeClr val="tx2"/>
                </a:solidFill>
              </a:rPr>
              <a:t> 11</a:t>
            </a:r>
            <a:r>
              <a:rPr lang="ru-RU" sz="1400" dirty="0" smtClean="0">
                <a:solidFill>
                  <a:schemeClr val="tx2"/>
                </a:solidFill>
              </a:rPr>
              <a:t>О </a:t>
            </a:r>
            <a:r>
              <a:rPr lang="ru-RU" sz="1400" dirty="0">
                <a:solidFill>
                  <a:schemeClr val="tx2"/>
                </a:solidFill>
              </a:rPr>
              <a:t>км. Действие невесомости продолжалось около 3,7 минут. На нисходящем участке траектории на высоте 75-86 км происходило катапультирование животного, находящегося на правой тележке. После катапультирования тележка свободно падала в течение трех секунд, после чего включалась парашютная система (перегрузка в момент раскрытия парашюта составляла до 7g). На высоте 39-46 км катапультировалось животное на левой тележке, и после свободного падения на высоте 3,8 км раскрывался парашют. Тележки, как правило, приземлялись на расстоянии от 3 (левая) до 70 (правая) километров от стартовой площадки.</a:t>
            </a:r>
          </a:p>
          <a:p>
            <a:pPr indent="457200" algn="just"/>
            <a:endParaRPr lang="ru-RU" sz="1600" dirty="0">
              <a:solidFill>
                <a:schemeClr val="tx2"/>
              </a:solidFill>
            </a:endParaRPr>
          </a:p>
        </p:txBody>
      </p:sp>
      <p:sp>
        <p:nvSpPr>
          <p:cNvPr id="4" name="Прямоугольник 3"/>
          <p:cNvSpPr/>
          <p:nvPr/>
        </p:nvSpPr>
        <p:spPr>
          <a:xfrm>
            <a:off x="2699792" y="3272400"/>
            <a:ext cx="3528392" cy="2677656"/>
          </a:xfrm>
          <a:prstGeom prst="rect">
            <a:avLst/>
          </a:prstGeom>
        </p:spPr>
        <p:txBody>
          <a:bodyPr wrap="square">
            <a:spAutoFit/>
          </a:bodyPr>
          <a:lstStyle/>
          <a:p>
            <a:pPr indent="457200" algn="just"/>
            <a:r>
              <a:rPr lang="ru-RU" sz="1400" dirty="0">
                <a:solidFill>
                  <a:schemeClr val="tx2"/>
                </a:solidFill>
              </a:rPr>
              <a:t>Первый запуск по этой системе был осуществлен 26 июня 1954 г. с собаками Рыжиком и Лисой. Животные перенесли полет и ката-</a:t>
            </a:r>
            <a:r>
              <a:rPr lang="ru-RU" sz="1400" dirty="0" err="1">
                <a:solidFill>
                  <a:schemeClr val="tx2"/>
                </a:solidFill>
              </a:rPr>
              <a:t>пультирование</a:t>
            </a:r>
            <a:r>
              <a:rPr lang="ru-RU" sz="1400" dirty="0">
                <a:solidFill>
                  <a:schemeClr val="tx2"/>
                </a:solidFill>
              </a:rPr>
              <a:t> благополучно. В рамках серии прошло 9 стартов, в которых принимали участие 12 собак. Пять из них погибли. В частности, при запуске Лисы и Бульбы 5 февраля 1955 г. при взлете ракету повело в сторону, стабилизационные рули сработали слишком резко, и собак по инерции выбросило из кабины.</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71" y="3645024"/>
            <a:ext cx="2070100" cy="240030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3645024"/>
            <a:ext cx="2369840" cy="1932409"/>
          </a:xfrm>
          <a:prstGeom prst="rect">
            <a:avLst/>
          </a:prstGeom>
        </p:spPr>
      </p:pic>
    </p:spTree>
    <p:extLst>
      <p:ext uri="{BB962C8B-B14F-4D97-AF65-F5344CB8AC3E}">
        <p14:creationId xmlns:p14="http://schemas.microsoft.com/office/powerpoint/2010/main" val="30600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1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4"/>
            <a:ext cx="8229600" cy="5975052"/>
          </a:xfrm>
        </p:spPr>
        <p:txBody>
          <a:bodyPr>
            <a:normAutofit fontScale="55000" lnSpcReduction="20000"/>
          </a:bodyPr>
          <a:lstStyle/>
          <a:p>
            <a:pPr marL="0" indent="457200" algn="ctr">
              <a:buNone/>
            </a:pPr>
            <a:r>
              <a:rPr lang="ru-RU" sz="3300" b="1" dirty="0" smtClean="0">
                <a:solidFill>
                  <a:schemeClr val="tx2"/>
                </a:solidFill>
              </a:rPr>
              <a:t>Малышка</a:t>
            </a:r>
            <a:endParaRPr lang="ru-RU" sz="3300" b="1" dirty="0">
              <a:solidFill>
                <a:schemeClr val="tx2"/>
              </a:solidFill>
            </a:endParaRPr>
          </a:p>
          <a:p>
            <a:pPr marL="0" indent="457200" algn="just">
              <a:buNone/>
            </a:pPr>
            <a:r>
              <a:rPr lang="ru-RU" sz="3300" dirty="0">
                <a:solidFill>
                  <a:schemeClr val="tx2"/>
                </a:solidFill>
              </a:rPr>
              <a:t> Не совсем обычно закончился полет собаки Малышка 2 ноября 1955 г. С земли было видно, как парашют со спускающейся тележкой порывами ветра стало сносить в сторону. К тому же в районе посадки начался буран. Спустя несколько минут парашют вообще исчез из виду. Высланные на поиск самолеты и вертолеты, не смогли обнаружить Малышку ни в тот день, ни на следующий, хотя яркое пятно лежащего на земле парашюта должно было быть заметно издалека. На третий день некоторые члены комиссии уже были уверены, что собака погибла, но Королев разрешил обследовать район возможного приземления на машине. Когда под вечер члены поисковой группы уже отчаялись и повернули домой, один из солдат вдруг попросил: «Давайте еще вон ту кочку посмотрим!». Интуиция не подвела: за кочкой лежала тележка с Малышкой, но почему-то без </a:t>
            </a:r>
            <a:r>
              <a:rPr lang="ru-RU" sz="3300" dirty="0" smtClean="0">
                <a:solidFill>
                  <a:schemeClr val="tx2"/>
                </a:solidFill>
              </a:rPr>
              <a:t>парашюта.</a:t>
            </a:r>
            <a:endParaRPr lang="en-US" sz="3300" dirty="0" smtClean="0">
              <a:solidFill>
                <a:schemeClr val="tx2"/>
              </a:solidFill>
            </a:endParaRPr>
          </a:p>
          <a:p>
            <a:pPr marL="0" indent="457200">
              <a:buNone/>
            </a:pPr>
            <a:r>
              <a:rPr lang="ru-RU" sz="3300" dirty="0" smtClean="0">
                <a:solidFill>
                  <a:schemeClr val="tx2"/>
                </a:solidFill>
              </a:rPr>
              <a:t>Собака </a:t>
            </a:r>
            <a:r>
              <a:rPr lang="ru-RU" sz="3300" dirty="0">
                <a:solidFill>
                  <a:schemeClr val="tx2"/>
                </a:solidFill>
              </a:rPr>
              <a:t>в скафандре была </a:t>
            </a:r>
            <a:r>
              <a:rPr lang="ru-RU" sz="3300" dirty="0" smtClean="0">
                <a:solidFill>
                  <a:schemeClr val="tx2"/>
                </a:solidFill>
              </a:rPr>
              <a:t>жива,</a:t>
            </a:r>
            <a:r>
              <a:rPr lang="en-US" sz="3300" dirty="0" smtClean="0">
                <a:solidFill>
                  <a:schemeClr val="tx2"/>
                </a:solidFill>
              </a:rPr>
              <a:t/>
            </a:r>
            <a:br>
              <a:rPr lang="en-US" sz="3300" dirty="0" smtClean="0">
                <a:solidFill>
                  <a:schemeClr val="tx2"/>
                </a:solidFill>
              </a:rPr>
            </a:br>
            <a:r>
              <a:rPr lang="ru-RU" sz="3300" dirty="0" smtClean="0">
                <a:solidFill>
                  <a:schemeClr val="tx2"/>
                </a:solidFill>
              </a:rPr>
              <a:t>проведя </a:t>
            </a:r>
            <a:r>
              <a:rPr lang="ru-RU" sz="3300" dirty="0">
                <a:solidFill>
                  <a:schemeClr val="tx2"/>
                </a:solidFill>
              </a:rPr>
              <a:t>три дня без </a:t>
            </a:r>
            <a:r>
              <a:rPr lang="ru-RU" sz="3300" dirty="0" smtClean="0">
                <a:solidFill>
                  <a:schemeClr val="tx2"/>
                </a:solidFill>
              </a:rPr>
              <a:t>еды</a:t>
            </a:r>
            <a:r>
              <a:rPr lang="en-US" sz="3300" dirty="0" smtClean="0">
                <a:solidFill>
                  <a:schemeClr val="tx2"/>
                </a:solidFill>
              </a:rPr>
              <a:t> </a:t>
            </a:r>
            <a:r>
              <a:rPr lang="ru-RU" sz="3300" dirty="0" smtClean="0">
                <a:solidFill>
                  <a:schemeClr val="tx2"/>
                </a:solidFill>
              </a:rPr>
              <a:t>(хорошо</a:t>
            </a:r>
            <a:r>
              <a:rPr lang="ru-RU" sz="3300" dirty="0">
                <a:solidFill>
                  <a:schemeClr val="tx2"/>
                </a:solidFill>
              </a:rPr>
              <a:t>, </a:t>
            </a:r>
            <a:r>
              <a:rPr lang="ru-RU" sz="3300" dirty="0" smtClean="0">
                <a:solidFill>
                  <a:schemeClr val="tx2"/>
                </a:solidFill>
              </a:rPr>
              <a:t>что</a:t>
            </a:r>
            <a:r>
              <a:rPr lang="en-US" sz="3300" dirty="0" smtClean="0">
                <a:solidFill>
                  <a:schemeClr val="tx2"/>
                </a:solidFill>
              </a:rPr>
              <a:t/>
            </a:r>
            <a:br>
              <a:rPr lang="en-US" sz="3300" dirty="0" smtClean="0">
                <a:solidFill>
                  <a:schemeClr val="tx2"/>
                </a:solidFill>
              </a:rPr>
            </a:br>
            <a:r>
              <a:rPr lang="ru-RU" sz="3300" dirty="0" smtClean="0">
                <a:solidFill>
                  <a:schemeClr val="tx2"/>
                </a:solidFill>
              </a:rPr>
              <a:t>в шлеме</a:t>
            </a:r>
            <a:r>
              <a:rPr lang="en-US" sz="3300" dirty="0" smtClean="0">
                <a:solidFill>
                  <a:schemeClr val="tx2"/>
                </a:solidFill>
              </a:rPr>
              <a:t> </a:t>
            </a:r>
            <a:r>
              <a:rPr lang="ru-RU" sz="3300" dirty="0" smtClean="0">
                <a:solidFill>
                  <a:schemeClr val="tx2"/>
                </a:solidFill>
              </a:rPr>
              <a:t>был </a:t>
            </a:r>
            <a:r>
              <a:rPr lang="ru-RU" sz="3300" dirty="0">
                <a:solidFill>
                  <a:schemeClr val="tx2"/>
                </a:solidFill>
              </a:rPr>
              <a:t>предусмотрен </a:t>
            </a:r>
            <a:r>
              <a:rPr lang="ru-RU" sz="3300" dirty="0" smtClean="0">
                <a:solidFill>
                  <a:schemeClr val="tx2"/>
                </a:solidFill>
              </a:rPr>
              <a:t>лючок,</a:t>
            </a:r>
            <a:r>
              <a:rPr lang="en-US" sz="3300" dirty="0" smtClean="0">
                <a:solidFill>
                  <a:schemeClr val="tx2"/>
                </a:solidFill>
              </a:rPr>
              <a:t/>
            </a:r>
            <a:br>
              <a:rPr lang="en-US" sz="3300" dirty="0" smtClean="0">
                <a:solidFill>
                  <a:schemeClr val="tx2"/>
                </a:solidFill>
              </a:rPr>
            </a:br>
            <a:r>
              <a:rPr lang="ru-RU" sz="3300" dirty="0" smtClean="0">
                <a:solidFill>
                  <a:schemeClr val="tx2"/>
                </a:solidFill>
              </a:rPr>
              <a:t>который</a:t>
            </a:r>
            <a:r>
              <a:rPr lang="en-US" sz="3300" dirty="0" smtClean="0">
                <a:solidFill>
                  <a:schemeClr val="tx2"/>
                </a:solidFill>
              </a:rPr>
              <a:t> </a:t>
            </a:r>
            <a:r>
              <a:rPr lang="ru-RU" sz="3300" dirty="0" smtClean="0">
                <a:solidFill>
                  <a:schemeClr val="tx2"/>
                </a:solidFill>
              </a:rPr>
              <a:t>автоматически </a:t>
            </a:r>
            <a:r>
              <a:rPr lang="ru-RU" sz="3300" dirty="0">
                <a:solidFill>
                  <a:schemeClr val="tx2"/>
                </a:solidFill>
              </a:rPr>
              <a:t>открывался </a:t>
            </a:r>
            <a:r>
              <a:rPr lang="ru-RU" sz="3300" dirty="0" smtClean="0">
                <a:solidFill>
                  <a:schemeClr val="tx2"/>
                </a:solidFill>
              </a:rPr>
              <a:t>на</a:t>
            </a:r>
            <a:r>
              <a:rPr lang="en-US" sz="3300" dirty="0" smtClean="0">
                <a:solidFill>
                  <a:schemeClr val="tx2"/>
                </a:solidFill>
              </a:rPr>
              <a:t/>
            </a:r>
            <a:br>
              <a:rPr lang="en-US" sz="3300" dirty="0" smtClean="0">
                <a:solidFill>
                  <a:schemeClr val="tx2"/>
                </a:solidFill>
              </a:rPr>
            </a:br>
            <a:r>
              <a:rPr lang="ru-RU" sz="3300" dirty="0" smtClean="0">
                <a:solidFill>
                  <a:schemeClr val="tx2"/>
                </a:solidFill>
              </a:rPr>
              <a:t>высоте </a:t>
            </a:r>
            <a:r>
              <a:rPr lang="ru-RU" sz="3300" dirty="0">
                <a:solidFill>
                  <a:schemeClr val="tx2"/>
                </a:solidFill>
              </a:rPr>
              <a:t>4000 </a:t>
            </a:r>
            <a:r>
              <a:rPr lang="ru-RU" sz="3300" dirty="0" smtClean="0">
                <a:solidFill>
                  <a:schemeClr val="tx2"/>
                </a:solidFill>
              </a:rPr>
              <a:t>м</a:t>
            </a:r>
            <a:r>
              <a:rPr lang="en-US" sz="3300" dirty="0" smtClean="0">
                <a:solidFill>
                  <a:schemeClr val="tx2"/>
                </a:solidFill>
              </a:rPr>
              <a:t> </a:t>
            </a:r>
            <a:r>
              <a:rPr lang="ru-RU" sz="3300" dirty="0" smtClean="0">
                <a:solidFill>
                  <a:schemeClr val="tx2"/>
                </a:solidFill>
              </a:rPr>
              <a:t>и </a:t>
            </a:r>
            <a:r>
              <a:rPr lang="ru-RU" sz="3300" dirty="0">
                <a:solidFill>
                  <a:schemeClr val="tx2"/>
                </a:solidFill>
              </a:rPr>
              <a:t>обеспечивал </a:t>
            </a:r>
            <a:r>
              <a:rPr lang="ru-RU" sz="3300" dirty="0" smtClean="0">
                <a:solidFill>
                  <a:schemeClr val="tx2"/>
                </a:solidFill>
              </a:rPr>
              <a:t>доступ</a:t>
            </a:r>
            <a:r>
              <a:rPr lang="en-US" sz="3300" dirty="0" smtClean="0">
                <a:solidFill>
                  <a:schemeClr val="tx2"/>
                </a:solidFill>
              </a:rPr>
              <a:t/>
            </a:r>
            <a:br>
              <a:rPr lang="en-US" sz="3300" dirty="0" smtClean="0">
                <a:solidFill>
                  <a:schemeClr val="tx2"/>
                </a:solidFill>
              </a:rPr>
            </a:br>
            <a:r>
              <a:rPr lang="ru-RU" sz="3300" dirty="0" smtClean="0">
                <a:solidFill>
                  <a:schemeClr val="tx2"/>
                </a:solidFill>
              </a:rPr>
              <a:t>воздуха</a:t>
            </a:r>
            <a:r>
              <a:rPr lang="ru-RU" sz="3300" dirty="0">
                <a:solidFill>
                  <a:schemeClr val="tx2"/>
                </a:solidFill>
              </a:rPr>
              <a:t>!). Как </a:t>
            </a:r>
            <a:r>
              <a:rPr lang="ru-RU" sz="3300" dirty="0" smtClean="0">
                <a:solidFill>
                  <a:schemeClr val="tx2"/>
                </a:solidFill>
              </a:rPr>
              <a:t>потом</a:t>
            </a:r>
            <a:r>
              <a:rPr lang="en-US" sz="3300" dirty="0" smtClean="0">
                <a:solidFill>
                  <a:schemeClr val="tx2"/>
                </a:solidFill>
              </a:rPr>
              <a:t> </a:t>
            </a:r>
            <a:r>
              <a:rPr lang="ru-RU" sz="3300" dirty="0" smtClean="0">
                <a:solidFill>
                  <a:schemeClr val="tx2"/>
                </a:solidFill>
              </a:rPr>
              <a:t>выяснилось</a:t>
            </a:r>
            <a:r>
              <a:rPr lang="ru-RU" sz="3300" dirty="0">
                <a:solidFill>
                  <a:schemeClr val="tx2"/>
                </a:solidFill>
              </a:rPr>
              <a:t>, </a:t>
            </a:r>
            <a:r>
              <a:rPr lang="ru-RU" sz="3300" dirty="0" smtClean="0">
                <a:solidFill>
                  <a:schemeClr val="tx2"/>
                </a:solidFill>
              </a:rPr>
              <a:t>тележка</a:t>
            </a:r>
            <a:r>
              <a:rPr lang="en-US" sz="3300" dirty="0" smtClean="0">
                <a:solidFill>
                  <a:schemeClr val="tx2"/>
                </a:solidFill>
              </a:rPr>
              <a:t/>
            </a:r>
            <a:br>
              <a:rPr lang="en-US" sz="3300" dirty="0" smtClean="0">
                <a:solidFill>
                  <a:schemeClr val="tx2"/>
                </a:solidFill>
              </a:rPr>
            </a:br>
            <a:r>
              <a:rPr lang="ru-RU" sz="3300" dirty="0" smtClean="0">
                <a:solidFill>
                  <a:schemeClr val="tx2"/>
                </a:solidFill>
              </a:rPr>
              <a:t>приземлилась около</a:t>
            </a:r>
            <a:r>
              <a:rPr lang="en-US" sz="3300" dirty="0" smtClean="0">
                <a:solidFill>
                  <a:schemeClr val="tx2"/>
                </a:solidFill>
              </a:rPr>
              <a:t> </a:t>
            </a:r>
            <a:r>
              <a:rPr lang="ru-RU" sz="3300" dirty="0" smtClean="0">
                <a:solidFill>
                  <a:schemeClr val="tx2"/>
                </a:solidFill>
              </a:rPr>
              <a:t>отары </a:t>
            </a:r>
            <a:r>
              <a:rPr lang="ru-RU" sz="3300" dirty="0">
                <a:solidFill>
                  <a:schemeClr val="tx2"/>
                </a:solidFill>
              </a:rPr>
              <a:t>овец. </a:t>
            </a:r>
            <a:r>
              <a:rPr lang="ru-RU" sz="3300" dirty="0" smtClean="0">
                <a:solidFill>
                  <a:schemeClr val="tx2"/>
                </a:solidFill>
              </a:rPr>
              <a:t>Пастух</a:t>
            </a:r>
            <a:r>
              <a:rPr lang="en-US" sz="3300" dirty="0" smtClean="0">
                <a:solidFill>
                  <a:schemeClr val="tx2"/>
                </a:solidFill>
              </a:rPr>
              <a:t/>
            </a:r>
            <a:br>
              <a:rPr lang="en-US" sz="3300" dirty="0" smtClean="0">
                <a:solidFill>
                  <a:schemeClr val="tx2"/>
                </a:solidFill>
              </a:rPr>
            </a:br>
            <a:r>
              <a:rPr lang="ru-RU" sz="3300" dirty="0" smtClean="0">
                <a:solidFill>
                  <a:schemeClr val="tx2"/>
                </a:solidFill>
              </a:rPr>
              <a:t>отрезал </a:t>
            </a:r>
            <a:r>
              <a:rPr lang="ru-RU" sz="3300" dirty="0">
                <a:solidFill>
                  <a:schemeClr val="tx2"/>
                </a:solidFill>
              </a:rPr>
              <a:t>парашют и </a:t>
            </a:r>
            <a:r>
              <a:rPr lang="ru-RU" sz="3300" dirty="0" smtClean="0">
                <a:solidFill>
                  <a:schemeClr val="tx2"/>
                </a:solidFill>
              </a:rPr>
              <a:t>ушел</a:t>
            </a:r>
            <a:r>
              <a:rPr lang="en-US" sz="3300" dirty="0" smtClean="0">
                <a:solidFill>
                  <a:schemeClr val="tx2"/>
                </a:solidFill>
              </a:rPr>
              <a:t> </a:t>
            </a:r>
            <a:r>
              <a:rPr lang="ru-RU" sz="3300" dirty="0" smtClean="0">
                <a:solidFill>
                  <a:schemeClr val="tx2"/>
                </a:solidFill>
              </a:rPr>
              <a:t>с отарой</a:t>
            </a:r>
            <a:r>
              <a:rPr lang="en-US" sz="3300" dirty="0" smtClean="0">
                <a:solidFill>
                  <a:schemeClr val="tx2"/>
                </a:solidFill>
              </a:rPr>
              <a:t/>
            </a:r>
            <a:br>
              <a:rPr lang="en-US" sz="3300" dirty="0" smtClean="0">
                <a:solidFill>
                  <a:schemeClr val="tx2"/>
                </a:solidFill>
              </a:rPr>
            </a:br>
            <a:r>
              <a:rPr lang="ru-RU" sz="3300" dirty="0" smtClean="0">
                <a:solidFill>
                  <a:schemeClr val="tx2"/>
                </a:solidFill>
              </a:rPr>
              <a:t>подальше </a:t>
            </a:r>
            <a:r>
              <a:rPr lang="ru-RU" sz="3300" dirty="0">
                <a:solidFill>
                  <a:schemeClr val="tx2"/>
                </a:solidFill>
              </a:rPr>
              <a:t>от этого места. </a:t>
            </a:r>
            <a:r>
              <a:rPr lang="ru-RU" sz="3300" dirty="0" smtClean="0">
                <a:solidFill>
                  <a:schemeClr val="tx2"/>
                </a:solidFill>
              </a:rPr>
              <a:t>Поисковые</a:t>
            </a:r>
            <a:r>
              <a:rPr lang="en-US" sz="3300" dirty="0" smtClean="0">
                <a:solidFill>
                  <a:schemeClr val="tx2"/>
                </a:solidFill>
              </a:rPr>
              <a:t/>
            </a:r>
            <a:br>
              <a:rPr lang="en-US" sz="3300" dirty="0" smtClean="0">
                <a:solidFill>
                  <a:schemeClr val="tx2"/>
                </a:solidFill>
              </a:rPr>
            </a:br>
            <a:r>
              <a:rPr lang="ru-RU" sz="3300" dirty="0" smtClean="0">
                <a:solidFill>
                  <a:schemeClr val="tx2"/>
                </a:solidFill>
              </a:rPr>
              <a:t>группы </a:t>
            </a:r>
            <a:r>
              <a:rPr lang="ru-RU" sz="3300" dirty="0">
                <a:solidFill>
                  <a:schemeClr val="tx2"/>
                </a:solidFill>
              </a:rPr>
              <a:t>с воздуха не могли </a:t>
            </a:r>
            <a:r>
              <a:rPr lang="ru-RU" sz="3300" dirty="0" smtClean="0">
                <a:solidFill>
                  <a:schemeClr val="tx2"/>
                </a:solidFill>
              </a:rPr>
              <a:t>обнаружить</a:t>
            </a:r>
            <a:r>
              <a:rPr lang="en-US" sz="3300" dirty="0" smtClean="0">
                <a:solidFill>
                  <a:schemeClr val="tx2"/>
                </a:solidFill>
              </a:rPr>
              <a:t/>
            </a:r>
            <a:br>
              <a:rPr lang="en-US" sz="3300" dirty="0" smtClean="0">
                <a:solidFill>
                  <a:schemeClr val="tx2"/>
                </a:solidFill>
              </a:rPr>
            </a:br>
            <a:r>
              <a:rPr lang="ru-RU" sz="3300" dirty="0" smtClean="0">
                <a:solidFill>
                  <a:schemeClr val="tx2"/>
                </a:solidFill>
              </a:rPr>
              <a:t>тележку</a:t>
            </a:r>
            <a:r>
              <a:rPr lang="ru-RU" sz="3300" dirty="0">
                <a:solidFill>
                  <a:schemeClr val="tx2"/>
                </a:solidFill>
              </a:rPr>
              <a:t>, принимая ее за </a:t>
            </a:r>
            <a:r>
              <a:rPr lang="ru-RU" sz="3300" dirty="0" smtClean="0">
                <a:solidFill>
                  <a:schemeClr val="tx2"/>
                </a:solidFill>
              </a:rPr>
              <a:t>естественную</a:t>
            </a:r>
            <a:r>
              <a:rPr lang="en-US" sz="3300" dirty="0" smtClean="0">
                <a:solidFill>
                  <a:schemeClr val="tx2"/>
                </a:solidFill>
              </a:rPr>
              <a:t/>
            </a:r>
            <a:br>
              <a:rPr lang="en-US" sz="3300" dirty="0" smtClean="0">
                <a:solidFill>
                  <a:schemeClr val="tx2"/>
                </a:solidFill>
              </a:rPr>
            </a:br>
            <a:r>
              <a:rPr lang="ru-RU" sz="3300" dirty="0" smtClean="0">
                <a:solidFill>
                  <a:schemeClr val="tx2"/>
                </a:solidFill>
              </a:rPr>
              <a:t>кочку</a:t>
            </a:r>
            <a:r>
              <a:rPr lang="ru-RU" sz="3300" dirty="0">
                <a:solidFill>
                  <a:schemeClr val="tx2"/>
                </a:solidFill>
              </a:rPr>
              <a:t>, которых полно в степи.</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356992"/>
            <a:ext cx="3797300" cy="2806700"/>
          </a:xfrm>
          <a:prstGeom prst="rect">
            <a:avLst/>
          </a:prstGeom>
        </p:spPr>
      </p:pic>
    </p:spTree>
    <p:extLst>
      <p:ext uri="{BB962C8B-B14F-4D97-AF65-F5344CB8AC3E}">
        <p14:creationId xmlns:p14="http://schemas.microsoft.com/office/powerpoint/2010/main" val="9146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1"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980728"/>
            <a:ext cx="4104456" cy="3168351"/>
          </a:xfrm>
        </p:spPr>
        <p:txBody>
          <a:bodyPr>
            <a:normAutofit/>
          </a:bodyPr>
          <a:lstStyle/>
          <a:p>
            <a:pPr indent="457200" algn="just" fontAlgn="base">
              <a:spcBef>
                <a:spcPts val="0"/>
              </a:spcBef>
              <a:buNone/>
            </a:pPr>
            <a:r>
              <a:rPr lang="ru-RU" sz="1800" dirty="0">
                <a:solidFill>
                  <a:schemeClr val="tx2"/>
                </a:solidFill>
              </a:rPr>
              <a:t>В рамках Международного Географического Года 4 октября 1957 года в 22 часа 28 минут Московского Времени с космодрома Байконур в СССР принял старт первый в мире искусственный спутник Земли (ИСЗ). При поперечине в 580 мм масса первого спутника составляла 83,6 кг. Он просуществовал 92 суток.</a:t>
            </a:r>
          </a:p>
        </p:txBody>
      </p:sp>
      <p:sp>
        <p:nvSpPr>
          <p:cNvPr id="4" name="Прямоугольник 3"/>
          <p:cNvSpPr/>
          <p:nvPr/>
        </p:nvSpPr>
        <p:spPr>
          <a:xfrm>
            <a:off x="323528" y="4653135"/>
            <a:ext cx="8280920" cy="646331"/>
          </a:xfrm>
          <a:prstGeom prst="rect">
            <a:avLst/>
          </a:prstGeom>
        </p:spPr>
        <p:txBody>
          <a:bodyPr wrap="square">
            <a:spAutoFit/>
          </a:bodyPr>
          <a:lstStyle/>
          <a:p>
            <a:pPr marL="342900" indent="457200" algn="just" fontAlgn="base"/>
            <a:r>
              <a:rPr lang="ru-RU" dirty="0">
                <a:solidFill>
                  <a:schemeClr val="tx2"/>
                </a:solidFill>
              </a:rPr>
              <a:t>По решению Международной астронавтической федерации день 4 октября 1957 года был официально провозглашен началом космической эры.</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980728"/>
            <a:ext cx="3466057" cy="3096344"/>
          </a:xfrm>
          <a:prstGeom prst="rect">
            <a:avLst/>
          </a:prstGeom>
        </p:spPr>
      </p:pic>
    </p:spTree>
    <p:extLst>
      <p:ext uri="{BB962C8B-B14F-4D97-AF65-F5344CB8AC3E}">
        <p14:creationId xmlns:p14="http://schemas.microsoft.com/office/powerpoint/2010/main" val="265918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1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4711" y="836712"/>
            <a:ext cx="4824536" cy="3456384"/>
          </a:xfrm>
        </p:spPr>
        <p:txBody>
          <a:bodyPr>
            <a:normAutofit/>
          </a:bodyPr>
          <a:lstStyle/>
          <a:p>
            <a:pPr indent="457200" algn="just">
              <a:spcBef>
                <a:spcPts val="0"/>
              </a:spcBef>
              <a:buNone/>
            </a:pPr>
            <a:r>
              <a:rPr lang="ru-RU" sz="1600" dirty="0">
                <a:solidFill>
                  <a:schemeClr val="tx2"/>
                </a:solidFill>
              </a:rPr>
              <a:t>Второй советский спутник был запущен 3 ноября 1957 года. Он нес на своем борту научную аппаратуру и маленький островок  жизни - герметическая кабина с собакой. Было ясно, что собака на Землю не вернется: спускаемого аппарата на корабле не было. Из трех кандидаток - их звали Альбина, Лайка и Муха - выбрали спокойную и ласковую ЛАЙКУ. </a:t>
            </a:r>
            <a:endParaRPr lang="ru-RU"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548680"/>
            <a:ext cx="3175000" cy="254000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64" y="3285148"/>
            <a:ext cx="2928823" cy="2797026"/>
          </a:xfrm>
          <a:prstGeom prst="rect">
            <a:avLst/>
          </a:prstGeom>
          <a:scene3d>
            <a:camera prst="orthographicFront">
              <a:rot lat="0" lon="10800000" rev="0"/>
            </a:camera>
            <a:lightRig rig="threePt" dir="t"/>
          </a:scene3d>
        </p:spPr>
      </p:pic>
      <p:sp>
        <p:nvSpPr>
          <p:cNvPr id="2" name="Прямоугольник 1"/>
          <p:cNvSpPr/>
          <p:nvPr/>
        </p:nvSpPr>
        <p:spPr>
          <a:xfrm>
            <a:off x="2915816" y="3160167"/>
            <a:ext cx="5695280" cy="3046988"/>
          </a:xfrm>
          <a:prstGeom prst="rect">
            <a:avLst/>
          </a:prstGeom>
        </p:spPr>
        <p:txBody>
          <a:bodyPr wrap="square">
            <a:spAutoFit/>
          </a:bodyPr>
          <a:lstStyle/>
          <a:p>
            <a:pPr marL="342900" indent="457200" algn="just"/>
            <a:r>
              <a:rPr lang="ru-RU" sz="1600" dirty="0">
                <a:solidFill>
                  <a:schemeClr val="tx2"/>
                </a:solidFill>
              </a:rPr>
              <a:t>Было рассчитано, что собака проживет на борту неделю. Именно на этот срок и были предусмотрены запасы пищи и кислорода. А чтобы животное не мучилось после того, как воздух закончится, конструкторы придумали шприц, с помощью которого будет сделан усыпляющий укол. Но в невесомости Лайка была жива в течение 4 витков вокруг Земли. Из-за ошибки расчёта площади спутника и отсутствия системы терморегулирования температура за это время поднялась до 40°C. Собака умерла от перегрева. Сам же спутник совершил 2570 витков вокруг Земли, затем сгорев в атмосфере 4 апреля 1958 года.</a:t>
            </a:r>
          </a:p>
        </p:txBody>
      </p:sp>
      <p:sp>
        <p:nvSpPr>
          <p:cNvPr id="5" name="Прямоугольник 4"/>
          <p:cNvSpPr/>
          <p:nvPr/>
        </p:nvSpPr>
        <p:spPr>
          <a:xfrm>
            <a:off x="2426005" y="364014"/>
            <a:ext cx="865878" cy="400110"/>
          </a:xfrm>
          <a:prstGeom prst="rect">
            <a:avLst/>
          </a:prstGeom>
        </p:spPr>
        <p:txBody>
          <a:bodyPr wrap="none">
            <a:spAutoFit/>
          </a:bodyPr>
          <a:lstStyle/>
          <a:p>
            <a:r>
              <a:rPr lang="ru-RU" sz="2000" b="1" dirty="0">
                <a:solidFill>
                  <a:schemeClr val="tx2"/>
                </a:solidFill>
              </a:rPr>
              <a:t>Лайка</a:t>
            </a:r>
            <a:endParaRPr lang="ru-RU" sz="2000" b="1" dirty="0"/>
          </a:p>
        </p:txBody>
      </p:sp>
    </p:spTree>
    <p:extLst>
      <p:ext uri="{BB962C8B-B14F-4D97-AF65-F5344CB8AC3E}">
        <p14:creationId xmlns:p14="http://schemas.microsoft.com/office/powerpoint/2010/main" val="117337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5"/>
                                        </p:tgtEl>
                                        <p:attrNameLst>
                                          <p:attrName>r</p:attrName>
                                        </p:attrNameLst>
                                      </p:cBhvr>
                                    </p:animRot>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0648"/>
            <a:ext cx="8229600" cy="4525963"/>
          </a:xfrm>
        </p:spPr>
        <p:txBody>
          <a:bodyPr>
            <a:normAutofit/>
          </a:bodyPr>
          <a:lstStyle/>
          <a:p>
            <a:pPr indent="457200"/>
            <a:r>
              <a:rPr lang="ru-RU" sz="1600" dirty="0">
                <a:solidFill>
                  <a:schemeClr val="tx2"/>
                </a:solidFill>
              </a:rPr>
              <a:t>Долгие годы бытовало мнение, что Лайка провела на орбите несколько дней – запасы еды и кислорода у нее в кабине были рассчитаны на неделю, а потом её, то ли отравили, то ли усыпили. Истинные обстоятельства смерти первой космической собаки окончательно выяснились только 45 лет спустя, когда сотрудник Института медико-биологических проблем Дмитрий Малашенков сообщил ученым на конгрессе в Хьюстоне, что Лайка погибла всего через несколько часов после старта – от </a:t>
            </a:r>
            <a:r>
              <a:rPr lang="ru-RU" sz="1600" dirty="0" smtClean="0">
                <a:solidFill>
                  <a:schemeClr val="tx2"/>
                </a:solidFill>
              </a:rPr>
              <a:t>перегрева</a:t>
            </a:r>
            <a:r>
              <a:rPr lang="en-US" sz="1600" dirty="0" smtClean="0">
                <a:solidFill>
                  <a:schemeClr val="tx2"/>
                </a:solidFill>
              </a:rPr>
              <a:t> </a:t>
            </a:r>
            <a:r>
              <a:rPr lang="ru-RU" sz="1600" dirty="0" smtClean="0">
                <a:solidFill>
                  <a:schemeClr val="tx2"/>
                </a:solidFill>
              </a:rPr>
              <a:t>и</a:t>
            </a:r>
            <a:r>
              <a:rPr lang="en-US" sz="1600" dirty="0" smtClean="0">
                <a:solidFill>
                  <a:schemeClr val="tx2"/>
                </a:solidFill>
              </a:rPr>
              <a:t> </a:t>
            </a:r>
            <a:r>
              <a:rPr lang="ru-RU" sz="1600" dirty="0" smtClean="0">
                <a:solidFill>
                  <a:schemeClr val="tx2"/>
                </a:solidFill>
              </a:rPr>
              <a:t>стресса</a:t>
            </a:r>
            <a:r>
              <a:rPr lang="ru-RU" sz="1600" dirty="0">
                <a:solidFill>
                  <a:schemeClr val="tx2"/>
                </a:solidFill>
              </a:rPr>
              <a:t>.</a:t>
            </a:r>
            <a:br>
              <a:rPr lang="ru-RU" sz="1600" dirty="0">
                <a:solidFill>
                  <a:schemeClr val="tx2"/>
                </a:solidFill>
              </a:rPr>
            </a:br>
            <a:r>
              <a:rPr lang="ru-RU" sz="1600" dirty="0">
                <a:solidFill>
                  <a:schemeClr val="tx2"/>
                </a:solidFill>
              </a:rPr>
              <a:t>   Торопясь запустить второй спутник к всенародному празднику, как велел Никита Хрущев, конструкторы решили не </a:t>
            </a:r>
            <a:r>
              <a:rPr lang="ru-RU" sz="1600" dirty="0" err="1">
                <a:solidFill>
                  <a:schemeClr val="tx2"/>
                </a:solidFill>
              </a:rPr>
              <a:t>отстыковывать</a:t>
            </a:r>
            <a:r>
              <a:rPr lang="ru-RU" sz="1600" dirty="0">
                <a:solidFill>
                  <a:schemeClr val="tx2"/>
                </a:solidFill>
              </a:rPr>
              <a:t> последнюю ступень ракеты от кабины с Лайкой. Вероятнее всего, именно от нее накалилась кабина, и Лайка просто задохнулась в своем «металлическом гробу» где-то на четвертом витке вокруг Земли.</a:t>
            </a:r>
            <a:br>
              <a:rPr lang="ru-RU" sz="1600" dirty="0">
                <a:solidFill>
                  <a:schemeClr val="tx2"/>
                </a:solidFill>
              </a:rPr>
            </a:br>
            <a:r>
              <a:rPr lang="ru-RU" sz="1600" dirty="0">
                <a:solidFill>
                  <a:schemeClr val="tx2"/>
                </a:solidFill>
              </a:rPr>
              <a:t>   После полёта не вернувшейся на Землю собаки Лайки в 1957 году Сергеем Павловичем Королёвым была поставлена задача – подготовить собак для суточного орбитального полёта с возможностью возвращения обратно в спускаемом аппарате.</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86" y="3861048"/>
            <a:ext cx="4178300" cy="2768600"/>
          </a:xfrm>
          <a:prstGeom prst="rect">
            <a:avLst/>
          </a:prstGeom>
        </p:spPr>
      </p:pic>
      <p:pic>
        <p:nvPicPr>
          <p:cNvPr id="2" name="Фильм_00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8140" y="3861048"/>
            <a:ext cx="3648405" cy="2736304"/>
          </a:xfrm>
          <a:prstGeom prst="rect">
            <a:avLst/>
          </a:prstGeom>
        </p:spPr>
      </p:pic>
    </p:spTree>
    <p:extLst>
      <p:ext uri="{BB962C8B-B14F-4D97-AF65-F5344CB8AC3E}">
        <p14:creationId xmlns:p14="http://schemas.microsoft.com/office/powerpoint/2010/main" val="10838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 presetClass="entr" presetSubtype="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1" presetClass="mediacall" presetSubtype="0" fill="hold" nodeType="afterEffect">
                                  <p:stCondLst>
                                    <p:cond delay="0"/>
                                  </p:stCondLst>
                                  <p:childTnLst>
                                    <p:cmd type="call" cmd="playFrom(0.0)">
                                      <p:cBhvr>
                                        <p:cTn id="17" dur="157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07904" y="3712918"/>
            <a:ext cx="5349280" cy="4525963"/>
          </a:xfrm>
        </p:spPr>
        <p:txBody>
          <a:bodyPr>
            <a:normAutofit/>
          </a:bodyPr>
          <a:lstStyle/>
          <a:p>
            <a:pPr marL="0" indent="0" algn="ctr">
              <a:buNone/>
            </a:pPr>
            <a:r>
              <a:rPr lang="en-US" sz="1800" dirty="0" smtClean="0">
                <a:solidFill>
                  <a:schemeClr val="tx2"/>
                </a:solidFill>
              </a:rPr>
              <a:t>	</a:t>
            </a:r>
            <a:r>
              <a:rPr lang="ru-RU" sz="1800" b="1" dirty="0" smtClean="0">
                <a:solidFill>
                  <a:schemeClr val="tx2"/>
                </a:solidFill>
              </a:rPr>
              <a:t>Отважная </a:t>
            </a:r>
            <a:r>
              <a:rPr lang="ru-RU" sz="1800" b="1" dirty="0">
                <a:solidFill>
                  <a:schemeClr val="tx2"/>
                </a:solidFill>
              </a:rPr>
              <a:t>и </a:t>
            </a:r>
            <a:r>
              <a:rPr lang="ru-RU" sz="1800" b="1" dirty="0" smtClean="0">
                <a:solidFill>
                  <a:schemeClr val="tx2"/>
                </a:solidFill>
              </a:rPr>
              <a:t>Малёк</a:t>
            </a:r>
            <a:endParaRPr lang="en-US" sz="1800" b="1" dirty="0" smtClean="0">
              <a:solidFill>
                <a:schemeClr val="tx2"/>
              </a:solidFill>
            </a:endParaRPr>
          </a:p>
          <a:p>
            <a:pPr marL="0" indent="0" algn="ctr">
              <a:buNone/>
            </a:pPr>
            <a:endParaRPr lang="ru-RU" sz="1800" b="1" dirty="0">
              <a:solidFill>
                <a:schemeClr val="tx2"/>
              </a:solidFill>
            </a:endParaRPr>
          </a:p>
          <a:p>
            <a:pPr marL="0" indent="0">
              <a:buNone/>
            </a:pPr>
            <a:r>
              <a:rPr lang="en-US" sz="1800" dirty="0" smtClean="0">
                <a:solidFill>
                  <a:schemeClr val="tx2"/>
                </a:solidFill>
              </a:rPr>
              <a:t>	</a:t>
            </a:r>
            <a:r>
              <a:rPr lang="ru-RU" sz="1800" dirty="0" smtClean="0">
                <a:solidFill>
                  <a:schemeClr val="tx2"/>
                </a:solidFill>
              </a:rPr>
              <a:t>Старт </a:t>
            </a:r>
            <a:r>
              <a:rPr lang="ru-RU" sz="1800" dirty="0">
                <a:solidFill>
                  <a:schemeClr val="tx2"/>
                </a:solidFill>
              </a:rPr>
              <a:t>состоялся 15 июня 1960 года на ракете Р-2А на высоту 206 км. Вместе с собаками в кабине находилась крольчиха Звёздочка. Собака Отважная совершила свой пятый полёт на ракете, установив рекорд по количеству стартов у собак</a:t>
            </a:r>
            <a:r>
              <a:rPr lang="ru-RU" sz="1800" dirty="0" smtClean="0">
                <a:solidFill>
                  <a:schemeClr val="tx2"/>
                </a:solidFill>
              </a:rPr>
              <a:t>.</a:t>
            </a:r>
            <a:endParaRPr lang="ru-RU" sz="1800" dirty="0">
              <a:solidFill>
                <a:schemeClr val="tx2"/>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22" y="4149080"/>
            <a:ext cx="3035833" cy="1657175"/>
          </a:xfrm>
          <a:prstGeom prst="rect">
            <a:avLst/>
          </a:prstGeom>
        </p:spPr>
      </p:pic>
      <p:sp>
        <p:nvSpPr>
          <p:cNvPr id="5" name="Rectangle 1"/>
          <p:cNvSpPr>
            <a:spLocks noChangeArrowheads="1"/>
          </p:cNvSpPr>
          <p:nvPr/>
        </p:nvSpPr>
        <p:spPr bwMode="auto">
          <a:xfrm>
            <a:off x="251520" y="151189"/>
            <a:ext cx="4427984" cy="352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fontAlgn="base">
              <a:lnSpc>
                <a:spcPct val="100000"/>
              </a:lnSpc>
              <a:spcBef>
                <a:spcPct val="20000"/>
              </a:spcBef>
              <a:spcAft>
                <a:spcPct val="0"/>
              </a:spcAft>
              <a:buClrTx/>
              <a:buSzTx/>
              <a:tabLst/>
            </a:pPr>
            <a:r>
              <a:rPr lang="ru-RU" b="1" dirty="0">
                <a:solidFill>
                  <a:schemeClr val="tx2"/>
                </a:solidFill>
              </a:rPr>
              <a:t>Пёстрая и </a:t>
            </a:r>
            <a:r>
              <a:rPr lang="ru-RU" b="1" dirty="0" smtClean="0">
                <a:solidFill>
                  <a:schemeClr val="tx2"/>
                </a:solidFill>
              </a:rPr>
              <a:t>Белянка</a:t>
            </a:r>
            <a:endParaRPr lang="en-US" b="1" dirty="0" smtClean="0">
              <a:solidFill>
                <a:schemeClr val="tx2"/>
              </a:solidFill>
            </a:endParaRPr>
          </a:p>
          <a:p>
            <a:pPr marR="0" lvl="0" algn="ctr" fontAlgn="base">
              <a:lnSpc>
                <a:spcPct val="100000"/>
              </a:lnSpc>
              <a:spcBef>
                <a:spcPct val="20000"/>
              </a:spcBef>
              <a:spcAft>
                <a:spcPct val="0"/>
              </a:spcAft>
              <a:buClrTx/>
              <a:buSzTx/>
              <a:tabLst/>
            </a:pPr>
            <a:endParaRPr lang="ru-RU" b="1" dirty="0">
              <a:solidFill>
                <a:schemeClr val="tx2"/>
              </a:solidFill>
            </a:endParaRPr>
          </a:p>
          <a:p>
            <a:pPr marR="0" lvl="0" fontAlgn="base">
              <a:lnSpc>
                <a:spcPct val="100000"/>
              </a:lnSpc>
              <a:spcBef>
                <a:spcPct val="20000"/>
              </a:spcBef>
              <a:spcAft>
                <a:spcPct val="0"/>
              </a:spcAft>
              <a:buClrTx/>
              <a:buSzTx/>
              <a:tabLst/>
            </a:pPr>
            <a:r>
              <a:rPr lang="en-US" dirty="0" smtClean="0">
                <a:solidFill>
                  <a:schemeClr val="tx2"/>
                </a:solidFill>
              </a:rPr>
              <a:t>	</a:t>
            </a:r>
            <a:r>
              <a:rPr lang="ru-RU" dirty="0" smtClean="0">
                <a:solidFill>
                  <a:schemeClr val="tx2"/>
                </a:solidFill>
              </a:rPr>
              <a:t>Старт </a:t>
            </a:r>
            <a:r>
              <a:rPr lang="ru-RU" dirty="0">
                <a:solidFill>
                  <a:schemeClr val="tx2"/>
                </a:solidFill>
              </a:rPr>
              <a:t>состоялся 27 августа 1958 года на высоту 453 км. Это была максимальная высота, на которую поднимались собаки за всё время и благополучно вернулись обратно. Полёт осуществлён на ракете Р-5А. Перегрузки составляли от 7 до 24 ед. После полёта собаки вернулись крайне уставшими и тяжело дышали, хотя никаких отклонений в их физиологии обнаружено не было. </a:t>
            </a:r>
          </a:p>
        </p:txBody>
      </p:sp>
      <p:pic>
        <p:nvPicPr>
          <p:cNvPr id="1026" name="Picture 2" descr="http://ksenia-schatalina.narod.ru/olderfiles/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432" y="942641"/>
            <a:ext cx="3689022"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 presetClass="entr" presetSubtype="3"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000" fill="hold"/>
                                        <p:tgtEl>
                                          <p:spTgt spid="1026"/>
                                        </p:tgtEl>
                                        <p:attrNameLst>
                                          <p:attrName>ppt_x</p:attrName>
                                        </p:attrNameLst>
                                      </p:cBhvr>
                                      <p:tavLst>
                                        <p:tav tm="0">
                                          <p:val>
                                            <p:strVal val="1+#ppt_w/2"/>
                                          </p:val>
                                        </p:tav>
                                        <p:tav tm="100000">
                                          <p:val>
                                            <p:strVal val="#ppt_x"/>
                                          </p:val>
                                        </p:tav>
                                      </p:tavLst>
                                    </p:anim>
                                    <p:anim calcmode="lin" valueType="num">
                                      <p:cBhvr additive="base">
                                        <p:cTn id="12" dur="10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1)">
                                      <p:cBhvr>
                                        <p:cTn id="20" dur="1000"/>
                                        <p:tgtEl>
                                          <p:spTgt spid="3">
                                            <p:txEl>
                                              <p:pRg st="0" end="0"/>
                                            </p:txEl>
                                          </p:spTgt>
                                        </p:tgtEl>
                                      </p:cBhvr>
                                    </p:animEffect>
                                  </p:childTnLst>
                                </p:cTn>
                              </p:par>
                            </p:childTnLst>
                          </p:cTn>
                        </p:par>
                        <p:par>
                          <p:cTn id="21" fill="hold">
                            <p:stCondLst>
                              <p:cond delay="3000"/>
                            </p:stCondLst>
                            <p:childTnLst>
                              <p:par>
                                <p:cTn id="22" presetID="21" presetClass="entr" presetSubtype="1"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548680"/>
            <a:ext cx="8229600" cy="1944216"/>
          </a:xfrm>
        </p:spPr>
        <p:txBody>
          <a:bodyPr>
            <a:normAutofit lnSpcReduction="10000"/>
          </a:bodyPr>
          <a:lstStyle/>
          <a:p>
            <a:pPr indent="432000"/>
            <a:r>
              <a:rPr lang="ru-RU" sz="1600" dirty="0">
                <a:solidFill>
                  <a:schemeClr val="tx2"/>
                </a:solidFill>
              </a:rPr>
              <a:t>Отважная и Снежинка совершили успешный полёт на ракете Р-2А 2 июля 1959 года. Также с собаками в кабине находился кролик </a:t>
            </a:r>
            <a:r>
              <a:rPr lang="ru-RU" sz="1600" dirty="0" err="1">
                <a:solidFill>
                  <a:schemeClr val="tx2"/>
                </a:solidFill>
              </a:rPr>
              <a:t>Марфушка</a:t>
            </a:r>
            <a:r>
              <a:rPr lang="ru-RU" sz="1600" dirty="0">
                <a:solidFill>
                  <a:schemeClr val="tx2"/>
                </a:solidFill>
              </a:rPr>
              <a:t>. Кролик был плотно загипсован с зафиксированной головой и шеей по отношению к туловищу. Это было необходимо для точной киносъёмки его глазного зрачка. </a:t>
            </a:r>
            <a:r>
              <a:rPr lang="en-US" sz="1600" dirty="0" smtClean="0">
                <a:solidFill>
                  <a:schemeClr val="tx2"/>
                </a:solidFill>
              </a:rPr>
              <a:t/>
            </a:r>
            <a:br>
              <a:rPr lang="en-US" sz="1600" dirty="0" smtClean="0">
                <a:solidFill>
                  <a:schemeClr val="tx2"/>
                </a:solidFill>
              </a:rPr>
            </a:br>
            <a:r>
              <a:rPr lang="ru-RU" sz="1600" dirty="0" smtClean="0">
                <a:solidFill>
                  <a:schemeClr val="tx2"/>
                </a:solidFill>
              </a:rPr>
              <a:t>В </a:t>
            </a:r>
            <a:r>
              <a:rPr lang="ru-RU" sz="1600" dirty="0">
                <a:solidFill>
                  <a:schemeClr val="tx2"/>
                </a:solidFill>
              </a:rPr>
              <a:t>эксперименте определялся мышечный тонус </a:t>
            </a:r>
            <a:r>
              <a:rPr lang="ru-RU" sz="1600" dirty="0" smtClean="0">
                <a:solidFill>
                  <a:schemeClr val="tx2"/>
                </a:solidFill>
              </a:rPr>
              <a:t>прямых</a:t>
            </a:r>
            <a:r>
              <a:rPr lang="en-US" sz="1600" dirty="0" smtClean="0">
                <a:solidFill>
                  <a:schemeClr val="tx2"/>
                </a:solidFill>
              </a:rPr>
              <a:t/>
            </a:r>
            <a:br>
              <a:rPr lang="en-US" sz="1600" dirty="0" smtClean="0">
                <a:solidFill>
                  <a:schemeClr val="tx2"/>
                </a:solidFill>
              </a:rPr>
            </a:br>
            <a:r>
              <a:rPr lang="ru-RU" sz="1600" dirty="0" smtClean="0">
                <a:solidFill>
                  <a:schemeClr val="tx2"/>
                </a:solidFill>
              </a:rPr>
              <a:t>мышц </a:t>
            </a:r>
            <a:r>
              <a:rPr lang="ru-RU" sz="1600" dirty="0">
                <a:solidFill>
                  <a:schemeClr val="tx2"/>
                </a:solidFill>
              </a:rPr>
              <a:t>глаза. Полученный таким образом </a:t>
            </a:r>
            <a:r>
              <a:rPr lang="ru-RU" sz="1600" dirty="0" smtClean="0">
                <a:solidFill>
                  <a:schemeClr val="tx2"/>
                </a:solidFill>
              </a:rPr>
              <a:t>материал</a:t>
            </a:r>
            <a:r>
              <a:rPr lang="en-US" sz="1600" dirty="0" smtClean="0">
                <a:solidFill>
                  <a:schemeClr val="tx2"/>
                </a:solidFill>
              </a:rPr>
              <a:t/>
            </a:r>
            <a:br>
              <a:rPr lang="en-US" sz="1600" dirty="0" smtClean="0">
                <a:solidFill>
                  <a:schemeClr val="tx2"/>
                </a:solidFill>
              </a:rPr>
            </a:br>
            <a:r>
              <a:rPr lang="ru-RU" sz="1600" dirty="0" smtClean="0">
                <a:solidFill>
                  <a:schemeClr val="tx2"/>
                </a:solidFill>
              </a:rPr>
              <a:t>свидетельствовал </a:t>
            </a:r>
            <a:r>
              <a:rPr lang="ru-RU" sz="1600" dirty="0">
                <a:solidFill>
                  <a:schemeClr val="tx2"/>
                </a:solidFill>
              </a:rPr>
              <a:t>о снижении мышечного тонуса </a:t>
            </a:r>
            <a:r>
              <a:rPr lang="ru-RU" sz="1600" dirty="0" smtClean="0">
                <a:solidFill>
                  <a:schemeClr val="tx2"/>
                </a:solidFill>
              </a:rPr>
              <a:t>в</a:t>
            </a:r>
            <a:r>
              <a:rPr lang="en-US" sz="1600" dirty="0" smtClean="0">
                <a:solidFill>
                  <a:schemeClr val="tx2"/>
                </a:solidFill>
              </a:rPr>
              <a:t/>
            </a:r>
            <a:br>
              <a:rPr lang="en-US" sz="1600" dirty="0" smtClean="0">
                <a:solidFill>
                  <a:schemeClr val="tx2"/>
                </a:solidFill>
              </a:rPr>
            </a:br>
            <a:r>
              <a:rPr lang="ru-RU" sz="1600" dirty="0" smtClean="0">
                <a:solidFill>
                  <a:schemeClr val="tx2"/>
                </a:solidFill>
              </a:rPr>
              <a:t>условиях </a:t>
            </a:r>
            <a:r>
              <a:rPr lang="ru-RU" sz="1600" dirty="0">
                <a:solidFill>
                  <a:schemeClr val="tx2"/>
                </a:solidFill>
              </a:rPr>
              <a:t>полной невесомости.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64" y="2924944"/>
            <a:ext cx="4502253" cy="293132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863886"/>
            <a:ext cx="3397808" cy="3003662"/>
          </a:xfrm>
          <a:prstGeom prst="rect">
            <a:avLst/>
          </a:prstGeom>
        </p:spPr>
      </p:pic>
      <p:sp>
        <p:nvSpPr>
          <p:cNvPr id="6" name="Прямоугольник 5"/>
          <p:cNvSpPr/>
          <p:nvPr/>
        </p:nvSpPr>
        <p:spPr>
          <a:xfrm>
            <a:off x="5004048" y="5274298"/>
            <a:ext cx="3779912" cy="584775"/>
          </a:xfrm>
          <a:prstGeom prst="rect">
            <a:avLst/>
          </a:prstGeom>
        </p:spPr>
        <p:txBody>
          <a:bodyPr wrap="square">
            <a:spAutoFit/>
          </a:bodyPr>
          <a:lstStyle/>
          <a:p>
            <a:r>
              <a:rPr lang="ru-RU" sz="1600" dirty="0">
                <a:solidFill>
                  <a:schemeClr val="tx2"/>
                </a:solidFill>
              </a:rPr>
              <a:t>Отважная – стала опытным летчиком, в общей сложности совершив 5 полетов.</a:t>
            </a:r>
          </a:p>
        </p:txBody>
      </p:sp>
    </p:spTree>
    <p:extLst>
      <p:ext uri="{BB962C8B-B14F-4D97-AF65-F5344CB8AC3E}">
        <p14:creationId xmlns:p14="http://schemas.microsoft.com/office/powerpoint/2010/main" val="25363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808113"/>
            <a:ext cx="8229600" cy="1180727"/>
          </a:xfrm>
        </p:spPr>
        <p:txBody>
          <a:bodyPr>
            <a:normAutofit/>
          </a:bodyPr>
          <a:lstStyle/>
          <a:p>
            <a:pPr marL="0" indent="0">
              <a:buNone/>
            </a:pPr>
            <a:r>
              <a:rPr lang="ru-RU" sz="1800" dirty="0">
                <a:solidFill>
                  <a:schemeClr val="tx2"/>
                </a:solidFill>
              </a:rPr>
              <a:t>28 июля1960 г. с космодрома Байконур стартовала ракета-носитель. Она должна была вывести на околоземную орбиту корабль-спутник, в котором находились две собаки – Лисичка и Чайка.</a:t>
            </a:r>
          </a:p>
        </p:txBody>
      </p:sp>
      <p:sp>
        <p:nvSpPr>
          <p:cNvPr id="4" name="Прямоугольник 3"/>
          <p:cNvSpPr/>
          <p:nvPr/>
        </p:nvSpPr>
        <p:spPr>
          <a:xfrm>
            <a:off x="677213" y="1988840"/>
            <a:ext cx="3456384" cy="1077218"/>
          </a:xfrm>
          <a:prstGeom prst="rect">
            <a:avLst/>
          </a:prstGeom>
        </p:spPr>
        <p:txBody>
          <a:bodyPr wrap="square">
            <a:spAutoFit/>
          </a:bodyPr>
          <a:lstStyle/>
          <a:p>
            <a:pPr>
              <a:spcBef>
                <a:spcPct val="20000"/>
              </a:spcBef>
            </a:pPr>
            <a:r>
              <a:rPr lang="ru-RU" sz="1600" i="1" dirty="0">
                <a:solidFill>
                  <a:schemeClr val="tx2"/>
                </a:solidFill>
              </a:rPr>
              <a:t>Кинологи в академии наук СССР демонстрируют</a:t>
            </a:r>
            <a:br>
              <a:rPr lang="ru-RU" sz="1600" i="1" dirty="0">
                <a:solidFill>
                  <a:schemeClr val="tx2"/>
                </a:solidFill>
              </a:rPr>
            </a:br>
            <a:r>
              <a:rPr lang="ru-RU" sz="1600" i="1" dirty="0">
                <a:solidFill>
                  <a:schemeClr val="tx2"/>
                </a:solidFill>
              </a:rPr>
              <a:t>своих лучших собак для участия в космической программе</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1628800"/>
            <a:ext cx="4055244" cy="2688435"/>
          </a:xfrm>
          <a:prstGeom prst="rect">
            <a:avLst/>
          </a:prstGeom>
        </p:spPr>
      </p:pic>
      <p:sp>
        <p:nvSpPr>
          <p:cNvPr id="6" name="Прямоугольник 5"/>
          <p:cNvSpPr/>
          <p:nvPr/>
        </p:nvSpPr>
        <p:spPr>
          <a:xfrm>
            <a:off x="3923928" y="4471631"/>
            <a:ext cx="4559300" cy="1754326"/>
          </a:xfrm>
          <a:prstGeom prst="rect">
            <a:avLst/>
          </a:prstGeom>
        </p:spPr>
        <p:txBody>
          <a:bodyPr wrap="square">
            <a:spAutoFit/>
          </a:bodyPr>
          <a:lstStyle/>
          <a:p>
            <a:pPr marL="342900" indent="-342900">
              <a:spcBef>
                <a:spcPct val="20000"/>
              </a:spcBef>
              <a:buFont typeface="Arial" pitchFamily="34" charset="0"/>
              <a:buChar char="•"/>
            </a:pPr>
            <a:r>
              <a:rPr lang="ru-RU" dirty="0">
                <a:solidFill>
                  <a:schemeClr val="tx2"/>
                </a:solidFill>
              </a:rPr>
              <a:t>Из-за аварии первой ступени ракеты-носителя пуск закончился неудачей, на 19-й секунде полёта у ракеты-носителя разрушился боковой блок первой ступени, в результате чего она упала и взорвалась, собаки погибли.</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13" y="3933056"/>
            <a:ext cx="3046586" cy="2292901"/>
          </a:xfrm>
          <a:prstGeom prst="rect">
            <a:avLst/>
          </a:prstGeom>
        </p:spPr>
      </p:pic>
      <p:sp>
        <p:nvSpPr>
          <p:cNvPr id="8" name="Прямоугольник 7"/>
          <p:cNvSpPr/>
          <p:nvPr/>
        </p:nvSpPr>
        <p:spPr>
          <a:xfrm>
            <a:off x="3357817" y="404664"/>
            <a:ext cx="1852302" cy="369332"/>
          </a:xfrm>
          <a:prstGeom prst="rect">
            <a:avLst/>
          </a:prstGeom>
        </p:spPr>
        <p:txBody>
          <a:bodyPr wrap="none">
            <a:spAutoFit/>
          </a:bodyPr>
          <a:lstStyle/>
          <a:p>
            <a:r>
              <a:rPr lang="ru-RU" b="1" dirty="0">
                <a:solidFill>
                  <a:schemeClr val="tx2"/>
                </a:solidFill>
              </a:rPr>
              <a:t>Лисичка и Чайка</a:t>
            </a:r>
          </a:p>
        </p:txBody>
      </p:sp>
    </p:spTree>
    <p:extLst>
      <p:ext uri="{BB962C8B-B14F-4D97-AF65-F5344CB8AC3E}">
        <p14:creationId xmlns:p14="http://schemas.microsoft.com/office/powerpoint/2010/main" val="10423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1250"/>
                                        <p:tgtEl>
                                          <p:spTgt spid="3">
                                            <p:txEl>
                                              <p:pRg st="0" end="0"/>
                                            </p:txEl>
                                          </p:spTgt>
                                        </p:tgtEl>
                                      </p:cBhvr>
                                    </p:animEffect>
                                  </p:childTnLst>
                                </p:cTn>
                              </p:par>
                            </p:childTnLst>
                          </p:cTn>
                        </p:par>
                        <p:par>
                          <p:cTn id="13" fill="hold">
                            <p:stCondLst>
                              <p:cond delay="1750"/>
                            </p:stCondLst>
                            <p:childTnLst>
                              <p:par>
                                <p:cTn id="14" presetID="4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2750"/>
                            </p:stCondLst>
                            <p:childTnLst>
                              <p:par>
                                <p:cTn id="20" presetID="2" presetClass="entr" presetSubtype="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250" fill="hold"/>
                                        <p:tgtEl>
                                          <p:spTgt spid="6"/>
                                        </p:tgtEl>
                                        <p:attrNameLst>
                                          <p:attrName>ppt_x</p:attrName>
                                        </p:attrNameLst>
                                      </p:cBhvr>
                                      <p:tavLst>
                                        <p:tav tm="0">
                                          <p:val>
                                            <p:strVal val="1+#ppt_w/2"/>
                                          </p:val>
                                        </p:tav>
                                        <p:tav tm="100000">
                                          <p:val>
                                            <p:strVal val="#ppt_x"/>
                                          </p:val>
                                        </p:tav>
                                      </p:tavLst>
                                    </p:anim>
                                    <p:anim calcmode="lin" valueType="num">
                                      <p:cBhvr additive="base">
                                        <p:cTn id="23" dur="125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3"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1"/>
            <a:ext cx="8229600" cy="2980928"/>
          </a:xfrm>
        </p:spPr>
        <p:txBody>
          <a:bodyPr>
            <a:normAutofit/>
          </a:bodyPr>
          <a:lstStyle/>
          <a:p>
            <a:pPr marL="0" indent="457200">
              <a:lnSpc>
                <a:spcPct val="110000"/>
              </a:lnSpc>
              <a:spcBef>
                <a:spcPts val="0"/>
              </a:spcBef>
              <a:buNone/>
            </a:pPr>
            <a:r>
              <a:rPr lang="en-US" sz="2200" dirty="0" smtClean="0">
                <a:solidFill>
                  <a:schemeClr val="tx2"/>
                </a:solidFill>
              </a:rPr>
              <a:t>	</a:t>
            </a:r>
            <a:r>
              <a:rPr lang="ru-RU" sz="2400" dirty="0" smtClean="0">
                <a:solidFill>
                  <a:schemeClr val="tx2"/>
                </a:solidFill>
              </a:rPr>
              <a:t>1 Введение</a:t>
            </a:r>
          </a:p>
          <a:p>
            <a:pPr marL="0" indent="457200">
              <a:lnSpc>
                <a:spcPct val="110000"/>
              </a:lnSpc>
              <a:spcBef>
                <a:spcPts val="0"/>
              </a:spcBef>
              <a:buNone/>
            </a:pPr>
            <a:r>
              <a:rPr lang="ru-RU" sz="2400" dirty="0">
                <a:solidFill>
                  <a:schemeClr val="tx2"/>
                </a:solidFill>
              </a:rPr>
              <a:t>	</a:t>
            </a:r>
            <a:r>
              <a:rPr lang="ru-RU" sz="2400" dirty="0" smtClean="0">
                <a:solidFill>
                  <a:schemeClr val="tx2"/>
                </a:solidFill>
              </a:rPr>
              <a:t>2 Основная часть</a:t>
            </a:r>
            <a:r>
              <a:rPr lang="ru-RU" sz="2400" dirty="0">
                <a:solidFill>
                  <a:schemeClr val="tx2"/>
                </a:solidFill>
              </a:rPr>
              <a:t/>
            </a:r>
            <a:br>
              <a:rPr lang="ru-RU" sz="2400" dirty="0">
                <a:solidFill>
                  <a:schemeClr val="tx2"/>
                </a:solidFill>
              </a:rPr>
            </a:br>
            <a:r>
              <a:rPr lang="en-US" sz="2200" dirty="0" smtClean="0">
                <a:solidFill>
                  <a:schemeClr val="tx2"/>
                </a:solidFill>
              </a:rPr>
              <a:t>	</a:t>
            </a:r>
            <a:r>
              <a:rPr lang="ru-RU" sz="2200" dirty="0" smtClean="0">
                <a:solidFill>
                  <a:schemeClr val="tx2"/>
                </a:solidFill>
              </a:rPr>
              <a:t>  </a:t>
            </a:r>
            <a:r>
              <a:rPr lang="ru-RU" sz="2000" dirty="0" smtClean="0">
                <a:solidFill>
                  <a:schemeClr val="tx2"/>
                </a:solidFill>
              </a:rPr>
              <a:t>2.1 </a:t>
            </a:r>
            <a:r>
              <a:rPr lang="ru-RU" sz="2000" dirty="0">
                <a:solidFill>
                  <a:schemeClr val="tx2"/>
                </a:solidFill>
              </a:rPr>
              <a:t>Накануне броска в космос</a:t>
            </a:r>
            <a:r>
              <a:rPr lang="ru-RU" sz="2000" dirty="0">
                <a:solidFill>
                  <a:schemeClr val="tx2"/>
                </a:solidFill>
              </a:rPr>
              <a:t>.</a:t>
            </a:r>
            <a:r>
              <a:rPr lang="ru-RU" sz="2000" dirty="0">
                <a:solidFill>
                  <a:schemeClr val="tx2"/>
                </a:solidFill>
              </a:rPr>
              <a:t/>
            </a:r>
            <a:br>
              <a:rPr lang="ru-RU" sz="2000" dirty="0">
                <a:solidFill>
                  <a:schemeClr val="tx2"/>
                </a:solidFill>
              </a:rPr>
            </a:br>
            <a:r>
              <a:rPr lang="en-US" sz="2000" dirty="0" smtClean="0">
                <a:solidFill>
                  <a:schemeClr val="tx2"/>
                </a:solidFill>
              </a:rPr>
              <a:t>	</a:t>
            </a:r>
            <a:r>
              <a:rPr lang="ru-RU" sz="2000" dirty="0" smtClean="0">
                <a:solidFill>
                  <a:schemeClr val="tx2"/>
                </a:solidFill>
              </a:rPr>
              <a:t>  2.2 </a:t>
            </a:r>
            <a:r>
              <a:rPr lang="ru-RU" sz="2000" dirty="0">
                <a:solidFill>
                  <a:schemeClr val="tx2"/>
                </a:solidFill>
              </a:rPr>
              <a:t>Первый </a:t>
            </a:r>
            <a:r>
              <a:rPr lang="ru-RU" sz="2000" dirty="0" smtClean="0">
                <a:solidFill>
                  <a:schemeClr val="tx2"/>
                </a:solidFill>
              </a:rPr>
              <a:t>запуск</a:t>
            </a:r>
            <a:r>
              <a:rPr lang="ru-RU" sz="2000" dirty="0">
                <a:solidFill>
                  <a:schemeClr val="tx2"/>
                </a:solidFill>
              </a:rPr>
              <a:t/>
            </a:r>
            <a:br>
              <a:rPr lang="ru-RU" sz="2000" dirty="0">
                <a:solidFill>
                  <a:schemeClr val="tx2"/>
                </a:solidFill>
              </a:rPr>
            </a:br>
            <a:r>
              <a:rPr lang="en-US" sz="2000" dirty="0" smtClean="0">
                <a:solidFill>
                  <a:schemeClr val="tx2"/>
                </a:solidFill>
              </a:rPr>
              <a:t>	</a:t>
            </a:r>
            <a:r>
              <a:rPr lang="ru-RU" sz="2000" dirty="0" smtClean="0">
                <a:solidFill>
                  <a:schemeClr val="tx2"/>
                </a:solidFill>
              </a:rPr>
              <a:t>  2.3 </a:t>
            </a:r>
            <a:r>
              <a:rPr lang="ru-RU" sz="2000" dirty="0">
                <a:solidFill>
                  <a:schemeClr val="tx2"/>
                </a:solidFill>
              </a:rPr>
              <a:t>Неизвестные </a:t>
            </a:r>
            <a:r>
              <a:rPr lang="ru-RU" sz="2000" dirty="0" smtClean="0">
                <a:solidFill>
                  <a:schemeClr val="tx2"/>
                </a:solidFill>
              </a:rPr>
              <a:t>космонавты</a:t>
            </a:r>
            <a:r>
              <a:rPr lang="ru-RU" sz="2000" dirty="0">
                <a:solidFill>
                  <a:schemeClr val="tx2"/>
                </a:solidFill>
              </a:rPr>
              <a:t/>
            </a:r>
            <a:br>
              <a:rPr lang="ru-RU" sz="2000" dirty="0">
                <a:solidFill>
                  <a:schemeClr val="tx2"/>
                </a:solidFill>
              </a:rPr>
            </a:br>
            <a:r>
              <a:rPr lang="en-US" sz="2200" dirty="0" smtClean="0">
                <a:solidFill>
                  <a:schemeClr val="tx2"/>
                </a:solidFill>
              </a:rPr>
              <a:t>	</a:t>
            </a:r>
            <a:r>
              <a:rPr lang="ru-RU" sz="2400" dirty="0" smtClean="0">
                <a:solidFill>
                  <a:schemeClr val="tx2"/>
                </a:solidFill>
              </a:rPr>
              <a:t>3 Заключение</a:t>
            </a:r>
            <a:r>
              <a:rPr lang="ru-RU" sz="2400" dirty="0">
                <a:solidFill>
                  <a:schemeClr val="tx2"/>
                </a:solidFill>
              </a:rPr>
              <a:t/>
            </a:r>
            <a:br>
              <a:rPr lang="ru-RU" sz="2400" dirty="0">
                <a:solidFill>
                  <a:schemeClr val="tx2"/>
                </a:solidFill>
              </a:rPr>
            </a:br>
            <a:r>
              <a:rPr lang="en-US" sz="2400" dirty="0" smtClean="0">
                <a:solidFill>
                  <a:schemeClr val="tx2"/>
                </a:solidFill>
              </a:rPr>
              <a:t>	</a:t>
            </a:r>
            <a:r>
              <a:rPr lang="ru-RU" sz="2400" dirty="0" smtClean="0">
                <a:solidFill>
                  <a:schemeClr val="tx2"/>
                </a:solidFill>
              </a:rPr>
              <a:t>4 </a:t>
            </a:r>
            <a:r>
              <a:rPr lang="ru-RU" sz="2400" dirty="0">
                <a:solidFill>
                  <a:schemeClr val="tx2"/>
                </a:solidFill>
              </a:rPr>
              <a:t>Ссылки</a:t>
            </a:r>
          </a:p>
        </p:txBody>
      </p:sp>
      <p:sp>
        <p:nvSpPr>
          <p:cNvPr id="4" name="Прямоугольник 3"/>
          <p:cNvSpPr/>
          <p:nvPr/>
        </p:nvSpPr>
        <p:spPr>
          <a:xfrm>
            <a:off x="3563888" y="476672"/>
            <a:ext cx="1704313" cy="923330"/>
          </a:xfrm>
          <a:prstGeom prst="rect">
            <a:avLst/>
          </a:prstGeom>
          <a:noFill/>
        </p:spPr>
        <p:txBody>
          <a:bodyPr wrap="none" lIns="91440" tIns="45720" rIns="91440" bIns="45720">
            <a:spAutoFit/>
          </a:bodyPr>
          <a:lstStyle/>
          <a:p>
            <a:pPr algn="ct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План</a:t>
            </a:r>
            <a:endPar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340685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732958"/>
            <a:ext cx="4818601" cy="1800199"/>
          </a:xfrm>
        </p:spPr>
        <p:txBody>
          <a:bodyPr>
            <a:noAutofit/>
          </a:bodyPr>
          <a:lstStyle/>
          <a:p>
            <a:pPr indent="432000" algn="just">
              <a:buNone/>
              <a:defRPr/>
            </a:pPr>
            <a:r>
              <a:rPr lang="ru-RU" sz="1600" dirty="0">
                <a:solidFill>
                  <a:schemeClr val="tx2"/>
                </a:solidFill>
              </a:rPr>
              <a:t>19 августа 1960 года в 11:44 по московскому времени с космодрома Байконур, со стартового комплекса № 1 был осуществлён успешный запуск второго космического корабля-спутника на орбиту. Кабину, в которой находились Белка и Стрелка поместили в корабль за два часа до старта. Старт прошёл успешно, ракета, оторвавшись от стартового стола, штатно вывела космический аппарат на орбиту. Во время старта и набора высоты у собак наблюдались сильно учащённые дыхание и пульс, но когда корабль был выведен на орбиту, они успокоились.</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87" y="3933056"/>
            <a:ext cx="3469135" cy="2664296"/>
          </a:xfrm>
          <a:prstGeom prst="rect">
            <a:avLst/>
          </a:prstGeom>
        </p:spPr>
      </p:pic>
      <p:sp>
        <p:nvSpPr>
          <p:cNvPr id="6" name="Объект 2"/>
          <p:cNvSpPr txBox="1">
            <a:spLocks/>
          </p:cNvSpPr>
          <p:nvPr/>
        </p:nvSpPr>
        <p:spPr>
          <a:xfrm>
            <a:off x="3956422" y="3791508"/>
            <a:ext cx="4906407" cy="3235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432000" algn="just">
              <a:buNone/>
              <a:defRPr/>
            </a:pPr>
            <a:r>
              <a:rPr lang="ru-RU" sz="1600" dirty="0">
                <a:solidFill>
                  <a:schemeClr val="tx2"/>
                </a:solidFill>
              </a:rPr>
              <a:t>Собаки прошли все виды испытаний. Они могут довольно длительно находиться в кабине без движения, могут переносить большие перегрузки, вибрации. Животные не пугаются слухов, умеют сидеть в своем экспериментальном снаряжении, давая возможность записывать биотоки сердца, мышц, мозга, артериальное давление, характер дыхания и т.д.</a:t>
            </a:r>
          </a:p>
          <a:p>
            <a:endParaRPr lang="ru-RU" sz="1600" dirty="0"/>
          </a:p>
        </p:txBody>
      </p:sp>
      <p:pic>
        <p:nvPicPr>
          <p:cNvPr id="7"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687735"/>
            <a:ext cx="3579352" cy="2592288"/>
          </a:xfrm>
          <a:prstGeom prst="rect">
            <a:avLst/>
          </a:prstGeom>
        </p:spPr>
      </p:pic>
      <p:sp>
        <p:nvSpPr>
          <p:cNvPr id="2" name="Прямоугольник 1"/>
          <p:cNvSpPr/>
          <p:nvPr/>
        </p:nvSpPr>
        <p:spPr>
          <a:xfrm>
            <a:off x="1619672" y="260648"/>
            <a:ext cx="1798377" cy="369332"/>
          </a:xfrm>
          <a:prstGeom prst="rect">
            <a:avLst/>
          </a:prstGeom>
        </p:spPr>
        <p:txBody>
          <a:bodyPr wrap="none">
            <a:spAutoFit/>
          </a:bodyPr>
          <a:lstStyle/>
          <a:p>
            <a:r>
              <a:rPr lang="ru-RU" b="1" dirty="0">
                <a:solidFill>
                  <a:schemeClr val="tx2"/>
                </a:solidFill>
              </a:rPr>
              <a:t>Белка и Стрелка</a:t>
            </a:r>
          </a:p>
        </p:txBody>
      </p:sp>
    </p:spTree>
    <p:extLst>
      <p:ext uri="{BB962C8B-B14F-4D97-AF65-F5344CB8AC3E}">
        <p14:creationId xmlns:p14="http://schemas.microsoft.com/office/powerpoint/2010/main" val="20911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anim calcmode="lin" valueType="num">
                                      <p:cBhvr>
                                        <p:cTn id="13"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6" presetClass="entr" presetSubtype="2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1250"/>
                                        <p:tgtEl>
                                          <p:spTgt spid="7"/>
                                        </p:tgtEl>
                                      </p:cBhvr>
                                    </p:animEffect>
                                  </p:childTnLst>
                                </p:cTn>
                              </p:par>
                            </p:childTnLst>
                          </p:cTn>
                        </p:par>
                        <p:par>
                          <p:cTn id="19" fill="hold">
                            <p:stCondLst>
                              <p:cond delay="3250"/>
                            </p:stCondLst>
                            <p:childTnLst>
                              <p:par>
                                <p:cTn id="20" presetID="16" presetClass="entr" presetSubtype="2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1250"/>
                                        <p:tgtEl>
                                          <p:spTgt spid="4"/>
                                        </p:tgtEl>
                                      </p:cBhvr>
                                    </p:animEffect>
                                  </p:childTnLst>
                                </p:cTn>
                              </p:par>
                            </p:childTnLst>
                          </p:cTn>
                        </p:par>
                        <p:par>
                          <p:cTn id="23" fill="hold">
                            <p:stCondLst>
                              <p:cond delay="4500"/>
                            </p:stCondLst>
                            <p:childTnLst>
                              <p:par>
                                <p:cTn id="24" presetID="2" presetClass="entr" presetSubtype="1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427984" y="3356992"/>
            <a:ext cx="4572000" cy="3046988"/>
          </a:xfrm>
          <a:prstGeom prst="rect">
            <a:avLst/>
          </a:prstGeom>
        </p:spPr>
        <p:txBody>
          <a:bodyPr>
            <a:spAutoFit/>
          </a:bodyPr>
          <a:lstStyle/>
          <a:p>
            <a:pPr marL="342900" indent="432000" algn="just">
              <a:spcBef>
                <a:spcPct val="20000"/>
              </a:spcBef>
              <a:defRPr/>
            </a:pPr>
            <a:r>
              <a:rPr lang="ru-RU" sz="1600" dirty="0">
                <a:solidFill>
                  <a:schemeClr val="tx2"/>
                </a:solidFill>
              </a:rPr>
              <a:t>Впервые в истории космонавтики велось постоянное наблюдение за состоянием и поведением собак с помощью телевизионной системы. Видеоинформация, передававшаяся с борта корабля во время прохождения корабля-спутника в зоне действия наземных приёмных пунктов, регистрировалась на киноплёнку. В дальнейшем при просмотре этой плёнки можно было определить, как вело себя животное в определённый момент и какие физиологические изменения в этот период происходили. </a:t>
            </a:r>
          </a:p>
        </p:txBody>
      </p:sp>
      <p:sp>
        <p:nvSpPr>
          <p:cNvPr id="6" name="Прямоугольник 5"/>
          <p:cNvSpPr/>
          <p:nvPr/>
        </p:nvSpPr>
        <p:spPr>
          <a:xfrm>
            <a:off x="0" y="188640"/>
            <a:ext cx="4572000" cy="3046988"/>
          </a:xfrm>
          <a:prstGeom prst="rect">
            <a:avLst/>
          </a:prstGeom>
        </p:spPr>
        <p:txBody>
          <a:bodyPr>
            <a:spAutoFit/>
          </a:bodyPr>
          <a:lstStyle/>
          <a:p>
            <a:pPr marL="342900" indent="432000" algn="just">
              <a:spcBef>
                <a:spcPct val="20000"/>
              </a:spcBef>
              <a:defRPr/>
            </a:pPr>
            <a:r>
              <a:rPr lang="ru-RU" sz="1600" dirty="0">
                <a:solidFill>
                  <a:schemeClr val="tx2"/>
                </a:solidFill>
              </a:rPr>
              <a:t>Давление, температура и влажность воздуха в кабине корабля обеспечивались системами жизнедеятельности в пределах установленной нормы. Периодически проводилась очистка воздуха. Автоматы кормления обеспечивали пищей и водой Белку и Стрелку два раза в сутки, в рамках эксперимента по возможности приёма пищи в невесомости. Регистрацию физиологических функций в течение всего полёта обеспечивал специально разработанный комплект медицинской исследовательской аппаратуры.</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39" y="476672"/>
            <a:ext cx="3676141" cy="2113781"/>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235628"/>
            <a:ext cx="3733800" cy="3276600"/>
          </a:xfrm>
          <a:prstGeom prst="rect">
            <a:avLst/>
          </a:prstGeom>
        </p:spPr>
      </p:pic>
    </p:spTree>
    <p:extLst>
      <p:ext uri="{BB962C8B-B14F-4D97-AF65-F5344CB8AC3E}">
        <p14:creationId xmlns:p14="http://schemas.microsoft.com/office/powerpoint/2010/main" val="40704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3"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250" fill="hold"/>
                                        <p:tgtEl>
                                          <p:spTgt spid="8"/>
                                        </p:tgtEl>
                                        <p:attrNameLst>
                                          <p:attrName>ppt_x</p:attrName>
                                        </p:attrNameLst>
                                      </p:cBhvr>
                                      <p:tavLst>
                                        <p:tav tm="0">
                                          <p:val>
                                            <p:strVal val="1+#ppt_w/2"/>
                                          </p:val>
                                        </p:tav>
                                        <p:tav tm="100000">
                                          <p:val>
                                            <p:strVal val="#ppt_x"/>
                                          </p:val>
                                        </p:tav>
                                      </p:tavLst>
                                    </p:anim>
                                    <p:anim calcmode="lin" valueType="num">
                                      <p:cBhvr additive="base">
                                        <p:cTn id="17" dur="125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250" fill="hold"/>
                                        <p:tgtEl>
                                          <p:spTgt spid="9"/>
                                        </p:tgtEl>
                                        <p:attrNameLst>
                                          <p:attrName>ppt_x</p:attrName>
                                        </p:attrNameLst>
                                      </p:cBhvr>
                                      <p:tavLst>
                                        <p:tav tm="0">
                                          <p:val>
                                            <p:strVal val="0-#ppt_w/2"/>
                                          </p:val>
                                        </p:tav>
                                        <p:tav tm="100000">
                                          <p:val>
                                            <p:strVal val="#ppt_x"/>
                                          </p:val>
                                        </p:tav>
                                      </p:tavLst>
                                    </p:anim>
                                    <p:anim calcmode="lin" valueType="num">
                                      <p:cBhvr additive="base">
                                        <p:cTn id="21"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95936" y="404664"/>
            <a:ext cx="4572000" cy="3077766"/>
          </a:xfrm>
          <a:prstGeom prst="rect">
            <a:avLst/>
          </a:prstGeom>
        </p:spPr>
        <p:txBody>
          <a:bodyPr>
            <a:spAutoFit/>
          </a:bodyPr>
          <a:lstStyle/>
          <a:p>
            <a:r>
              <a:rPr lang="ru-RU" sz="1600" dirty="0">
                <a:solidFill>
                  <a:schemeClr val="tx2"/>
                </a:solidFill>
              </a:rPr>
              <a:t>20 августа 1960 года в 13:32 МСК на 18 витке с Земли была дана команда на запуск цикла спуска. Была включена тормозная двигательная установка, и корабль сошёл с орбиты. Через некоторое время спускаемый аппарат успешно приземлился в заданном районе (треугольник Орск-Кустанай-Амангельды) в 10 км от расчётной точки. Программа была выполнена полностью. По первому визуальному осмотру, когда специалисты прибыли на место приземления, было видно, что Белка и Стрелка чувствуют себя удовлетворительно.</a:t>
            </a:r>
            <a:r>
              <a:rPr lang="ru-RU" dirty="0"/>
              <a:t> </a:t>
            </a:r>
          </a:p>
        </p:txBody>
      </p:sp>
      <p:pic>
        <p:nvPicPr>
          <p:cNvPr id="1026" name="Picture 2" descr="http://u.jimdo.com/www15/o/sc31e83ca8f109da1/img/iaba2ec5dc2d9e7f2/1317148742/std/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54" y="527231"/>
            <a:ext cx="340995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3284984"/>
            <a:ext cx="4139952" cy="3046988"/>
          </a:xfrm>
          <a:prstGeom prst="rect">
            <a:avLst/>
          </a:prstGeom>
        </p:spPr>
        <p:txBody>
          <a:bodyPr wrap="square">
            <a:spAutoFit/>
          </a:bodyPr>
          <a:lstStyle/>
          <a:p>
            <a:r>
              <a:rPr lang="ru-RU" sz="1600" dirty="0">
                <a:solidFill>
                  <a:schemeClr val="tx2"/>
                </a:solidFill>
              </a:rPr>
              <a:t>Никаких отклонений в проведённых послеполётных анализах у собак не наблюдалось. Были сделаны выводы, что необходимо осторожно подходить к вопросам планирования предстоящего полёта человека в космос. На основании этого было принято решение ограничить полёт первого человека в космос минимальным количеством витков. Так что Белка фактически предопределила одновитковый полёт первого космонавта Юрия Алексеевича Гагарина.</a:t>
            </a:r>
          </a:p>
        </p:txBody>
      </p:sp>
      <p:pic>
        <p:nvPicPr>
          <p:cNvPr id="2" name="Фильм.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52949" y="3414713"/>
            <a:ext cx="4051497" cy="3038623"/>
          </a:xfrm>
          <a:prstGeom prst="rect">
            <a:avLst/>
          </a:prstGeom>
        </p:spPr>
      </p:pic>
    </p:spTree>
    <p:extLst>
      <p:ext uri="{BB962C8B-B14F-4D97-AF65-F5344CB8AC3E}">
        <p14:creationId xmlns:p14="http://schemas.microsoft.com/office/powerpoint/2010/main" val="84536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1" presetClass="mediacall" presetSubtype="0" fill="hold" nodeType="withEffect">
                                  <p:stCondLst>
                                    <p:cond delay="0"/>
                                  </p:stCondLst>
                                  <p:childTnLst>
                                    <p:cmd type="call" cmd="playFrom(0.0)">
                                      <p:cBhvr>
                                        <p:cTn id="16" dur="266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91880" y="4526042"/>
            <a:ext cx="5544615" cy="1440161"/>
          </a:xfrm>
        </p:spPr>
        <p:txBody>
          <a:bodyPr>
            <a:normAutofit/>
          </a:bodyPr>
          <a:lstStyle/>
          <a:p>
            <a:pPr indent="0" algn="just">
              <a:buNone/>
            </a:pPr>
            <a:endParaRPr lang="en-US" sz="2000" dirty="0">
              <a:solidFill>
                <a:schemeClr val="tx2"/>
              </a:solidFill>
            </a:endParaRPr>
          </a:p>
          <a:p>
            <a:pPr indent="0">
              <a:buNone/>
            </a:pPr>
            <a:r>
              <a:rPr lang="en-US" sz="2000" dirty="0" smtClean="0">
                <a:solidFill>
                  <a:schemeClr val="tx2"/>
                </a:solidFill>
              </a:rPr>
              <a:t>	</a:t>
            </a:r>
            <a:r>
              <a:rPr lang="ru-RU" sz="1600" dirty="0" smtClean="0">
                <a:solidFill>
                  <a:schemeClr val="tx2"/>
                </a:solidFill>
              </a:rPr>
              <a:t>2 </a:t>
            </a:r>
            <a:r>
              <a:rPr lang="ru-RU" sz="1600" dirty="0">
                <a:solidFill>
                  <a:schemeClr val="tx2"/>
                </a:solidFill>
              </a:rPr>
              <a:t>декабря 1960 года собаки-космонавты </a:t>
            </a:r>
            <a:r>
              <a:rPr lang="en-US" sz="1600" dirty="0">
                <a:solidFill>
                  <a:schemeClr val="tx2"/>
                </a:solidFill>
              </a:rPr>
              <a:t/>
            </a:r>
            <a:br>
              <a:rPr lang="en-US" sz="1600" dirty="0">
                <a:solidFill>
                  <a:schemeClr val="tx2"/>
                </a:solidFill>
              </a:rPr>
            </a:br>
            <a:r>
              <a:rPr lang="ru-RU" sz="1600" dirty="0" smtClean="0">
                <a:solidFill>
                  <a:schemeClr val="tx2"/>
                </a:solidFill>
              </a:rPr>
              <a:t>Пчелка </a:t>
            </a:r>
            <a:r>
              <a:rPr lang="ru-RU" sz="1600" dirty="0">
                <a:solidFill>
                  <a:schemeClr val="tx2"/>
                </a:solidFill>
              </a:rPr>
              <a:t>и Мушка погибли при </a:t>
            </a:r>
            <a:r>
              <a:rPr lang="ru-RU" sz="1600" dirty="0" smtClean="0">
                <a:solidFill>
                  <a:schemeClr val="tx2"/>
                </a:solidFill>
              </a:rPr>
              <a:t>возвращении</a:t>
            </a:r>
            <a:r>
              <a:rPr lang="en-US" sz="1600" dirty="0" smtClean="0">
                <a:solidFill>
                  <a:schemeClr val="tx2"/>
                </a:solidFill>
              </a:rPr>
              <a:t/>
            </a:r>
            <a:br>
              <a:rPr lang="en-US" sz="1600" dirty="0" smtClean="0">
                <a:solidFill>
                  <a:schemeClr val="tx2"/>
                </a:solidFill>
              </a:rPr>
            </a:br>
            <a:r>
              <a:rPr lang="ru-RU" sz="1600" dirty="0" smtClean="0">
                <a:solidFill>
                  <a:schemeClr val="tx2"/>
                </a:solidFill>
              </a:rPr>
              <a:t>корабля </a:t>
            </a:r>
            <a:r>
              <a:rPr lang="ru-RU" sz="1600" dirty="0">
                <a:solidFill>
                  <a:schemeClr val="tx2"/>
                </a:solidFill>
              </a:rPr>
              <a:t>на Землю.</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65" y="4509120"/>
            <a:ext cx="2832315" cy="2124236"/>
          </a:xfrm>
          <a:prstGeom prst="rect">
            <a:avLst/>
          </a:prstGeom>
        </p:spPr>
      </p:pic>
      <p:sp>
        <p:nvSpPr>
          <p:cNvPr id="2" name="Прямоугольник 1"/>
          <p:cNvSpPr/>
          <p:nvPr/>
        </p:nvSpPr>
        <p:spPr>
          <a:xfrm>
            <a:off x="395536" y="1556792"/>
            <a:ext cx="5221144" cy="2800767"/>
          </a:xfrm>
          <a:prstGeom prst="rect">
            <a:avLst/>
          </a:prstGeom>
        </p:spPr>
        <p:txBody>
          <a:bodyPr wrap="square">
            <a:spAutoFit/>
          </a:bodyPr>
          <a:lstStyle/>
          <a:p>
            <a:r>
              <a:rPr lang="ru-RU" sz="1600" dirty="0">
                <a:solidFill>
                  <a:schemeClr val="tx2"/>
                </a:solidFill>
              </a:rPr>
              <a:t>Пуск корабля с Пчелкой и Мушкой состоялся 1 декабря 1960 года. Если о предыдущих полетах сообщалось задним числом, то о Пчелке и Мушке голосом Левитана вещали все радиостанции Советского Союза. Последнее сообщение ТАСС было следующим: К 12 часам московского времени 2 декабря 1960 года третий советский корабль-спутник продолжал свое движение вокруг земного шара... Была подана команда на спуск корабля-спутника на Землю. В связи со снижением по нерасчетной траектории корабль-спутник прекратил свое существование при входе в плотные слои атмосферы.</a:t>
            </a:r>
            <a:endParaRPr lang="ru-RU" sz="1600" dirty="0"/>
          </a:p>
        </p:txBody>
      </p:sp>
      <p:sp>
        <p:nvSpPr>
          <p:cNvPr id="5" name="Прямоугольник 4"/>
          <p:cNvSpPr/>
          <p:nvPr/>
        </p:nvSpPr>
        <p:spPr>
          <a:xfrm>
            <a:off x="395536" y="836712"/>
            <a:ext cx="8352928" cy="584775"/>
          </a:xfrm>
          <a:prstGeom prst="rect">
            <a:avLst/>
          </a:prstGeom>
        </p:spPr>
        <p:txBody>
          <a:bodyPr wrap="square">
            <a:spAutoFit/>
          </a:bodyPr>
          <a:lstStyle/>
          <a:p>
            <a:pPr indent="432000" algn="just"/>
            <a:r>
              <a:rPr lang="ru-RU" sz="1600" dirty="0">
                <a:solidFill>
                  <a:schemeClr val="tx2"/>
                </a:solidFill>
              </a:rPr>
              <a:t>Отряд собак-космонавтов стремительно пополнялся. Вслед за Белкой и Стрелкой дорогу в космос должны были прокладывать Пчелка и Мушка.</a:t>
            </a:r>
            <a:endParaRPr lang="en-US" sz="1600" dirty="0">
              <a:solidFill>
                <a:schemeClr val="tx2"/>
              </a:solidFill>
            </a:endParaRPr>
          </a:p>
        </p:txBody>
      </p:sp>
      <p:sp>
        <p:nvSpPr>
          <p:cNvPr id="6" name="Прямоугольник 5"/>
          <p:cNvSpPr/>
          <p:nvPr/>
        </p:nvSpPr>
        <p:spPr>
          <a:xfrm>
            <a:off x="3491880" y="332656"/>
            <a:ext cx="1846980" cy="369332"/>
          </a:xfrm>
          <a:prstGeom prst="rect">
            <a:avLst/>
          </a:prstGeom>
        </p:spPr>
        <p:txBody>
          <a:bodyPr wrap="none">
            <a:spAutoFit/>
          </a:bodyPr>
          <a:lstStyle/>
          <a:p>
            <a:r>
              <a:rPr lang="ru-RU" b="1" dirty="0">
                <a:solidFill>
                  <a:schemeClr val="tx2"/>
                </a:solidFill>
              </a:rPr>
              <a:t>Пчелка и Мушка</a:t>
            </a:r>
            <a:endParaRPr lang="ru-RU" b="1"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680" y="1340768"/>
            <a:ext cx="3011771" cy="2952328"/>
          </a:xfrm>
          <a:prstGeom prst="rect">
            <a:avLst/>
          </a:prstGeom>
        </p:spPr>
      </p:pic>
    </p:spTree>
    <p:extLst>
      <p:ext uri="{BB962C8B-B14F-4D97-AF65-F5344CB8AC3E}">
        <p14:creationId xmlns:p14="http://schemas.microsoft.com/office/powerpoint/2010/main" val="249767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2"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71800" y="188640"/>
            <a:ext cx="2394053" cy="369332"/>
          </a:xfrm>
          <a:prstGeom prst="rect">
            <a:avLst/>
          </a:prstGeom>
        </p:spPr>
        <p:txBody>
          <a:bodyPr wrap="none">
            <a:spAutoFit/>
          </a:bodyPr>
          <a:lstStyle/>
          <a:p>
            <a:r>
              <a:rPr lang="ru-RU" b="1" dirty="0">
                <a:solidFill>
                  <a:schemeClr val="tx2"/>
                </a:solidFill>
              </a:rPr>
              <a:t>Жемчужина и </a:t>
            </a:r>
            <a:r>
              <a:rPr lang="ru-RU" b="1" dirty="0" err="1">
                <a:solidFill>
                  <a:schemeClr val="tx2"/>
                </a:solidFill>
              </a:rPr>
              <a:t>Жулька</a:t>
            </a:r>
            <a:endParaRPr lang="ru-RU" b="1" dirty="0">
              <a:solidFill>
                <a:schemeClr val="tx2"/>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062" y="260648"/>
            <a:ext cx="1786136" cy="2535161"/>
          </a:xfrm>
          <a:prstGeom prst="rect">
            <a:avLst/>
          </a:prstGeom>
        </p:spPr>
      </p:pic>
      <p:sp>
        <p:nvSpPr>
          <p:cNvPr id="6" name="Прямоугольник 5"/>
          <p:cNvSpPr/>
          <p:nvPr/>
        </p:nvSpPr>
        <p:spPr>
          <a:xfrm>
            <a:off x="235256" y="641227"/>
            <a:ext cx="6696744" cy="1077218"/>
          </a:xfrm>
          <a:prstGeom prst="rect">
            <a:avLst/>
          </a:prstGeom>
        </p:spPr>
        <p:txBody>
          <a:bodyPr wrap="square">
            <a:spAutoFit/>
          </a:bodyPr>
          <a:lstStyle/>
          <a:p>
            <a:r>
              <a:rPr lang="ru-RU" sz="1600" dirty="0">
                <a:solidFill>
                  <a:schemeClr val="tx2"/>
                </a:solidFill>
              </a:rPr>
              <a:t> </a:t>
            </a:r>
            <a:r>
              <a:rPr lang="ru-RU" sz="1600" dirty="0" smtClean="0">
                <a:solidFill>
                  <a:schemeClr val="tx2"/>
                </a:solidFill>
              </a:rPr>
              <a:t> 22 </a:t>
            </a:r>
            <a:r>
              <a:rPr lang="ru-RU" sz="1600" dirty="0">
                <a:solidFill>
                  <a:schemeClr val="tx2"/>
                </a:solidFill>
              </a:rPr>
              <a:t>декабря 1960 г. место в корабле-спутнике заняли Жемчужина и </a:t>
            </a:r>
            <a:r>
              <a:rPr lang="ru-RU" sz="1600" dirty="0" err="1">
                <a:solidFill>
                  <a:schemeClr val="tx2"/>
                </a:solidFill>
              </a:rPr>
              <a:t>Жулька</a:t>
            </a:r>
            <a:r>
              <a:rPr lang="ru-RU" sz="1600" dirty="0">
                <a:solidFill>
                  <a:schemeClr val="tx2"/>
                </a:solidFill>
              </a:rPr>
              <a:t>. Случилась авария. Спускаемый аппарат совершил аварийную посадку в Красноярском крае. Погибли крысы, насекомые, растения, а собаки остались живы.</a:t>
            </a:r>
          </a:p>
        </p:txBody>
      </p:sp>
      <p:sp>
        <p:nvSpPr>
          <p:cNvPr id="7" name="Прямоугольник 6"/>
          <p:cNvSpPr/>
          <p:nvPr/>
        </p:nvSpPr>
        <p:spPr>
          <a:xfrm>
            <a:off x="3491880" y="1934415"/>
            <a:ext cx="1191608" cy="369332"/>
          </a:xfrm>
          <a:prstGeom prst="rect">
            <a:avLst/>
          </a:prstGeom>
        </p:spPr>
        <p:txBody>
          <a:bodyPr wrap="none">
            <a:spAutoFit/>
          </a:bodyPr>
          <a:lstStyle/>
          <a:p>
            <a:r>
              <a:rPr lang="ru-RU" b="1" dirty="0">
                <a:solidFill>
                  <a:schemeClr val="tx2"/>
                </a:solidFill>
              </a:rPr>
              <a:t>Чернушка</a:t>
            </a:r>
          </a:p>
        </p:txBody>
      </p:sp>
      <p:sp>
        <p:nvSpPr>
          <p:cNvPr id="8" name="Прямоугольник 7"/>
          <p:cNvSpPr/>
          <p:nvPr/>
        </p:nvSpPr>
        <p:spPr>
          <a:xfrm>
            <a:off x="2411760" y="2431637"/>
            <a:ext cx="4248472" cy="1077218"/>
          </a:xfrm>
          <a:prstGeom prst="rect">
            <a:avLst/>
          </a:prstGeom>
        </p:spPr>
        <p:txBody>
          <a:bodyPr wrap="square">
            <a:spAutoFit/>
          </a:bodyPr>
          <a:lstStyle/>
          <a:p>
            <a:r>
              <a:rPr lang="ru-RU" sz="1600" dirty="0">
                <a:solidFill>
                  <a:schemeClr val="tx2"/>
                </a:solidFill>
              </a:rPr>
              <a:t> </a:t>
            </a:r>
            <a:r>
              <a:rPr lang="ru-RU" sz="1600" dirty="0" smtClean="0">
                <a:solidFill>
                  <a:schemeClr val="tx2"/>
                </a:solidFill>
              </a:rPr>
              <a:t> 9 </a:t>
            </a:r>
            <a:r>
              <a:rPr lang="ru-RU" sz="1600" dirty="0">
                <a:solidFill>
                  <a:schemeClr val="tx2"/>
                </a:solidFill>
              </a:rPr>
              <a:t>марта 1961 г. четвероногая путешественница Чернушка и другие обитатели кабины стартовала в космос и вскоре благополучно возвратилась на землю.</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53530"/>
            <a:ext cx="1979302" cy="2841104"/>
          </a:xfrm>
          <a:prstGeom prst="rect">
            <a:avLst/>
          </a:prstGeom>
        </p:spPr>
      </p:pic>
      <p:sp>
        <p:nvSpPr>
          <p:cNvPr id="10" name="Прямоугольник 9"/>
          <p:cNvSpPr/>
          <p:nvPr/>
        </p:nvSpPr>
        <p:spPr>
          <a:xfrm>
            <a:off x="201740" y="4725144"/>
            <a:ext cx="5954435" cy="1569660"/>
          </a:xfrm>
          <a:prstGeom prst="rect">
            <a:avLst/>
          </a:prstGeom>
        </p:spPr>
        <p:txBody>
          <a:bodyPr wrap="square">
            <a:spAutoFit/>
          </a:bodyPr>
          <a:lstStyle/>
          <a:p>
            <a:r>
              <a:rPr lang="ru-RU" sz="1600" dirty="0" smtClean="0">
                <a:solidFill>
                  <a:schemeClr val="tx2"/>
                </a:solidFill>
              </a:rPr>
              <a:t>  25 </a:t>
            </a:r>
            <a:r>
              <a:rPr lang="ru-RU" sz="1600" dirty="0">
                <a:solidFill>
                  <a:schemeClr val="tx2"/>
                </a:solidFill>
              </a:rPr>
              <a:t>марта 1961 года состоялся полёт собаки Звёздочки. Одновитковый полёт на корабле «Восток ЗКА №2» прошёл успешно. Вместе с собакой летал и манекен «Иван Иванович». Попутно была испытана фоторазведывательная аппаратура над объектами в Турции и Африке. До полёта в космос первого человека оставалось всего 18 дней.</a:t>
            </a:r>
          </a:p>
        </p:txBody>
      </p:sp>
      <p:sp>
        <p:nvSpPr>
          <p:cNvPr id="12" name="Прямоугольник 11"/>
          <p:cNvSpPr/>
          <p:nvPr/>
        </p:nvSpPr>
        <p:spPr>
          <a:xfrm>
            <a:off x="2981091" y="4189730"/>
            <a:ext cx="1213858" cy="369332"/>
          </a:xfrm>
          <a:prstGeom prst="rect">
            <a:avLst/>
          </a:prstGeom>
        </p:spPr>
        <p:txBody>
          <a:bodyPr wrap="none">
            <a:spAutoFit/>
          </a:bodyPr>
          <a:lstStyle/>
          <a:p>
            <a:r>
              <a:rPr lang="ru-RU" b="1" dirty="0">
                <a:solidFill>
                  <a:schemeClr val="tx2"/>
                </a:solidFill>
              </a:rPr>
              <a:t>Звёздочка</a:t>
            </a:r>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93" y="3719349"/>
            <a:ext cx="2199805" cy="2793752"/>
          </a:xfrm>
          <a:prstGeom prst="rect">
            <a:avLst/>
          </a:prstGeom>
        </p:spPr>
      </p:pic>
    </p:spTree>
    <p:extLst>
      <p:ext uri="{BB962C8B-B14F-4D97-AF65-F5344CB8AC3E}">
        <p14:creationId xmlns:p14="http://schemas.microsoft.com/office/powerpoint/2010/main" val="22712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4"/>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7"/>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12"/>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491880" y="188640"/>
            <a:ext cx="1896417" cy="369332"/>
          </a:xfrm>
          <a:prstGeom prst="rect">
            <a:avLst/>
          </a:prstGeom>
        </p:spPr>
        <p:txBody>
          <a:bodyPr wrap="none">
            <a:spAutoFit/>
          </a:bodyPr>
          <a:lstStyle/>
          <a:p>
            <a:r>
              <a:rPr lang="ru-RU" b="1" dirty="0">
                <a:solidFill>
                  <a:schemeClr val="tx2"/>
                </a:solidFill>
              </a:rPr>
              <a:t>Ветерок и Уголёк</a:t>
            </a:r>
          </a:p>
        </p:txBody>
      </p:sp>
      <p:sp>
        <p:nvSpPr>
          <p:cNvPr id="5" name="Прямоугольник 4"/>
          <p:cNvSpPr/>
          <p:nvPr/>
        </p:nvSpPr>
        <p:spPr>
          <a:xfrm>
            <a:off x="251520" y="576761"/>
            <a:ext cx="8424936" cy="1569660"/>
          </a:xfrm>
          <a:prstGeom prst="rect">
            <a:avLst/>
          </a:prstGeom>
        </p:spPr>
        <p:txBody>
          <a:bodyPr wrap="square">
            <a:spAutoFit/>
          </a:bodyPr>
          <a:lstStyle/>
          <a:p>
            <a:r>
              <a:rPr lang="ru-RU" sz="1600" dirty="0">
                <a:solidFill>
                  <a:schemeClr val="tx2"/>
                </a:solidFill>
              </a:rPr>
              <a:t>За весь период экспериментов – вплоть до весны 1961 года было запущено 29 ракет с животными. В полетах участвовали 48 собак, некоторые собаки благополучно летали на ракетах по два, три и даже четыре раза. В космосе побывали 9 собак. Однако не всегда эксперименты заканчивались благополучно: за это время погибли почти двадцать собак. Собаки гибли от разгерметизации кабины, отказа парашютной системы, неполадок в системе жизнеобеспечения.</a:t>
            </a:r>
          </a:p>
        </p:txBody>
      </p:sp>
      <p:pic>
        <p:nvPicPr>
          <p:cNvPr id="2050" name="Picture 2" descr="http://u.jimdo.com/www15/o/sc31e83ca8f109da1/img/i1e79860311e7a4ed/1317150882/st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46922"/>
            <a:ext cx="1965887" cy="23322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72563" y="2146421"/>
            <a:ext cx="6243653" cy="1815882"/>
          </a:xfrm>
          <a:prstGeom prst="rect">
            <a:avLst/>
          </a:prstGeom>
        </p:spPr>
        <p:txBody>
          <a:bodyPr wrap="square">
            <a:spAutoFit/>
          </a:bodyPr>
          <a:lstStyle/>
          <a:p>
            <a:r>
              <a:rPr lang="ru-RU" sz="1600" dirty="0">
                <a:solidFill>
                  <a:schemeClr val="tx2"/>
                </a:solidFill>
              </a:rPr>
              <a:t>22 февраля 1966 г. в процессе подготовки к полету «Восхода-3» был запущен беспилотный корабль «Восход», получивший после выхода на орбиту название «Космос-110». На его борту находились собаки Ветерок и Уголек. Корабль вышел на орбиту с высоким апогеем (904 км) для проверки влияния радиационных поясов на организм животных. Завершив 22-суточный полет, 16 марта после 330-го витка спускаемый аппарат успешно приземлился.</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4153951"/>
            <a:ext cx="2474725" cy="2332202"/>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146421"/>
            <a:ext cx="2320280" cy="4332703"/>
          </a:xfrm>
          <a:prstGeom prst="rect">
            <a:avLst/>
          </a:prstGeom>
        </p:spPr>
      </p:pic>
    </p:spTree>
    <p:extLst>
      <p:ext uri="{BB962C8B-B14F-4D97-AF65-F5344CB8AC3E}">
        <p14:creationId xmlns:p14="http://schemas.microsoft.com/office/powerpoint/2010/main" val="21147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9"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1000" fill="hold"/>
                                        <p:tgtEl>
                                          <p:spTgt spid="2050"/>
                                        </p:tgtEl>
                                        <p:attrNameLst>
                                          <p:attrName>ppt_x</p:attrName>
                                        </p:attrNameLst>
                                      </p:cBhvr>
                                      <p:tavLst>
                                        <p:tav tm="0">
                                          <p:val>
                                            <p:strVal val="0-#ppt_w/2"/>
                                          </p:val>
                                        </p:tav>
                                        <p:tav tm="100000">
                                          <p:val>
                                            <p:strVal val="#ppt_x"/>
                                          </p:val>
                                        </p:tav>
                                      </p:tavLst>
                                    </p:anim>
                                    <p:anim calcmode="lin" valueType="num">
                                      <p:cBhvr additive="base">
                                        <p:cTn id="23" dur="1000" fill="hold"/>
                                        <p:tgtEl>
                                          <p:spTgt spid="2050"/>
                                        </p:tgtEl>
                                        <p:attrNameLst>
                                          <p:attrName>ppt_y</p:attrName>
                                        </p:attrNameLst>
                                      </p:cBhvr>
                                      <p:tavLst>
                                        <p:tav tm="0">
                                          <p:val>
                                            <p:strVal val="0-#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0" fill="hold"/>
                                        <p:tgtEl>
                                          <p:spTgt spid="7"/>
                                        </p:tgtEl>
                                        <p:attrNameLst>
                                          <p:attrName>ppt_x</p:attrName>
                                        </p:attrNameLst>
                                      </p:cBhvr>
                                      <p:tavLst>
                                        <p:tav tm="0">
                                          <p:val>
                                            <p:strVal val="#ppt_x"/>
                                          </p:val>
                                        </p:tav>
                                        <p:tav tm="100000">
                                          <p:val>
                                            <p:strVal val="#ppt_x"/>
                                          </p:val>
                                        </p:tav>
                                      </p:tavLst>
                                    </p:anim>
                                    <p:anim calcmode="lin" valueType="num">
                                      <p:cBhvr additive="base">
                                        <p:cTn id="27" dur="10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48102" y="206166"/>
            <a:ext cx="5367303" cy="646331"/>
          </a:xfrm>
          <a:prstGeom prst="rect">
            <a:avLst/>
          </a:prstGeom>
        </p:spPr>
        <p:txBody>
          <a:bodyPr wrap="none">
            <a:spAutoFit/>
          </a:bodyPr>
          <a:lstStyle/>
          <a:p>
            <a:pPr algn="ctr">
              <a:spcBef>
                <a:spcPct val="0"/>
              </a:spcBef>
            </a:pPr>
            <a:r>
              <a:rPr lang="ru-RU" sz="3600" b="1" dirty="0">
                <a:solidFill>
                  <a:schemeClr val="tx2"/>
                </a:solidFill>
                <a:effectLst>
                  <a:outerShdw blurRad="38100" dist="38100" dir="2700000" algn="tl">
                    <a:srgbClr val="000000">
                      <a:alpha val="43137"/>
                    </a:srgbClr>
                  </a:outerShdw>
                </a:effectLst>
              </a:rPr>
              <a:t>Неизвестные космонавты</a:t>
            </a:r>
          </a:p>
        </p:txBody>
      </p:sp>
      <p:sp>
        <p:nvSpPr>
          <p:cNvPr id="5" name="Прямоугольник 4"/>
          <p:cNvSpPr/>
          <p:nvPr/>
        </p:nvSpPr>
        <p:spPr>
          <a:xfrm>
            <a:off x="323528" y="836712"/>
            <a:ext cx="8424936" cy="5339923"/>
          </a:xfrm>
          <a:prstGeom prst="rect">
            <a:avLst/>
          </a:prstGeom>
        </p:spPr>
        <p:txBody>
          <a:bodyPr wrap="square">
            <a:spAutoFit/>
          </a:bodyPr>
          <a:lstStyle/>
          <a:p>
            <a:r>
              <a:rPr lang="ru-RU" sz="1100" b="1" dirty="0">
                <a:solidFill>
                  <a:schemeClr val="tx2"/>
                </a:solidFill>
              </a:rPr>
              <a:t>КРОЛИК</a:t>
            </a:r>
            <a:r>
              <a:rPr lang="ru-RU" sz="1100" dirty="0">
                <a:solidFill>
                  <a:schemeClr val="tx2"/>
                </a:solidFill>
              </a:rPr>
              <a:t/>
            </a:r>
            <a:br>
              <a:rPr lang="ru-RU" sz="1100" dirty="0">
                <a:solidFill>
                  <a:schemeClr val="tx2"/>
                </a:solidFill>
              </a:rPr>
            </a:br>
            <a:r>
              <a:rPr lang="ru-RU" sz="1100" dirty="0">
                <a:solidFill>
                  <a:schemeClr val="tx2"/>
                </a:solidFill>
              </a:rPr>
              <a:t>Единственный длинноухий астронавт - </a:t>
            </a:r>
            <a:r>
              <a:rPr lang="ru-RU" sz="1100" dirty="0" err="1">
                <a:solidFill>
                  <a:schemeClr val="tx2"/>
                </a:solidFill>
              </a:rPr>
              <a:t>Марфуша</a:t>
            </a:r>
            <a:r>
              <a:rPr lang="ru-RU" sz="1100" dirty="0">
                <a:solidFill>
                  <a:schemeClr val="tx2"/>
                </a:solidFill>
              </a:rPr>
              <a:t>, летавшая в компании собак Отважной и Снежинки. Крольчиха была «на сносях»: таким образом ученые исследовали, как невесомость влияет на потомство.</a:t>
            </a:r>
          </a:p>
          <a:p>
            <a:r>
              <a:rPr lang="ru-RU" sz="1100" dirty="0">
                <a:solidFill>
                  <a:schemeClr val="tx2"/>
                </a:solidFill>
              </a:rPr>
              <a:t> </a:t>
            </a:r>
            <a:r>
              <a:rPr lang="ru-RU" sz="1100" b="1" dirty="0">
                <a:solidFill>
                  <a:schemeClr val="tx2"/>
                </a:solidFill>
              </a:rPr>
              <a:t>РЫБЫ</a:t>
            </a:r>
            <a:r>
              <a:rPr lang="ru-RU" sz="1100" dirty="0">
                <a:solidFill>
                  <a:schemeClr val="tx2"/>
                </a:solidFill>
              </a:rPr>
              <a:t> </a:t>
            </a:r>
            <a:br>
              <a:rPr lang="ru-RU" sz="1100" dirty="0">
                <a:solidFill>
                  <a:schemeClr val="tx2"/>
                </a:solidFill>
              </a:rPr>
            </a:br>
            <a:r>
              <a:rPr lang="ru-RU" sz="1100" dirty="0">
                <a:solidFill>
                  <a:schemeClr val="tx2"/>
                </a:solidFill>
              </a:rPr>
              <a:t>Эксперименты с этими позвоночными проводили в СССР еще в 60-е годы, используя меченосцев, рыб-ежей и прочих жителей морей. Широкую известность приобрел американский полет с рыбами-жабами, на которых проверяли воздействие невесомости на нервную систему. Этот вид выбрали потому, что структура его слухового аппарата аналогична человеческому.</a:t>
            </a:r>
          </a:p>
          <a:p>
            <a:r>
              <a:rPr lang="ru-RU" sz="1100" dirty="0">
                <a:solidFill>
                  <a:schemeClr val="tx2"/>
                </a:solidFill>
              </a:rPr>
              <a:t> </a:t>
            </a:r>
            <a:r>
              <a:rPr lang="ru-RU" sz="1100" b="1" dirty="0">
                <a:solidFill>
                  <a:schemeClr val="tx2"/>
                </a:solidFill>
              </a:rPr>
              <a:t>ГРЫЗУНЫ</a:t>
            </a:r>
            <a:r>
              <a:rPr lang="ru-RU" sz="1100" dirty="0">
                <a:solidFill>
                  <a:schemeClr val="tx2"/>
                </a:solidFill>
              </a:rPr>
              <a:t> </a:t>
            </a:r>
            <a:br>
              <a:rPr lang="ru-RU" sz="1100" dirty="0">
                <a:solidFill>
                  <a:schemeClr val="tx2"/>
                </a:solidFill>
              </a:rPr>
            </a:br>
            <a:r>
              <a:rPr lang="ru-RU" sz="1100" dirty="0">
                <a:solidFill>
                  <a:schemeClr val="tx2"/>
                </a:solidFill>
              </a:rPr>
              <a:t>Мало кто знает, что вместе с Белкой и Стрелкой в полет отправились две крысы и 40 мышей. В Космосе побывали тысячи грызунов, но история их имена не сохранила. В 1960 г. в СССР стартовала морская свинка в компании собаки Чернушки.</a:t>
            </a:r>
          </a:p>
          <a:p>
            <a:r>
              <a:rPr lang="ru-RU" sz="1100" dirty="0">
                <a:solidFill>
                  <a:schemeClr val="tx2"/>
                </a:solidFill>
              </a:rPr>
              <a:t> </a:t>
            </a:r>
            <a:r>
              <a:rPr lang="ru-RU" sz="1100" b="1" dirty="0">
                <a:solidFill>
                  <a:schemeClr val="tx2"/>
                </a:solidFill>
              </a:rPr>
              <a:t>ПТИЦЫ</a:t>
            </a:r>
            <a:r>
              <a:rPr lang="ru-RU" sz="1100" dirty="0">
                <a:solidFill>
                  <a:schemeClr val="tx2"/>
                </a:solidFill>
              </a:rPr>
              <a:t/>
            </a:r>
            <a:br>
              <a:rPr lang="ru-RU" sz="1100" dirty="0">
                <a:solidFill>
                  <a:schemeClr val="tx2"/>
                </a:solidFill>
              </a:rPr>
            </a:br>
            <a:r>
              <a:rPr lang="ru-RU" sz="1100" dirty="0">
                <a:solidFill>
                  <a:schemeClr val="tx2"/>
                </a:solidFill>
              </a:rPr>
              <a:t>В результате советско-чехословацких экспериментов впервые в невесомости родилось живое существо: на орбите вылупились из яиц восемь птенцов японского перепела. Эксперимент проводился с целью выяснить, можно ли в космосе развести натуральное хозяйство на случай межпланетных полетов.</a:t>
            </a:r>
          </a:p>
          <a:p>
            <a:r>
              <a:rPr lang="ru-RU" sz="1100" dirty="0">
                <a:solidFill>
                  <a:schemeClr val="tx2"/>
                </a:solidFill>
              </a:rPr>
              <a:t> </a:t>
            </a:r>
            <a:r>
              <a:rPr lang="ru-RU" sz="1100" b="1" dirty="0">
                <a:solidFill>
                  <a:schemeClr val="tx2"/>
                </a:solidFill>
              </a:rPr>
              <a:t>КОШКИ</a:t>
            </a:r>
            <a:r>
              <a:rPr lang="ru-RU" sz="1100" dirty="0">
                <a:solidFill>
                  <a:schemeClr val="tx2"/>
                </a:solidFill>
              </a:rPr>
              <a:t/>
            </a:r>
            <a:br>
              <a:rPr lang="ru-RU" sz="1100" dirty="0">
                <a:solidFill>
                  <a:schemeClr val="tx2"/>
                </a:solidFill>
              </a:rPr>
            </a:br>
            <a:r>
              <a:rPr lang="ru-RU" sz="1100" dirty="0">
                <a:solidFill>
                  <a:schemeClr val="tx2"/>
                </a:solidFill>
              </a:rPr>
              <a:t>Пионером космоса должен был стать кот Феликс, однако незадолго до старта он сбежал, так что в полет на борту ракеты «Вероник» отправили кошку </a:t>
            </a:r>
            <a:r>
              <a:rPr lang="ru-RU" sz="1100" dirty="0" err="1">
                <a:solidFill>
                  <a:schemeClr val="tx2"/>
                </a:solidFill>
              </a:rPr>
              <a:t>Фелисетт</a:t>
            </a:r>
            <a:r>
              <a:rPr lang="ru-RU" sz="1100" dirty="0">
                <a:solidFill>
                  <a:schemeClr val="tx2"/>
                </a:solidFill>
              </a:rPr>
              <a:t>. Животное чувствовало себя нормально, о чем свидетельствовали вживленные в голову электроды, считывающие нервные импульсы. Второй запуск кошки, также произведенный Францией, прошел неудачно.</a:t>
            </a:r>
          </a:p>
          <a:p>
            <a:r>
              <a:rPr lang="ru-RU" sz="1100" dirty="0">
                <a:solidFill>
                  <a:schemeClr val="tx2"/>
                </a:solidFill>
              </a:rPr>
              <a:t> </a:t>
            </a:r>
            <a:r>
              <a:rPr lang="ru-RU" sz="1100" b="1" dirty="0">
                <a:solidFill>
                  <a:schemeClr val="tx2"/>
                </a:solidFill>
              </a:rPr>
              <a:t>ЧЕРЕПАХИ</a:t>
            </a:r>
            <a:r>
              <a:rPr lang="ru-RU" sz="1100" dirty="0">
                <a:solidFill>
                  <a:schemeClr val="tx2"/>
                </a:solidFill>
              </a:rPr>
              <a:t/>
            </a:r>
            <a:br>
              <a:rPr lang="ru-RU" sz="1100" dirty="0">
                <a:solidFill>
                  <a:schemeClr val="tx2"/>
                </a:solidFill>
              </a:rPr>
            </a:br>
            <a:r>
              <a:rPr lang="ru-RU" sz="1100" dirty="0">
                <a:solidFill>
                  <a:schemeClr val="tx2"/>
                </a:solidFill>
              </a:rPr>
              <a:t>На них исследовали влияние перегрузок на организм. Использовались среднеазиатские </a:t>
            </a:r>
            <a:r>
              <a:rPr lang="ru-RU" sz="1100" dirty="0" err="1">
                <a:solidFill>
                  <a:schemeClr val="tx2"/>
                </a:solidFill>
              </a:rPr>
              <a:t>тортилы</a:t>
            </a:r>
            <a:r>
              <a:rPr lang="ru-RU" sz="1100" dirty="0">
                <a:solidFill>
                  <a:schemeClr val="tx2"/>
                </a:solidFill>
              </a:rPr>
              <a:t>: они способны обходиться без пищи до двух недель, комфортно существовать в разреженном воздухе, впадать в летаргический сон. В полете пресмыкающихся полностью обездвижили в специальных клетках. Испытания прошли успешно, если не считать, что от перегрузок у некоторых особей вылезли глаза из орбит.</a:t>
            </a:r>
          </a:p>
          <a:p>
            <a:r>
              <a:rPr lang="ru-RU" sz="1100" dirty="0">
                <a:solidFill>
                  <a:schemeClr val="tx2"/>
                </a:solidFill>
              </a:rPr>
              <a:t> </a:t>
            </a:r>
            <a:r>
              <a:rPr lang="ru-RU" sz="1100" b="1" dirty="0">
                <a:solidFill>
                  <a:schemeClr val="tx2"/>
                </a:solidFill>
              </a:rPr>
              <a:t>ЛЯГУШКИ</a:t>
            </a:r>
            <a:r>
              <a:rPr lang="ru-RU" sz="1100" dirty="0">
                <a:solidFill>
                  <a:schemeClr val="tx2"/>
                </a:solidFill>
              </a:rPr>
              <a:t/>
            </a:r>
            <a:br>
              <a:rPr lang="ru-RU" sz="1100" dirty="0">
                <a:solidFill>
                  <a:schemeClr val="tx2"/>
                </a:solidFill>
              </a:rPr>
            </a:br>
            <a:r>
              <a:rPr lang="ru-RU" sz="1100" dirty="0">
                <a:solidFill>
                  <a:schemeClr val="tx2"/>
                </a:solidFill>
              </a:rPr>
              <a:t>На орбитальный спутник «OFO-A» Штаты отправили двух лягушек-быков. Задачей было исследовать сенсорный орган, отвечающий за ориентацию животного в пространстве. В 1990 г. японский репортер </a:t>
            </a:r>
            <a:r>
              <a:rPr lang="ru-RU" sz="1100" dirty="0" err="1">
                <a:solidFill>
                  <a:schemeClr val="tx2"/>
                </a:solidFill>
              </a:rPr>
              <a:t>Тойохиро</a:t>
            </a:r>
            <a:r>
              <a:rPr lang="ru-RU" sz="1100" dirty="0">
                <a:solidFill>
                  <a:schemeClr val="tx2"/>
                </a:solidFill>
              </a:rPr>
              <a:t> </a:t>
            </a:r>
            <a:r>
              <a:rPr lang="ru-RU" sz="1100" dirty="0" err="1">
                <a:solidFill>
                  <a:schemeClr val="tx2"/>
                </a:solidFill>
              </a:rPr>
              <a:t>Акияма</a:t>
            </a:r>
            <a:r>
              <a:rPr lang="ru-RU" sz="1100" dirty="0">
                <a:solidFill>
                  <a:schemeClr val="tx2"/>
                </a:solidFill>
              </a:rPr>
              <a:t> привез с собой на станцию «Мир» древесных лягушек. А в 1995-м Япония отправила летать тритона.</a:t>
            </a:r>
          </a:p>
          <a:p>
            <a:r>
              <a:rPr lang="ru-RU" sz="1100" dirty="0">
                <a:solidFill>
                  <a:schemeClr val="tx2"/>
                </a:solidFill>
              </a:rPr>
              <a:t> </a:t>
            </a:r>
            <a:r>
              <a:rPr lang="ru-RU" sz="1100" b="1" dirty="0">
                <a:solidFill>
                  <a:schemeClr val="tx2"/>
                </a:solidFill>
              </a:rPr>
              <a:t>ПАУКИ</a:t>
            </a:r>
            <a:r>
              <a:rPr lang="ru-RU" sz="1100" dirty="0">
                <a:solidFill>
                  <a:schemeClr val="tx2"/>
                </a:solidFill>
              </a:rPr>
              <a:t/>
            </a:r>
            <a:br>
              <a:rPr lang="ru-RU" sz="1100" dirty="0">
                <a:solidFill>
                  <a:schemeClr val="tx2"/>
                </a:solidFill>
              </a:rPr>
            </a:br>
            <a:r>
              <a:rPr lang="ru-RU" sz="1100" dirty="0">
                <a:solidFill>
                  <a:schemeClr val="tx2"/>
                </a:solidFill>
              </a:rPr>
              <a:t>На борт космической станции «</a:t>
            </a:r>
            <a:r>
              <a:rPr lang="ru-RU" sz="1100" dirty="0" err="1">
                <a:solidFill>
                  <a:schemeClr val="tx2"/>
                </a:solidFill>
              </a:rPr>
              <a:t>Скайлэб</a:t>
            </a:r>
            <a:r>
              <a:rPr lang="ru-RU" sz="1100" dirty="0">
                <a:solidFill>
                  <a:schemeClr val="tx2"/>
                </a:solidFill>
              </a:rPr>
              <a:t>» доставили двух крестовиков - Арабеллу и Аниту. Пауки слегка растерялись в невесомости и первые сети сплели с неровными ячейками. Но вскоре освоились и ткали «кружева», как на Земле. В космос также летали мухи-дрозофилы, кузнечики-мормоны, круглые черви, улитки.</a:t>
            </a:r>
          </a:p>
        </p:txBody>
      </p:sp>
    </p:spTree>
    <p:extLst>
      <p:ext uri="{BB962C8B-B14F-4D97-AF65-F5344CB8AC3E}">
        <p14:creationId xmlns:p14="http://schemas.microsoft.com/office/powerpoint/2010/main" val="410831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6"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42692" y="332656"/>
            <a:ext cx="3526030" cy="381771"/>
          </a:xfrm>
          <a:prstGeom prst="rect">
            <a:avLst/>
          </a:prstGeom>
        </p:spPr>
        <p:txBody>
          <a:bodyPr wrap="none">
            <a:spAutoFit/>
          </a:bodyPr>
          <a:lstStyle/>
          <a:p>
            <a:pPr marL="342900" algn="just">
              <a:lnSpc>
                <a:spcPct val="110000"/>
              </a:lnSpc>
              <a:spcBef>
                <a:spcPct val="20000"/>
              </a:spcBef>
            </a:pPr>
            <a:r>
              <a:rPr lang="ru-RU" b="1" dirty="0">
                <a:solidFill>
                  <a:schemeClr val="tx2"/>
                </a:solidFill>
              </a:rPr>
              <a:t>Обезьяны, Крысы и Черепахи</a:t>
            </a:r>
          </a:p>
        </p:txBody>
      </p:sp>
      <p:sp>
        <p:nvSpPr>
          <p:cNvPr id="5" name="Прямоугольник 4"/>
          <p:cNvSpPr/>
          <p:nvPr/>
        </p:nvSpPr>
        <p:spPr>
          <a:xfrm>
            <a:off x="323528" y="712498"/>
            <a:ext cx="8424936" cy="904863"/>
          </a:xfrm>
          <a:prstGeom prst="rect">
            <a:avLst/>
          </a:prstGeom>
        </p:spPr>
        <p:txBody>
          <a:bodyPr wrap="square">
            <a:spAutoFit/>
          </a:bodyPr>
          <a:lstStyle/>
          <a:p>
            <a:pPr marL="342900" algn="just">
              <a:lnSpc>
                <a:spcPct val="110000"/>
              </a:lnSpc>
              <a:spcBef>
                <a:spcPct val="20000"/>
              </a:spcBef>
            </a:pPr>
            <a:r>
              <a:rPr lang="ru-RU" sz="1600" dirty="0" smtClean="0">
                <a:solidFill>
                  <a:schemeClr val="tx2"/>
                </a:solidFill>
              </a:rPr>
              <a:t>  К </a:t>
            </a:r>
            <a:r>
              <a:rPr lang="ru-RU" sz="1600" dirty="0">
                <a:solidFill>
                  <a:schemeClr val="tx2"/>
                </a:solidFill>
              </a:rPr>
              <a:t>этому моменту обезьяны летали на ракетах уже десять лет. Первая макака резус – в итоге погибшая – отправилась в верхние слои атмосферы 11 июня 1948 на немецкой баллистической ракете Фау-2.</a:t>
            </a:r>
          </a:p>
        </p:txBody>
      </p:sp>
      <p:sp>
        <p:nvSpPr>
          <p:cNvPr id="6" name="Прямоугольник 5"/>
          <p:cNvSpPr/>
          <p:nvPr/>
        </p:nvSpPr>
        <p:spPr>
          <a:xfrm>
            <a:off x="263148" y="1772817"/>
            <a:ext cx="7920880" cy="1175706"/>
          </a:xfrm>
          <a:prstGeom prst="rect">
            <a:avLst/>
          </a:prstGeom>
        </p:spPr>
        <p:txBody>
          <a:bodyPr wrap="square">
            <a:spAutoFit/>
          </a:bodyPr>
          <a:lstStyle/>
          <a:p>
            <a:pPr marL="342900" algn="just">
              <a:lnSpc>
                <a:spcPct val="110000"/>
              </a:lnSpc>
              <a:spcBef>
                <a:spcPct val="20000"/>
              </a:spcBef>
            </a:pPr>
            <a:r>
              <a:rPr lang="ru-RU" sz="1600" dirty="0" smtClean="0">
                <a:solidFill>
                  <a:schemeClr val="tx2"/>
                </a:solidFill>
              </a:rPr>
              <a:t>  Что </a:t>
            </a:r>
            <a:r>
              <a:rPr lang="ru-RU" sz="1600" dirty="0">
                <a:solidFill>
                  <a:schemeClr val="tx2"/>
                </a:solidFill>
              </a:rPr>
              <a:t>касается полетов в космос, то первая «обезьяна-астронавт» пережила полет, состоявшийся в пятницу, 13 декабря 1958 года, но встретила свою смерть на дне Атлантики: корабль ВМС не смог обнаружить катапультированный отсек с животным.</a:t>
            </a:r>
          </a:p>
        </p:txBody>
      </p:sp>
      <p:sp>
        <p:nvSpPr>
          <p:cNvPr id="7" name="Прямоугольник 6"/>
          <p:cNvSpPr/>
          <p:nvPr/>
        </p:nvSpPr>
        <p:spPr>
          <a:xfrm>
            <a:off x="683568" y="3022107"/>
            <a:ext cx="8064896" cy="1354217"/>
          </a:xfrm>
          <a:prstGeom prst="rect">
            <a:avLst/>
          </a:prstGeom>
        </p:spPr>
        <p:txBody>
          <a:bodyPr wrap="square">
            <a:spAutoFit/>
          </a:bodyPr>
          <a:lstStyle/>
          <a:p>
            <a:r>
              <a:rPr lang="ru-RU" sz="1600" dirty="0" smtClean="0">
                <a:solidFill>
                  <a:schemeClr val="tx2"/>
                </a:solidFill>
              </a:rPr>
              <a:t>  За </a:t>
            </a:r>
            <a:r>
              <a:rPr lang="ru-RU" sz="1600" dirty="0">
                <a:solidFill>
                  <a:schemeClr val="tx2"/>
                </a:solidFill>
              </a:rPr>
              <a:t>все время освоения космоса на околоземной орбите побывали тысячи биологических объектов. Помимо собак, это – мыши, крысы, обезьяны, улитки, тритоны, рыбки, насекомые и микроорганизмы. Только на 11 спутниках «</a:t>
            </a:r>
            <a:r>
              <a:rPr lang="ru-RU" sz="1600" dirty="0" err="1">
                <a:solidFill>
                  <a:schemeClr val="tx2"/>
                </a:solidFill>
              </a:rPr>
              <a:t>Бион</a:t>
            </a:r>
            <a:r>
              <a:rPr lang="ru-RU" sz="1600" dirty="0">
                <a:solidFill>
                  <a:schemeClr val="tx2"/>
                </a:solidFill>
              </a:rPr>
              <a:t>» совершили космическое путешествие 12 обезьян и 212 крыс.</a:t>
            </a:r>
            <a:br>
              <a:rPr lang="ru-RU" sz="1600" dirty="0">
                <a:solidFill>
                  <a:schemeClr val="tx2"/>
                </a:solidFill>
              </a:rPr>
            </a:br>
            <a:r>
              <a:rPr lang="ru-RU" dirty="0"/>
              <a:t> </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15" y="4368276"/>
            <a:ext cx="2033552" cy="1992881"/>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260" y="4637866"/>
            <a:ext cx="2327512" cy="1596008"/>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501" y="4567192"/>
            <a:ext cx="2026915" cy="1737356"/>
          </a:xfrm>
          <a:prstGeom prst="rect">
            <a:avLst/>
          </a:prstGeom>
        </p:spPr>
      </p:pic>
    </p:spTree>
    <p:extLst>
      <p:ext uri="{BB962C8B-B14F-4D97-AF65-F5344CB8AC3E}">
        <p14:creationId xmlns:p14="http://schemas.microsoft.com/office/powerpoint/2010/main" val="344385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ppt_x"/>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3"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0-#ppt_w/2"/>
                                          </p:val>
                                        </p:tav>
                                        <p:tav tm="100000">
                                          <p:val>
                                            <p:strVal val="#ppt_x"/>
                                          </p:val>
                                        </p:tav>
                                      </p:tavLst>
                                    </p:anim>
                                    <p:anim calcmode="lin" valueType="num">
                                      <p:cBhvr additive="base">
                                        <p:cTn id="32" dur="10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500" fill="hold"/>
                                        <p:tgtEl>
                                          <p:spTgt spid="9"/>
                                        </p:tgtEl>
                                        <p:attrNameLst>
                                          <p:attrName>ppt_x</p:attrName>
                                        </p:attrNameLst>
                                      </p:cBhvr>
                                      <p:tavLst>
                                        <p:tav tm="0">
                                          <p:val>
                                            <p:strVal val="#ppt_x"/>
                                          </p:val>
                                        </p:tav>
                                        <p:tav tm="100000">
                                          <p:val>
                                            <p:strVal val="#ppt_x"/>
                                          </p:val>
                                        </p:tav>
                                      </p:tavLst>
                                    </p:anim>
                                    <p:anim calcmode="lin" valueType="num">
                                      <p:cBhvr additive="base">
                                        <p:cTn id="36"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60648"/>
            <a:ext cx="8892480" cy="3600400"/>
          </a:xfrm>
        </p:spPr>
        <p:txBody>
          <a:bodyPr>
            <a:noAutofit/>
          </a:bodyPr>
          <a:lstStyle/>
          <a:p>
            <a:pPr indent="0" algn="just">
              <a:lnSpc>
                <a:spcPct val="110000"/>
              </a:lnSpc>
              <a:buNone/>
            </a:pPr>
            <a:r>
              <a:rPr lang="ru-RU" sz="1600" dirty="0" smtClean="0">
                <a:solidFill>
                  <a:schemeClr val="tx2"/>
                </a:solidFill>
              </a:rPr>
              <a:t>  28 </a:t>
            </a:r>
            <a:r>
              <a:rPr lang="ru-RU" sz="1600" dirty="0">
                <a:solidFill>
                  <a:schemeClr val="tx2"/>
                </a:solidFill>
              </a:rPr>
              <a:t>мая 1959 года, макака </a:t>
            </a:r>
            <a:r>
              <a:rPr lang="ru-RU" sz="1600" dirty="0" err="1">
                <a:solidFill>
                  <a:schemeClr val="tx2"/>
                </a:solidFill>
              </a:rPr>
              <a:t>Эйбл</a:t>
            </a:r>
            <a:r>
              <a:rPr lang="ru-RU" sz="1600" dirty="0">
                <a:solidFill>
                  <a:schemeClr val="tx2"/>
                </a:solidFill>
              </a:rPr>
              <a:t> </a:t>
            </a:r>
            <a:r>
              <a:rPr lang="ru-RU" sz="1600" dirty="0" smtClean="0">
                <a:solidFill>
                  <a:schemeClr val="tx2"/>
                </a:solidFill>
              </a:rPr>
              <a:t>и </a:t>
            </a:r>
            <a:r>
              <a:rPr lang="ru-RU" sz="1600" dirty="0">
                <a:solidFill>
                  <a:schemeClr val="tx2"/>
                </a:solidFill>
              </a:rPr>
              <a:t>беличья обезьяна Бейкер были запущены на 480 километров над поверхностью Земли на борту ракеты Американский Юпитер. Из их “каюты” в носовом отсеке они благополучно вернулись на Землю, однако </a:t>
            </a:r>
            <a:r>
              <a:rPr lang="ru-RU" sz="1600" dirty="0" err="1">
                <a:solidFill>
                  <a:schemeClr val="tx2"/>
                </a:solidFill>
              </a:rPr>
              <a:t>Эйбл</a:t>
            </a:r>
            <a:r>
              <a:rPr lang="ru-RU" sz="1600" dirty="0">
                <a:solidFill>
                  <a:schemeClr val="tx2"/>
                </a:solidFill>
              </a:rPr>
              <a:t> скончалась вследствие введения анестезии через несколько дней, когда врачи пытались снять электрод. Она “последовала по стопам” макаки Альберта, который в 1949 году стал первым животным в космосе, отправившимся на борту V-2 на 135 километров, но умер при столкновении с Землей</a:t>
            </a:r>
            <a:r>
              <a:rPr lang="ru-RU" sz="1600" dirty="0" smtClean="0">
                <a:solidFill>
                  <a:schemeClr val="tx2"/>
                </a:solidFill>
              </a:rPr>
              <a:t>.</a:t>
            </a:r>
            <a:endParaRPr lang="en-US" sz="1600" dirty="0" smtClean="0">
              <a:solidFill>
                <a:schemeClr val="tx2"/>
              </a:solidFill>
            </a:endParaRPr>
          </a:p>
          <a:p>
            <a:pPr indent="0" algn="just">
              <a:lnSpc>
                <a:spcPct val="110000"/>
              </a:lnSpc>
              <a:buNone/>
            </a:pPr>
            <a:r>
              <a:rPr lang="ru-RU" sz="1600" dirty="0" smtClean="0">
                <a:solidFill>
                  <a:schemeClr val="tx2"/>
                </a:solidFill>
              </a:rPr>
              <a:t>  Спутница </a:t>
            </a:r>
            <a:r>
              <a:rPr lang="ru-RU" sz="1600" dirty="0" err="1">
                <a:solidFill>
                  <a:schemeClr val="tx2"/>
                </a:solidFill>
              </a:rPr>
              <a:t>Эйбл</a:t>
            </a:r>
            <a:r>
              <a:rPr lang="ru-RU" sz="1600" dirty="0">
                <a:solidFill>
                  <a:schemeClr val="tx2"/>
                </a:solidFill>
              </a:rPr>
              <a:t>, Бейкер, сфотографирована в сумке BIOPACK, в которой она жила во время полета. После возвращения на Землю, она дожила до преклонного возраста 27 лет и умерла в 1984 году.</a:t>
            </a:r>
          </a:p>
          <a:p>
            <a:pPr indent="432000" algn="just">
              <a:lnSpc>
                <a:spcPct val="110000"/>
              </a:lnSpc>
            </a:pPr>
            <a:endParaRPr lang="ru-RU" sz="1600" dirty="0">
              <a:solidFill>
                <a:schemeClr val="tx2"/>
              </a:solidFill>
            </a:endParaRPr>
          </a:p>
        </p:txBody>
      </p:sp>
      <p:pic>
        <p:nvPicPr>
          <p:cNvPr id="4"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a:xfrm>
            <a:off x="323528" y="3490770"/>
            <a:ext cx="3312368" cy="2484911"/>
          </a:xfrm>
          <a:prstGeom prst="rect">
            <a:avLst/>
          </a:prstGeom>
          <a:noFill/>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3490770"/>
            <a:ext cx="3322290" cy="2516799"/>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866" y="3479888"/>
            <a:ext cx="1287467" cy="3089920"/>
          </a:xfrm>
          <a:prstGeom prst="rect">
            <a:avLst/>
          </a:prstGeom>
        </p:spPr>
      </p:pic>
    </p:spTree>
    <p:extLst>
      <p:ext uri="{BB962C8B-B14F-4D97-AF65-F5344CB8AC3E}">
        <p14:creationId xmlns:p14="http://schemas.microsoft.com/office/powerpoint/2010/main" val="386351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5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5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500"/>
                                        <p:tgtEl>
                                          <p:spTgt spid="3">
                                            <p:txEl>
                                              <p:pRg st="1" end="1"/>
                                            </p:txEl>
                                          </p:spTgt>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764704"/>
            <a:ext cx="3672408" cy="4525963"/>
          </a:xfrm>
        </p:spPr>
        <p:txBody>
          <a:bodyPr>
            <a:noAutofit/>
          </a:bodyPr>
          <a:lstStyle/>
          <a:p>
            <a:pPr indent="432000"/>
            <a:r>
              <a:rPr lang="ru-RU" sz="1800" dirty="0">
                <a:solidFill>
                  <a:schemeClr val="tx2"/>
                </a:solidFill>
              </a:rPr>
              <a:t>Эта макака, Мисс Сэм, помощник другой обезьяны, Сэм, была одной из ведущих тестовых обезьян в НАСА. Она помогала проверить механизм выхода для космонавтов, если они сталкивались с проблемами во время запуска. 21 января 1960 года, она была отправлена в капсуле Меркурий. Мисс Сэм достигла скорости 2900 километров в час и поднялась на высоту 15 километров к тому моменту, как была возвращена в Атлантический океан. На фотографии она в своем скафандре.</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332656"/>
            <a:ext cx="4701591" cy="6264870"/>
          </a:xfrm>
          <a:prstGeom prst="rect">
            <a:avLst/>
          </a:prstGeom>
        </p:spPr>
      </p:pic>
    </p:spTree>
    <p:extLst>
      <p:ext uri="{BB962C8B-B14F-4D97-AF65-F5344CB8AC3E}">
        <p14:creationId xmlns:p14="http://schemas.microsoft.com/office/powerpoint/2010/main" val="17991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chemeClr val="tx2"/>
                </a:solidFill>
                <a:effectLst>
                  <a:outerShdw blurRad="38100" dist="38100" dir="2700000" algn="tl">
                    <a:srgbClr val="000000">
                      <a:alpha val="43137"/>
                    </a:srgbClr>
                  </a:outerShdw>
                </a:effectLst>
                <a:latin typeface="+mn-lt"/>
                <a:ea typeface="+mn-ea"/>
                <a:cs typeface="+mn-cs"/>
              </a:rPr>
              <a:t>Предисловие</a:t>
            </a:r>
            <a:endParaRPr lang="ru-RU" sz="3600" b="1" dirty="0">
              <a:solidFill>
                <a:schemeClr val="tx2"/>
              </a:solidFill>
              <a:effectLst>
                <a:outerShdw blurRad="38100" dist="38100" dir="2700000" algn="tl">
                  <a:srgbClr val="000000">
                    <a:alpha val="43137"/>
                  </a:srgbClr>
                </a:outerShdw>
              </a:effectLst>
              <a:latin typeface="+mn-lt"/>
              <a:ea typeface="+mn-ea"/>
              <a:cs typeface="+mn-cs"/>
            </a:endParaRPr>
          </a:p>
        </p:txBody>
      </p:sp>
      <p:sp>
        <p:nvSpPr>
          <p:cNvPr id="3" name="Объект 2"/>
          <p:cNvSpPr>
            <a:spLocks noGrp="1"/>
          </p:cNvSpPr>
          <p:nvPr>
            <p:ph idx="1"/>
          </p:nvPr>
        </p:nvSpPr>
        <p:spPr/>
        <p:txBody>
          <a:bodyPr>
            <a:normAutofit/>
          </a:bodyPr>
          <a:lstStyle/>
          <a:p>
            <a:pPr marL="0" indent="457200" algn="just">
              <a:lnSpc>
                <a:spcPct val="110000"/>
              </a:lnSpc>
              <a:spcBef>
                <a:spcPts val="0"/>
              </a:spcBef>
              <a:buNone/>
            </a:pPr>
            <a:r>
              <a:rPr lang="ru-RU" dirty="0" smtClean="0"/>
              <a:t>	</a:t>
            </a:r>
            <a:r>
              <a:rPr lang="ru-RU" sz="2200" dirty="0">
                <a:solidFill>
                  <a:schemeClr val="tx2"/>
                </a:solidFill>
              </a:rPr>
              <a:t>Освоение космоса находится только в самом начале своего пути. На этом пути было много взлетов и падений. Есть моменты о которых мы не знаем, эти моменты чаще всего просто не предаются огласке.</a:t>
            </a:r>
          </a:p>
          <a:p>
            <a:pPr marL="0" indent="457200" algn="just">
              <a:lnSpc>
                <a:spcPct val="110000"/>
              </a:lnSpc>
              <a:spcBef>
                <a:spcPts val="0"/>
              </a:spcBef>
              <a:buNone/>
            </a:pPr>
            <a:r>
              <a:rPr lang="ru-RU" sz="2200" dirty="0">
                <a:solidFill>
                  <a:schemeClr val="tx2"/>
                </a:solidFill>
              </a:rPr>
              <a:t>	</a:t>
            </a:r>
            <a:r>
              <a:rPr lang="ru-RU" sz="2200" dirty="0">
                <a:solidFill>
                  <a:schemeClr val="tx2"/>
                </a:solidFill>
              </a:rPr>
              <a:t>В этой презентации мы хотим рассказать об истинных первопроходцах космоса, о тех кто проложил дорогу в космос, о тех кто шёл впереди человека, доказывая своей жизнью и смертью, что космос можно и нужно покорять!</a:t>
            </a:r>
            <a:endParaRPr lang="ru-RU" sz="2200" dirty="0">
              <a:solidFill>
                <a:schemeClr val="tx2"/>
              </a:solidFill>
            </a:endParaRPr>
          </a:p>
        </p:txBody>
      </p:sp>
    </p:spTree>
    <p:extLst>
      <p:ext uri="{BB962C8B-B14F-4D97-AF65-F5344CB8AC3E}">
        <p14:creationId xmlns:p14="http://schemas.microsoft.com/office/powerpoint/2010/main" val="18362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jimdo.com/www15/o/sc31e83ca8f109da1/img/id6e08fdf87bbc737/1317151622/st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3638550" cy="240982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287024" y="506517"/>
            <a:ext cx="4572000" cy="2062103"/>
          </a:xfrm>
          <a:prstGeom prst="rect">
            <a:avLst/>
          </a:prstGeom>
        </p:spPr>
        <p:txBody>
          <a:bodyPr>
            <a:spAutoFit/>
          </a:bodyPr>
          <a:lstStyle/>
          <a:p>
            <a:r>
              <a:rPr lang="ru-RU" sz="1600" dirty="0" smtClean="0">
                <a:solidFill>
                  <a:schemeClr val="tx2"/>
                </a:solidFill>
              </a:rPr>
              <a:t>  Первые </a:t>
            </a:r>
            <a:r>
              <a:rPr lang="ru-RU" sz="1600" dirty="0">
                <a:solidFill>
                  <a:schemeClr val="tx2"/>
                </a:solidFill>
              </a:rPr>
              <a:t>две обезьяны, пережившие путешествие в космос, представлены на пресс-конференции НАСА в 1959 году. </a:t>
            </a:r>
            <a:r>
              <a:rPr lang="ru-RU" sz="1600" dirty="0" err="1">
                <a:solidFill>
                  <a:schemeClr val="tx2"/>
                </a:solidFill>
              </a:rPr>
              <a:t>Эйбл</a:t>
            </a:r>
            <a:r>
              <a:rPr lang="ru-RU" sz="1600" dirty="0">
                <a:solidFill>
                  <a:schemeClr val="tx2"/>
                </a:solidFill>
              </a:rPr>
              <a:t> (слева) - 3-килограммовая макака-резус, и </a:t>
            </a:r>
            <a:r>
              <a:rPr lang="ru-RU" sz="1600" dirty="0" err="1">
                <a:solidFill>
                  <a:schemeClr val="tx2"/>
                </a:solidFill>
              </a:rPr>
              <a:t>Бэйкер</a:t>
            </a:r>
            <a:r>
              <a:rPr lang="ru-RU" sz="1600" dirty="0">
                <a:solidFill>
                  <a:schemeClr val="tx2"/>
                </a:solidFill>
              </a:rPr>
              <a:t> – 311-граммовая беличья обезьянка из Перу, пережили силы в 38 раз больше нормальной силы тяжести и невесомость в течение 9 минут во время своего исторического полета</a:t>
            </a:r>
          </a:p>
        </p:txBody>
      </p:sp>
      <p:sp>
        <p:nvSpPr>
          <p:cNvPr id="5" name="Прямоугольник 4"/>
          <p:cNvSpPr/>
          <p:nvPr/>
        </p:nvSpPr>
        <p:spPr>
          <a:xfrm>
            <a:off x="395536" y="2852936"/>
            <a:ext cx="8490409" cy="830997"/>
          </a:xfrm>
          <a:prstGeom prst="rect">
            <a:avLst/>
          </a:prstGeom>
        </p:spPr>
        <p:txBody>
          <a:bodyPr wrap="square">
            <a:spAutoFit/>
          </a:bodyPr>
          <a:lstStyle/>
          <a:p>
            <a:r>
              <a:rPr lang="ru-RU" sz="1600" dirty="0" smtClean="0">
                <a:solidFill>
                  <a:schemeClr val="tx2"/>
                </a:solidFill>
              </a:rPr>
              <a:t>  </a:t>
            </a:r>
            <a:r>
              <a:rPr lang="ru-RU" sz="1600" dirty="0" err="1" smtClean="0">
                <a:solidFill>
                  <a:schemeClr val="tx2"/>
                </a:solidFill>
              </a:rPr>
              <a:t>Эйбл</a:t>
            </a:r>
            <a:r>
              <a:rPr lang="ru-RU" sz="1600" dirty="0" smtClean="0">
                <a:solidFill>
                  <a:schemeClr val="tx2"/>
                </a:solidFill>
              </a:rPr>
              <a:t> </a:t>
            </a:r>
            <a:r>
              <a:rPr lang="ru-RU" sz="1600" dirty="0">
                <a:solidFill>
                  <a:schemeClr val="tx2"/>
                </a:solidFill>
              </a:rPr>
              <a:t>погибла через 4 дня после возвращения на Землю – у нее отказало сердце под действием наркоза, который распылили в клетке перед тем, как извлечь вживленные под кожу датчики-электроды.</a:t>
            </a:r>
          </a:p>
        </p:txBody>
      </p:sp>
      <p:pic>
        <p:nvPicPr>
          <p:cNvPr id="3076" name="Picture 4" descr="http://u.jimdo.com/www15/o/sc31e83ca8f109da1/img/ic56701c1f25751fc/1317151701/std/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885260"/>
            <a:ext cx="3638550" cy="240982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82723" y="4059122"/>
            <a:ext cx="4572000" cy="2062103"/>
          </a:xfrm>
          <a:prstGeom prst="rect">
            <a:avLst/>
          </a:prstGeom>
        </p:spPr>
        <p:txBody>
          <a:bodyPr>
            <a:spAutoFit/>
          </a:bodyPr>
          <a:lstStyle/>
          <a:p>
            <a:r>
              <a:rPr lang="ru-RU" sz="1600" dirty="0" smtClean="0">
                <a:solidFill>
                  <a:schemeClr val="tx2"/>
                </a:solidFill>
              </a:rPr>
              <a:t>  31 </a:t>
            </a:r>
            <a:r>
              <a:rPr lang="ru-RU" sz="1600" dirty="0">
                <a:solidFill>
                  <a:schemeClr val="tx2"/>
                </a:solidFill>
              </a:rPr>
              <a:t>января 1961 с американского космодрома ракета-носитель вывела на суборбитальную траекторию капсулу «Mercury-2», на высоту 250 километров, полет продолжался около 16 минут. Пассажиром корабля был шимпанзе </a:t>
            </a:r>
            <a:r>
              <a:rPr lang="ru-RU" sz="1600" dirty="0" err="1">
                <a:solidFill>
                  <a:schemeClr val="tx2"/>
                </a:solidFill>
              </a:rPr>
              <a:t>Хэм</a:t>
            </a:r>
            <a:r>
              <a:rPr lang="ru-RU" sz="1600" dirty="0">
                <a:solidFill>
                  <a:schemeClr val="tx2"/>
                </a:solidFill>
              </a:rPr>
              <a:t>. Врачи утверждали, что нельзя рисковать человеческой жизнью, не проверив воздействия космического полета на животных.</a:t>
            </a:r>
          </a:p>
        </p:txBody>
      </p:sp>
    </p:spTree>
    <p:extLst>
      <p:ext uri="{BB962C8B-B14F-4D97-AF65-F5344CB8AC3E}">
        <p14:creationId xmlns:p14="http://schemas.microsoft.com/office/powerpoint/2010/main" val="43750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ppt_x</p:attrName>
                                        </p:attrNameLst>
                                      </p:cBhvr>
                                      <p:tavLst>
                                        <p:tav tm="0">
                                          <p:val>
                                            <p:strVal val="#ppt_x"/>
                                          </p:val>
                                        </p:tav>
                                        <p:tav tm="100000">
                                          <p:val>
                                            <p:strVal val="#ppt_x"/>
                                          </p:val>
                                        </p:tav>
                                      </p:tavLst>
                                    </p:anim>
                                    <p:anim calcmode="lin" valueType="num">
                                      <p:cBhvr>
                                        <p:cTn id="9" dur="15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anim calcmode="lin" valueType="num">
                                      <p:cBhvr>
                                        <p:cTn id="24" dur="1500" fill="hold"/>
                                        <p:tgtEl>
                                          <p:spTgt spid="6"/>
                                        </p:tgtEl>
                                        <p:attrNameLst>
                                          <p:attrName>ppt_x</p:attrName>
                                        </p:attrNameLst>
                                      </p:cBhvr>
                                      <p:tavLst>
                                        <p:tav tm="0">
                                          <p:val>
                                            <p:strVal val="#ppt_x"/>
                                          </p:val>
                                        </p:tav>
                                        <p:tav tm="100000">
                                          <p:val>
                                            <p:strVal val="#ppt_x"/>
                                          </p:val>
                                        </p:tav>
                                      </p:tavLst>
                                    </p:anim>
                                    <p:anim calcmode="lin" valueType="num">
                                      <p:cBhvr>
                                        <p:cTn id="25" dur="1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6000"/>
                            </p:stCondLst>
                            <p:childTnLst>
                              <p:par>
                                <p:cTn id="27" presetID="42" presetClass="entr" presetSubtype="0" fill="hold" nodeType="after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fade">
                                      <p:cBhvr>
                                        <p:cTn id="29" dur="1500"/>
                                        <p:tgtEl>
                                          <p:spTgt spid="3076"/>
                                        </p:tgtEl>
                                      </p:cBhvr>
                                    </p:animEffect>
                                    <p:anim calcmode="lin" valueType="num">
                                      <p:cBhvr>
                                        <p:cTn id="30" dur="1500" fill="hold"/>
                                        <p:tgtEl>
                                          <p:spTgt spid="3076"/>
                                        </p:tgtEl>
                                        <p:attrNameLst>
                                          <p:attrName>ppt_x</p:attrName>
                                        </p:attrNameLst>
                                      </p:cBhvr>
                                      <p:tavLst>
                                        <p:tav tm="0">
                                          <p:val>
                                            <p:strVal val="#ppt_x"/>
                                          </p:val>
                                        </p:tav>
                                        <p:tav tm="100000">
                                          <p:val>
                                            <p:strVal val="#ppt_x"/>
                                          </p:val>
                                        </p:tav>
                                      </p:tavLst>
                                    </p:anim>
                                    <p:anim calcmode="lin" valueType="num">
                                      <p:cBhvr>
                                        <p:cTn id="31" dur="15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404664"/>
            <a:ext cx="8208912" cy="2308324"/>
          </a:xfrm>
          <a:prstGeom prst="rect">
            <a:avLst/>
          </a:prstGeom>
        </p:spPr>
        <p:txBody>
          <a:bodyPr wrap="square">
            <a:spAutoFit/>
          </a:bodyPr>
          <a:lstStyle/>
          <a:p>
            <a:r>
              <a:rPr lang="ru-RU" sz="1600" dirty="0">
                <a:solidFill>
                  <a:schemeClr val="tx2"/>
                </a:solidFill>
              </a:rPr>
              <a:t>Рейс в космос оказался более сложным, чем планировалось. Говорят, что техника сделала все, чтобы погубить первого американского астронавта. Ракета-носитель истратила топливо на 5 секунд раньше срока, система управления почувствовала «что-то неладное»; тотчас сработала система аварийного спасения – и корабль «сдуло» с ракеты (то есть послало его намного выше и быстрее, чем предполагалось). Бедный </a:t>
            </a:r>
            <a:r>
              <a:rPr lang="ru-RU" sz="1600" dirty="0" err="1">
                <a:solidFill>
                  <a:schemeClr val="tx2"/>
                </a:solidFill>
              </a:rPr>
              <a:t>Хэм</a:t>
            </a:r>
            <a:r>
              <a:rPr lang="ru-RU" sz="1600" dirty="0">
                <a:solidFill>
                  <a:schemeClr val="tx2"/>
                </a:solidFill>
              </a:rPr>
              <a:t> испытал вдвое большие перегрузки, чем рассчитывалось. Бортовое оборудование отказало, и </a:t>
            </a:r>
            <a:r>
              <a:rPr lang="ru-RU" sz="1600" dirty="0" err="1">
                <a:solidFill>
                  <a:schemeClr val="tx2"/>
                </a:solidFill>
              </a:rPr>
              <a:t>Хэм</a:t>
            </a:r>
            <a:r>
              <a:rPr lang="ru-RU" sz="1600" dirty="0">
                <a:solidFill>
                  <a:schemeClr val="tx2"/>
                </a:solidFill>
              </a:rPr>
              <a:t> стучал по всем рычагам. Возможно, он выполнял команды правильно, но получал не банановые шарики, а удары током. Этот шимпанзе пережил и сам полет, и посадку, когда его капсула чуть не затонула в океане.</a:t>
            </a:r>
          </a:p>
        </p:txBody>
      </p:sp>
      <p:pic>
        <p:nvPicPr>
          <p:cNvPr id="4098" name="Picture 2" descr="http://u.jimdo.com/www15/o/sc31e83ca8f109da1/img/i53eb244c2648b60c/1317151798/st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80928"/>
            <a:ext cx="3638550" cy="240982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11960" y="2717654"/>
            <a:ext cx="4320480" cy="2308324"/>
          </a:xfrm>
          <a:prstGeom prst="rect">
            <a:avLst/>
          </a:prstGeom>
        </p:spPr>
        <p:txBody>
          <a:bodyPr wrap="square">
            <a:spAutoFit/>
          </a:bodyPr>
          <a:lstStyle/>
          <a:p>
            <a:r>
              <a:rPr lang="ru-RU" sz="1600" dirty="0">
                <a:solidFill>
                  <a:schemeClr val="tx2"/>
                </a:solidFill>
              </a:rPr>
              <a:t>Пролетев на 122 мили дальше расчетной точки, аппарат спускался с сокрушительным торможением. Рывок парашюта был страшен. Затем капсулу, оглушительно стукнувшуюся о поверхность океана, стало заливать водой, а </a:t>
            </a:r>
            <a:r>
              <a:rPr lang="ru-RU" sz="1600" dirty="0" err="1">
                <a:solidFill>
                  <a:schemeClr val="tx2"/>
                </a:solidFill>
              </a:rPr>
              <a:t>Хэма</a:t>
            </a:r>
            <a:r>
              <a:rPr lang="ru-RU" sz="1600" dirty="0">
                <a:solidFill>
                  <a:schemeClr val="tx2"/>
                </a:solidFill>
              </a:rPr>
              <a:t> укачало. Вертолет-спасатель поднял капсулу, залитую водой настолько, что спасатели взяли на руки почти утопшего, бормочущего и задыхающегося шимпанзе.</a:t>
            </a:r>
          </a:p>
        </p:txBody>
      </p:sp>
      <p:sp>
        <p:nvSpPr>
          <p:cNvPr id="6" name="Прямоугольник 5"/>
          <p:cNvSpPr/>
          <p:nvPr/>
        </p:nvSpPr>
        <p:spPr>
          <a:xfrm>
            <a:off x="323528" y="5445224"/>
            <a:ext cx="8200278" cy="584775"/>
          </a:xfrm>
          <a:prstGeom prst="rect">
            <a:avLst/>
          </a:prstGeom>
        </p:spPr>
        <p:txBody>
          <a:bodyPr wrap="square">
            <a:spAutoFit/>
          </a:bodyPr>
          <a:lstStyle/>
          <a:p>
            <a:r>
              <a:rPr lang="ru-RU" sz="1600" dirty="0">
                <a:solidFill>
                  <a:schemeClr val="tx2"/>
                </a:solidFill>
              </a:rPr>
              <a:t>После своего короткого путешествия </a:t>
            </a:r>
            <a:r>
              <a:rPr lang="ru-RU" sz="1600" dirty="0" smtClean="0">
                <a:solidFill>
                  <a:schemeClr val="tx2"/>
                </a:solidFill>
              </a:rPr>
              <a:t>на орбиту </a:t>
            </a:r>
            <a:r>
              <a:rPr lang="ru-RU" sz="1600" dirty="0" err="1">
                <a:solidFill>
                  <a:schemeClr val="tx2"/>
                </a:solidFill>
              </a:rPr>
              <a:t>Хэм</a:t>
            </a:r>
            <a:r>
              <a:rPr lang="ru-RU" sz="1600" dirty="0">
                <a:solidFill>
                  <a:schemeClr val="tx2"/>
                </a:solidFill>
              </a:rPr>
              <a:t> приземлился в </a:t>
            </a:r>
            <a:r>
              <a:rPr lang="ru-RU" sz="1600" dirty="0" smtClean="0">
                <a:solidFill>
                  <a:schemeClr val="tx2"/>
                </a:solidFill>
              </a:rPr>
              <a:t>Атлантический океан</a:t>
            </a:r>
            <a:r>
              <a:rPr lang="ru-RU" sz="1600" dirty="0">
                <a:solidFill>
                  <a:schemeClr val="tx2"/>
                </a:solidFill>
              </a:rPr>
              <a:t>, и его вместе с капсулой </a:t>
            </a:r>
            <a:r>
              <a:rPr lang="ru-RU" sz="1600" dirty="0" smtClean="0">
                <a:solidFill>
                  <a:schemeClr val="tx2"/>
                </a:solidFill>
              </a:rPr>
              <a:t>поднял спасательный </a:t>
            </a:r>
            <a:r>
              <a:rPr lang="ru-RU" sz="1600" dirty="0">
                <a:solidFill>
                  <a:schemeClr val="tx2"/>
                </a:solidFill>
              </a:rPr>
              <a:t>катер</a:t>
            </a:r>
          </a:p>
        </p:txBody>
      </p:sp>
    </p:spTree>
    <p:extLst>
      <p:ext uri="{BB962C8B-B14F-4D97-AF65-F5344CB8AC3E}">
        <p14:creationId xmlns:p14="http://schemas.microsoft.com/office/powerpoint/2010/main" val="11452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50" fill="hold">
                                          <p:stCondLst>
                                            <p:cond delay="0"/>
                                          </p:stCondLst>
                                        </p:cTn>
                                        <p:tgtEl>
                                          <p:spTgt spid="4"/>
                                        </p:tgtEl>
                                        <p:attrNameLst>
                                          <p:attrName>r</p:attrName>
                                        </p:attrNameLst>
                                      </p:cBhvr>
                                    </p:animRot>
                                    <p:animRot by="-240000">
                                      <p:cBhvr>
                                        <p:cTn id="7" dur="300" fill="hold">
                                          <p:stCondLst>
                                            <p:cond delay="300"/>
                                          </p:stCondLst>
                                        </p:cTn>
                                        <p:tgtEl>
                                          <p:spTgt spid="4"/>
                                        </p:tgtEl>
                                        <p:attrNameLst>
                                          <p:attrName>r</p:attrName>
                                        </p:attrNameLst>
                                      </p:cBhvr>
                                    </p:animRot>
                                    <p:animRot by="240000">
                                      <p:cBhvr>
                                        <p:cTn id="8" dur="300" fill="hold">
                                          <p:stCondLst>
                                            <p:cond delay="600"/>
                                          </p:stCondLst>
                                        </p:cTn>
                                        <p:tgtEl>
                                          <p:spTgt spid="4"/>
                                        </p:tgtEl>
                                        <p:attrNameLst>
                                          <p:attrName>r</p:attrName>
                                        </p:attrNameLst>
                                      </p:cBhvr>
                                    </p:animRot>
                                    <p:animRot by="-240000">
                                      <p:cBhvr>
                                        <p:cTn id="9" dur="300" fill="hold">
                                          <p:stCondLst>
                                            <p:cond delay="900"/>
                                          </p:stCondLst>
                                        </p:cTn>
                                        <p:tgtEl>
                                          <p:spTgt spid="4"/>
                                        </p:tgtEl>
                                        <p:attrNameLst>
                                          <p:attrName>r</p:attrName>
                                        </p:attrNameLst>
                                      </p:cBhvr>
                                    </p:animRot>
                                    <p:animRot by="120000">
                                      <p:cBhvr>
                                        <p:cTn id="10" dur="300" fill="hold">
                                          <p:stCondLst>
                                            <p:cond delay="12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50" fill="hold">
                                          <p:stCondLst>
                                            <p:cond delay="0"/>
                                          </p:stCondLst>
                                        </p:cTn>
                                        <p:tgtEl>
                                          <p:spTgt spid="5"/>
                                        </p:tgtEl>
                                        <p:attrNameLst>
                                          <p:attrName>r</p:attrName>
                                        </p:attrNameLst>
                                      </p:cBhvr>
                                    </p:animRot>
                                    <p:animRot by="-240000">
                                      <p:cBhvr>
                                        <p:cTn id="13" dur="300" fill="hold">
                                          <p:stCondLst>
                                            <p:cond delay="300"/>
                                          </p:stCondLst>
                                        </p:cTn>
                                        <p:tgtEl>
                                          <p:spTgt spid="5"/>
                                        </p:tgtEl>
                                        <p:attrNameLst>
                                          <p:attrName>r</p:attrName>
                                        </p:attrNameLst>
                                      </p:cBhvr>
                                    </p:animRot>
                                    <p:animRot by="240000">
                                      <p:cBhvr>
                                        <p:cTn id="14" dur="300" fill="hold">
                                          <p:stCondLst>
                                            <p:cond delay="600"/>
                                          </p:stCondLst>
                                        </p:cTn>
                                        <p:tgtEl>
                                          <p:spTgt spid="5"/>
                                        </p:tgtEl>
                                        <p:attrNameLst>
                                          <p:attrName>r</p:attrName>
                                        </p:attrNameLst>
                                      </p:cBhvr>
                                    </p:animRot>
                                    <p:animRot by="-240000">
                                      <p:cBhvr>
                                        <p:cTn id="15" dur="300" fill="hold">
                                          <p:stCondLst>
                                            <p:cond delay="900"/>
                                          </p:stCondLst>
                                        </p:cTn>
                                        <p:tgtEl>
                                          <p:spTgt spid="5"/>
                                        </p:tgtEl>
                                        <p:attrNameLst>
                                          <p:attrName>r</p:attrName>
                                        </p:attrNameLst>
                                      </p:cBhvr>
                                    </p:animRot>
                                    <p:animRot by="120000">
                                      <p:cBhvr>
                                        <p:cTn id="16" dur="300" fill="hold">
                                          <p:stCondLst>
                                            <p:cond delay="1200"/>
                                          </p:stCondLst>
                                        </p:cTn>
                                        <p:tgtEl>
                                          <p:spTgt spid="5"/>
                                        </p:tgtEl>
                                        <p:attrNameLst>
                                          <p:attrName>r</p:attrName>
                                        </p:attrNameLst>
                                      </p:cBhvr>
                                    </p:animRot>
                                  </p:childTnLst>
                                </p:cTn>
                              </p:par>
                              <p:par>
                                <p:cTn id="17" presetID="32" presetClass="emph" presetSubtype="0" fill="hold" grpId="0" nodeType="withEffect">
                                  <p:stCondLst>
                                    <p:cond delay="0"/>
                                  </p:stCondLst>
                                  <p:childTnLst>
                                    <p:animRot by="120000">
                                      <p:cBhvr>
                                        <p:cTn id="18" dur="150" fill="hold">
                                          <p:stCondLst>
                                            <p:cond delay="0"/>
                                          </p:stCondLst>
                                        </p:cTn>
                                        <p:tgtEl>
                                          <p:spTgt spid="6"/>
                                        </p:tgtEl>
                                        <p:attrNameLst>
                                          <p:attrName>r</p:attrName>
                                        </p:attrNameLst>
                                      </p:cBhvr>
                                    </p:animRot>
                                    <p:animRot by="-240000">
                                      <p:cBhvr>
                                        <p:cTn id="19" dur="300" fill="hold">
                                          <p:stCondLst>
                                            <p:cond delay="300"/>
                                          </p:stCondLst>
                                        </p:cTn>
                                        <p:tgtEl>
                                          <p:spTgt spid="6"/>
                                        </p:tgtEl>
                                        <p:attrNameLst>
                                          <p:attrName>r</p:attrName>
                                        </p:attrNameLst>
                                      </p:cBhvr>
                                    </p:animRot>
                                    <p:animRot by="240000">
                                      <p:cBhvr>
                                        <p:cTn id="20" dur="300" fill="hold">
                                          <p:stCondLst>
                                            <p:cond delay="600"/>
                                          </p:stCondLst>
                                        </p:cTn>
                                        <p:tgtEl>
                                          <p:spTgt spid="6"/>
                                        </p:tgtEl>
                                        <p:attrNameLst>
                                          <p:attrName>r</p:attrName>
                                        </p:attrNameLst>
                                      </p:cBhvr>
                                    </p:animRot>
                                    <p:animRot by="-240000">
                                      <p:cBhvr>
                                        <p:cTn id="21" dur="300" fill="hold">
                                          <p:stCondLst>
                                            <p:cond delay="900"/>
                                          </p:stCondLst>
                                        </p:cTn>
                                        <p:tgtEl>
                                          <p:spTgt spid="6"/>
                                        </p:tgtEl>
                                        <p:attrNameLst>
                                          <p:attrName>r</p:attrName>
                                        </p:attrNameLst>
                                      </p:cBhvr>
                                    </p:animRot>
                                    <p:animRot by="120000">
                                      <p:cBhvr>
                                        <p:cTn id="22" dur="300" fill="hold">
                                          <p:stCondLst>
                                            <p:cond delay="1200"/>
                                          </p:stCondLst>
                                        </p:cTn>
                                        <p:tgtEl>
                                          <p:spTgt spid="6"/>
                                        </p:tgtEl>
                                        <p:attrNameLst>
                                          <p:attrName>r</p:attrName>
                                        </p:attrNameLst>
                                      </p:cBhvr>
                                    </p:animRot>
                                  </p:childTnLst>
                                </p:cTn>
                              </p:par>
                            </p:childTnLst>
                          </p:cTn>
                        </p:par>
                        <p:par>
                          <p:cTn id="23" fill="hold">
                            <p:stCondLst>
                              <p:cond delay="1500"/>
                            </p:stCondLst>
                            <p:childTnLst>
                              <p:par>
                                <p:cTn id="24" presetID="31" presetClass="entr" presetSubtype="0" fill="hold" nodeType="after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p:cTn id="26" dur="1500" fill="hold"/>
                                        <p:tgtEl>
                                          <p:spTgt spid="4098"/>
                                        </p:tgtEl>
                                        <p:attrNameLst>
                                          <p:attrName>ppt_w</p:attrName>
                                        </p:attrNameLst>
                                      </p:cBhvr>
                                      <p:tavLst>
                                        <p:tav tm="0">
                                          <p:val>
                                            <p:fltVal val="0"/>
                                          </p:val>
                                        </p:tav>
                                        <p:tav tm="100000">
                                          <p:val>
                                            <p:strVal val="#ppt_w"/>
                                          </p:val>
                                        </p:tav>
                                      </p:tavLst>
                                    </p:anim>
                                    <p:anim calcmode="lin" valueType="num">
                                      <p:cBhvr>
                                        <p:cTn id="27" dur="1500" fill="hold"/>
                                        <p:tgtEl>
                                          <p:spTgt spid="4098"/>
                                        </p:tgtEl>
                                        <p:attrNameLst>
                                          <p:attrName>ppt_h</p:attrName>
                                        </p:attrNameLst>
                                      </p:cBhvr>
                                      <p:tavLst>
                                        <p:tav tm="0">
                                          <p:val>
                                            <p:fltVal val="0"/>
                                          </p:val>
                                        </p:tav>
                                        <p:tav tm="100000">
                                          <p:val>
                                            <p:strVal val="#ppt_h"/>
                                          </p:val>
                                        </p:tav>
                                      </p:tavLst>
                                    </p:anim>
                                    <p:anim calcmode="lin" valueType="num">
                                      <p:cBhvr>
                                        <p:cTn id="28" dur="1500" fill="hold"/>
                                        <p:tgtEl>
                                          <p:spTgt spid="4098"/>
                                        </p:tgtEl>
                                        <p:attrNameLst>
                                          <p:attrName>style.rotation</p:attrName>
                                        </p:attrNameLst>
                                      </p:cBhvr>
                                      <p:tavLst>
                                        <p:tav tm="0">
                                          <p:val>
                                            <p:fltVal val="90"/>
                                          </p:val>
                                        </p:tav>
                                        <p:tav tm="100000">
                                          <p:val>
                                            <p:fltVal val="0"/>
                                          </p:val>
                                        </p:tav>
                                      </p:tavLst>
                                    </p:anim>
                                    <p:animEffect transition="in" filter="fade">
                                      <p:cBhvr>
                                        <p:cTn id="29" dur="1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260649"/>
            <a:ext cx="8208912" cy="2308324"/>
          </a:xfrm>
          <a:prstGeom prst="rect">
            <a:avLst/>
          </a:prstGeom>
        </p:spPr>
        <p:txBody>
          <a:bodyPr wrap="square">
            <a:spAutoFit/>
          </a:bodyPr>
          <a:lstStyle/>
          <a:p>
            <a:r>
              <a:rPr lang="ru-RU" sz="1600" dirty="0" smtClean="0">
                <a:solidFill>
                  <a:schemeClr val="tx2"/>
                </a:solidFill>
              </a:rPr>
              <a:t>  В </a:t>
            </a:r>
            <a:r>
              <a:rPr lang="ru-RU" sz="1600" dirty="0">
                <a:solidFill>
                  <a:schemeClr val="tx2"/>
                </a:solidFill>
              </a:rPr>
              <a:t>рамках «лунной программы СССР» летно-конструкторские испытания корабля 7К-Л1 предусматривали изучить, как перегрузки при возвращении со второй космической скоростью и радиационная обстановка на лунной трассе скажутся на живых организмах. По совету учёных Академии наук для «биологической индикации» трассы в космос решили отправить среднеазиатских степных черепах: им не требуется большого запаса кислорода, они могут полторы недели ничего не есть и длительное время находиться как бы в летаргическом сне. Черепах размещали в специальных пеналах, где их практически лишали подвижности. Первый достаточно успешный запуск корабля 7К-Л1 № 9 был осуществлен 15 сентября 1968 г.</a:t>
            </a:r>
          </a:p>
        </p:txBody>
      </p:sp>
      <p:sp>
        <p:nvSpPr>
          <p:cNvPr id="5" name="Прямоугольник 4"/>
          <p:cNvSpPr/>
          <p:nvPr/>
        </p:nvSpPr>
        <p:spPr>
          <a:xfrm>
            <a:off x="395536" y="2492896"/>
            <a:ext cx="5184576" cy="830997"/>
          </a:xfrm>
          <a:prstGeom prst="rect">
            <a:avLst/>
          </a:prstGeom>
        </p:spPr>
        <p:txBody>
          <a:bodyPr wrap="square">
            <a:spAutoFit/>
          </a:bodyPr>
          <a:lstStyle/>
          <a:p>
            <a:r>
              <a:rPr lang="ru-RU" sz="1600" dirty="0" smtClean="0">
                <a:solidFill>
                  <a:schemeClr val="tx2"/>
                </a:solidFill>
              </a:rPr>
              <a:t>  21 </a:t>
            </a:r>
            <a:r>
              <a:rPr lang="ru-RU" sz="1600" dirty="0">
                <a:solidFill>
                  <a:schemeClr val="tx2"/>
                </a:solidFill>
              </a:rPr>
              <a:t>сентября 1968 года спускаемый аппарат «Зонда-5» вошёл по баллистической траектории в атмосферу Земли и приводнился в акватории Индийского океана.</a:t>
            </a:r>
          </a:p>
        </p:txBody>
      </p:sp>
      <p:sp>
        <p:nvSpPr>
          <p:cNvPr id="6" name="Прямоугольник 5"/>
          <p:cNvSpPr/>
          <p:nvPr/>
        </p:nvSpPr>
        <p:spPr>
          <a:xfrm>
            <a:off x="395536" y="3313596"/>
            <a:ext cx="5184576" cy="1815882"/>
          </a:xfrm>
          <a:prstGeom prst="rect">
            <a:avLst/>
          </a:prstGeom>
        </p:spPr>
        <p:txBody>
          <a:bodyPr wrap="square">
            <a:spAutoFit/>
          </a:bodyPr>
          <a:lstStyle/>
          <a:p>
            <a:r>
              <a:rPr lang="ru-RU" sz="1600" dirty="0" smtClean="0">
                <a:solidFill>
                  <a:schemeClr val="tx2"/>
                </a:solidFill>
              </a:rPr>
              <a:t>  Спускаемый </a:t>
            </a:r>
            <a:r>
              <a:rPr lang="ru-RU" sz="1600" dirty="0">
                <a:solidFill>
                  <a:schemeClr val="tx2"/>
                </a:solidFill>
              </a:rPr>
              <a:t>аппарат был поднят на борт советского экспедиционного океанографического судна «Василий Головин» и 3 октября 1968 года доставлен в Бомбей, откуда самолётом отправлен в Москву. Черепах извлекли из спускаемого аппарата уже в Москве, в цеху ЦКБЭМ, и передали их в распоряжение учёных. Полёт был перенесён черепахами </a:t>
            </a:r>
            <a:r>
              <a:rPr lang="ru-RU" sz="1600" dirty="0" smtClean="0">
                <a:solidFill>
                  <a:schemeClr val="tx2"/>
                </a:solidFill>
              </a:rPr>
              <a:t>нормально.</a:t>
            </a:r>
            <a:endParaRPr lang="ru-RU" sz="1600" dirty="0">
              <a:solidFill>
                <a:schemeClr val="tx2"/>
              </a:solidFill>
            </a:endParaRPr>
          </a:p>
        </p:txBody>
      </p:sp>
      <p:pic>
        <p:nvPicPr>
          <p:cNvPr id="5122" name="Picture 2" descr="http://u.jimdo.com/www15/o/sc31e83ca8f109da1/img/i19981908e88b6f7d/1317157582/st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780928"/>
            <a:ext cx="2895600" cy="218122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5536" y="5152096"/>
            <a:ext cx="8080176" cy="1077218"/>
          </a:xfrm>
          <a:prstGeom prst="rect">
            <a:avLst/>
          </a:prstGeom>
        </p:spPr>
        <p:txBody>
          <a:bodyPr wrap="square">
            <a:spAutoFit/>
          </a:bodyPr>
          <a:lstStyle/>
          <a:p>
            <a:r>
              <a:rPr lang="ru-RU" sz="1600" dirty="0" smtClean="0">
                <a:solidFill>
                  <a:schemeClr val="tx2"/>
                </a:solidFill>
              </a:rPr>
              <a:t>  После </a:t>
            </a:r>
            <a:r>
              <a:rPr lang="ru-RU" sz="1600" dirty="0">
                <a:solidFill>
                  <a:schemeClr val="tx2"/>
                </a:solidFill>
              </a:rPr>
              <a:t>возвращения на Землю черепахи были активными – много двигались, с аппетитом ели. За время эксперимента они потеряли в весе около 10 %.</a:t>
            </a:r>
          </a:p>
          <a:p>
            <a:r>
              <a:rPr lang="ru-RU" sz="1600" dirty="0" smtClean="0">
                <a:solidFill>
                  <a:schemeClr val="tx2"/>
                </a:solidFill>
              </a:rPr>
              <a:t>  «</a:t>
            </a:r>
            <a:r>
              <a:rPr lang="ru-RU" sz="1600" dirty="0">
                <a:solidFill>
                  <a:schemeClr val="tx2"/>
                </a:solidFill>
              </a:rPr>
              <a:t>Зонд-5» впервые в мире совершил облёт Луны и через 7 суток после старта вернулся к Земле, войдя в атмосферу со второй космической скоростью.</a:t>
            </a:r>
          </a:p>
        </p:txBody>
      </p:sp>
    </p:spTree>
    <p:extLst>
      <p:ext uri="{BB962C8B-B14F-4D97-AF65-F5344CB8AC3E}">
        <p14:creationId xmlns:p14="http://schemas.microsoft.com/office/powerpoint/2010/main" val="397991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2)">
                                      <p:cBhvr>
                                        <p:cTn id="11" dur="2000"/>
                                        <p:tgtEl>
                                          <p:spTgt spid="5"/>
                                        </p:tgtEl>
                                      </p:cBhvr>
                                    </p:animEffect>
                                  </p:childTnLst>
                                </p:cTn>
                              </p:par>
                            </p:childTnLst>
                          </p:cTn>
                        </p:par>
                        <p:par>
                          <p:cTn id="12" fill="hold">
                            <p:stCondLst>
                              <p:cond delay="4000"/>
                            </p:stCondLst>
                            <p:childTnLst>
                              <p:par>
                                <p:cTn id="13" presetID="21"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2000"/>
                                        <p:tgtEl>
                                          <p:spTgt spid="6"/>
                                        </p:tgtEl>
                                      </p:cBhvr>
                                    </p:animEffect>
                                  </p:childTnLst>
                                </p:cTn>
                              </p:par>
                            </p:childTnLst>
                          </p:cTn>
                        </p:par>
                        <p:par>
                          <p:cTn id="16" fill="hold">
                            <p:stCondLst>
                              <p:cond delay="6000"/>
                            </p:stCondLst>
                            <p:childTnLst>
                              <p:par>
                                <p:cTn id="17" presetID="21"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2000"/>
                                        <p:tgtEl>
                                          <p:spTgt spid="7"/>
                                        </p:tgtEl>
                                      </p:cBhvr>
                                    </p:animEffect>
                                  </p:childTnLst>
                                </p:cTn>
                              </p:par>
                            </p:childTnLst>
                          </p:cTn>
                        </p:par>
                        <p:par>
                          <p:cTn id="20" fill="hold">
                            <p:stCondLst>
                              <p:cond delay="8000"/>
                            </p:stCondLst>
                            <p:childTnLst>
                              <p:par>
                                <p:cTn id="21" presetID="45" presetClass="entr" presetSubtype="0"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2000"/>
                                        <p:tgtEl>
                                          <p:spTgt spid="5122"/>
                                        </p:tgtEl>
                                      </p:cBhvr>
                                    </p:animEffect>
                                    <p:anim calcmode="lin" valueType="num">
                                      <p:cBhvr>
                                        <p:cTn id="24" dur="2000" fill="hold"/>
                                        <p:tgtEl>
                                          <p:spTgt spid="5122"/>
                                        </p:tgtEl>
                                        <p:attrNameLst>
                                          <p:attrName>ppt_w</p:attrName>
                                        </p:attrNameLst>
                                      </p:cBhvr>
                                      <p:tavLst>
                                        <p:tav tm="0" fmla="#ppt_w*sin(2.5*pi*$)">
                                          <p:val>
                                            <p:fltVal val="0"/>
                                          </p:val>
                                        </p:tav>
                                        <p:tav tm="100000">
                                          <p:val>
                                            <p:fltVal val="1"/>
                                          </p:val>
                                        </p:tav>
                                      </p:tavLst>
                                    </p:anim>
                                    <p:anim calcmode="lin" valueType="num">
                                      <p:cBhvr>
                                        <p:cTn id="25" dur="20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3682" y="606994"/>
            <a:ext cx="8424936" cy="1031051"/>
          </a:xfrm>
          <a:prstGeom prst="rect">
            <a:avLst/>
          </a:prstGeom>
        </p:spPr>
        <p:txBody>
          <a:bodyPr wrap="square">
            <a:spAutoFit/>
          </a:bodyPr>
          <a:lstStyle/>
          <a:p>
            <a:r>
              <a:rPr lang="ru-RU" sz="1600" dirty="0" smtClean="0">
                <a:solidFill>
                  <a:schemeClr val="tx2"/>
                </a:solidFill>
              </a:rPr>
              <a:t>  </a:t>
            </a:r>
            <a:r>
              <a:rPr lang="ru-RU" sz="1500" dirty="0" smtClean="0">
                <a:solidFill>
                  <a:schemeClr val="tx2"/>
                </a:solidFill>
              </a:rPr>
              <a:t>В </a:t>
            </a:r>
            <a:r>
              <a:rPr lang="ru-RU" sz="1500" dirty="0">
                <a:solidFill>
                  <a:schemeClr val="tx2"/>
                </a:solidFill>
              </a:rPr>
              <a:t>память о животных, отдавших жизнь во имя науки, в 1958 году перед Парижским обществом защиты собак была воздвигнута гранитная колонна. Ее вершину венчает устремленный ввысь спутник, из которого выглядывает симпатичная каменная мордочка Лайки – первой космической путешественницы.</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8" y="1651454"/>
            <a:ext cx="3751337" cy="2497626"/>
          </a:xfrm>
          <a:prstGeom prst="rect">
            <a:avLst/>
          </a:prstGeom>
        </p:spPr>
      </p:pic>
      <p:sp>
        <p:nvSpPr>
          <p:cNvPr id="6" name="Прямоугольник 5"/>
          <p:cNvSpPr/>
          <p:nvPr/>
        </p:nvSpPr>
        <p:spPr>
          <a:xfrm>
            <a:off x="4432655" y="1639034"/>
            <a:ext cx="4572000" cy="1954381"/>
          </a:xfrm>
          <a:prstGeom prst="rect">
            <a:avLst/>
          </a:prstGeom>
        </p:spPr>
        <p:txBody>
          <a:bodyPr>
            <a:spAutoFit/>
          </a:bodyPr>
          <a:lstStyle/>
          <a:p>
            <a:pPr algn="just"/>
            <a:r>
              <a:rPr lang="ru-RU" sz="1600" dirty="0" smtClean="0">
                <a:solidFill>
                  <a:schemeClr val="tx2"/>
                </a:solidFill>
              </a:rPr>
              <a:t>  </a:t>
            </a:r>
            <a:r>
              <a:rPr lang="ru-RU" sz="1500" dirty="0" smtClean="0">
                <a:solidFill>
                  <a:schemeClr val="tx2"/>
                </a:solidFill>
              </a:rPr>
              <a:t>В </a:t>
            </a:r>
            <a:r>
              <a:rPr lang="ru-RU" sz="1500" dirty="0">
                <a:solidFill>
                  <a:schemeClr val="tx2"/>
                </a:solidFill>
              </a:rPr>
              <a:t>нашей стране также увековечили первую собаку- «космонавта» – в 1997 году на здании лаборатории Института авиационной и космической медицины, где готовили Лайку к полету, была открыта мемориальная доска. Памятник еще одной собаке- «первооткрывателю» Звездочке был открыт в Ижевске в марте 2006 года, спустя 45 лет после ее полета.</a:t>
            </a:r>
          </a:p>
        </p:txBody>
      </p:sp>
      <p:pic>
        <p:nvPicPr>
          <p:cNvPr id="6146" name="Picture 2" descr="http://u.jimdo.com/www15/o/sc31e83ca8f109da1/img/i29d97ff6b67bffa2/1317159029/std/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00" y="4149080"/>
            <a:ext cx="3666963" cy="245363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57584" y="4149080"/>
            <a:ext cx="4572000" cy="2416046"/>
          </a:xfrm>
          <a:prstGeom prst="rect">
            <a:avLst/>
          </a:prstGeom>
        </p:spPr>
        <p:txBody>
          <a:bodyPr>
            <a:spAutoFit/>
          </a:bodyPr>
          <a:lstStyle/>
          <a:p>
            <a:pPr algn="just"/>
            <a:r>
              <a:rPr lang="ru-RU" sz="1600" dirty="0" smtClean="0">
                <a:solidFill>
                  <a:schemeClr val="tx2"/>
                </a:solidFill>
              </a:rPr>
              <a:t>  </a:t>
            </a:r>
            <a:r>
              <a:rPr lang="ru-RU" sz="1500" dirty="0" smtClean="0">
                <a:solidFill>
                  <a:schemeClr val="tx2"/>
                </a:solidFill>
              </a:rPr>
              <a:t>Результаты </a:t>
            </a:r>
            <a:r>
              <a:rPr lang="ru-RU" sz="1500" dirty="0">
                <a:solidFill>
                  <a:schemeClr val="tx2"/>
                </a:solidFill>
              </a:rPr>
              <a:t>экспериментов с животными и растениями, проводимые в настоящее время на борту орбитальных станций, пригодятся будущим межпланетным экспедициям. На современном космическом корабле до Марса, ближайшей к нам планете, лететь надо практически полгода, столько же обратно</a:t>
            </a:r>
            <a:r>
              <a:rPr lang="ru-RU" sz="1500" dirty="0" smtClean="0">
                <a:solidFill>
                  <a:schemeClr val="tx2"/>
                </a:solidFill>
              </a:rPr>
              <a:t>.</a:t>
            </a:r>
          </a:p>
          <a:p>
            <a:pPr algn="just"/>
            <a:r>
              <a:rPr lang="ru-RU" sz="1500" dirty="0" smtClean="0">
                <a:solidFill>
                  <a:schemeClr val="tx2"/>
                </a:solidFill>
              </a:rPr>
              <a:t>  Поэтому </a:t>
            </a:r>
            <a:r>
              <a:rPr lang="ru-RU" sz="1500" dirty="0">
                <a:solidFill>
                  <a:schemeClr val="tx2"/>
                </a:solidFill>
              </a:rPr>
              <a:t>животные и растения ещё не раз будут летать в космос, а космонавты – радовать нас новыми открытиями.</a:t>
            </a:r>
          </a:p>
        </p:txBody>
      </p:sp>
      <p:sp>
        <p:nvSpPr>
          <p:cNvPr id="2" name="Прямоугольник 1"/>
          <p:cNvSpPr/>
          <p:nvPr/>
        </p:nvSpPr>
        <p:spPr>
          <a:xfrm>
            <a:off x="2483768" y="116632"/>
            <a:ext cx="3168352" cy="646331"/>
          </a:xfrm>
          <a:prstGeom prst="rect">
            <a:avLst/>
          </a:prstGeom>
        </p:spPr>
        <p:txBody>
          <a:bodyPr wrap="square">
            <a:spAutoFit/>
          </a:bodyPr>
          <a:lstStyle/>
          <a:p>
            <a:pPr algn="ctr">
              <a:spcBef>
                <a:spcPct val="0"/>
              </a:spcBef>
            </a:pPr>
            <a:r>
              <a:rPr lang="ru-RU" sz="3600" b="1" dirty="0">
                <a:solidFill>
                  <a:schemeClr val="tx2"/>
                </a:solidFill>
                <a:effectLst>
                  <a:outerShdw blurRad="38100" dist="38100" dir="2700000" algn="tl">
                    <a:srgbClr val="000000">
                      <a:alpha val="43137"/>
                    </a:srgbClr>
                  </a:outerShdw>
                </a:effectLst>
              </a:rPr>
              <a:t>Заключение</a:t>
            </a:r>
          </a:p>
        </p:txBody>
      </p:sp>
    </p:spTree>
    <p:extLst>
      <p:ext uri="{BB962C8B-B14F-4D97-AF65-F5344CB8AC3E}">
        <p14:creationId xmlns:p14="http://schemas.microsoft.com/office/powerpoint/2010/main" val="267383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1+#ppt_w/2"/>
                                          </p:val>
                                        </p:tav>
                                        <p:tav tm="100000">
                                          <p:val>
                                            <p:strVal val="#ppt_x"/>
                                          </p:val>
                                        </p:tav>
                                      </p:tavLst>
                                    </p:anim>
                                    <p:anim calcmode="lin" valueType="num">
                                      <p:cBhvr additive="base">
                                        <p:cTn id="25" dur="500" fill="hold"/>
                                        <p:tgtEl>
                                          <p:spTgt spid="6146"/>
                                        </p:tgtEl>
                                        <p:attrNameLst>
                                          <p:attrName>ppt_y</p:attrName>
                                        </p:attrNameLst>
                                      </p:cBhvr>
                                      <p:tavLst>
                                        <p:tav tm="0">
                                          <p:val>
                                            <p:strVal val="#ppt_y"/>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476672"/>
            <a:ext cx="4464496" cy="646331"/>
          </a:xfrm>
          <a:prstGeom prst="rect">
            <a:avLst/>
          </a:prstGeom>
        </p:spPr>
        <p:txBody>
          <a:bodyPr wrap="square">
            <a:spAutoFit/>
          </a:bodyPr>
          <a:lstStyle/>
          <a:p>
            <a:pPr algn="ctr">
              <a:spcBef>
                <a:spcPct val="0"/>
              </a:spcBef>
            </a:pPr>
            <a:r>
              <a:rPr lang="ru-RU" sz="3600" b="1" dirty="0" smtClean="0">
                <a:solidFill>
                  <a:schemeClr val="tx2"/>
                </a:solidFill>
                <a:effectLst>
                  <a:outerShdw blurRad="38100" dist="38100" dir="2700000" algn="tl">
                    <a:srgbClr val="000000">
                      <a:alpha val="43137"/>
                    </a:srgbClr>
                  </a:outerShdw>
                </a:effectLst>
              </a:rPr>
              <a:t>Ссылки</a:t>
            </a:r>
          </a:p>
        </p:txBody>
      </p:sp>
      <p:sp>
        <p:nvSpPr>
          <p:cNvPr id="3" name="Прямоугольник 2"/>
          <p:cNvSpPr/>
          <p:nvPr/>
        </p:nvSpPr>
        <p:spPr>
          <a:xfrm>
            <a:off x="899592" y="2274838"/>
            <a:ext cx="7272808" cy="2308324"/>
          </a:xfrm>
          <a:prstGeom prst="rect">
            <a:avLst/>
          </a:prstGeom>
        </p:spPr>
        <p:txBody>
          <a:bodyPr wrap="square">
            <a:spAutoFit/>
          </a:bodyPr>
          <a:lstStyle/>
          <a:p>
            <a:r>
              <a:rPr lang="ru-RU" sz="2400" dirty="0" smtClean="0">
                <a:solidFill>
                  <a:schemeClr val="tx2"/>
                </a:solidFill>
              </a:rPr>
              <a:t>В данной работе использованы материалы со следующих интернет ресурсов:</a:t>
            </a:r>
          </a:p>
          <a:p>
            <a:endParaRPr lang="ru-RU" sz="2400" dirty="0">
              <a:solidFill>
                <a:schemeClr val="tx2"/>
              </a:solidFill>
            </a:endParaRPr>
          </a:p>
          <a:p>
            <a:r>
              <a:rPr lang="en-US" sz="2400" dirty="0" smtClean="0">
                <a:solidFill>
                  <a:schemeClr val="tx2"/>
                </a:solidFill>
                <a:hlinkClick r:id="rId2"/>
              </a:rPr>
              <a:t>http://galaxyforyou.jimdo.com/</a:t>
            </a:r>
            <a:endParaRPr lang="en-US" sz="2400" dirty="0" smtClean="0">
              <a:solidFill>
                <a:schemeClr val="tx2"/>
              </a:solidFill>
            </a:endParaRPr>
          </a:p>
          <a:p>
            <a:endParaRPr lang="en-US" sz="2400" dirty="0" smtClean="0">
              <a:solidFill>
                <a:schemeClr val="tx2"/>
              </a:solidFill>
            </a:endParaRPr>
          </a:p>
          <a:p>
            <a:r>
              <a:rPr lang="en-US" sz="2400" dirty="0">
                <a:solidFill>
                  <a:schemeClr val="tx2"/>
                </a:solidFill>
                <a:hlinkClick r:id="rId3"/>
              </a:rPr>
              <a:t>http://bigpicture.ru/?p=34897</a:t>
            </a:r>
            <a:endParaRPr lang="ru-RU" sz="2400" dirty="0">
              <a:solidFill>
                <a:schemeClr val="tx2"/>
              </a:solidFill>
            </a:endParaRPr>
          </a:p>
        </p:txBody>
      </p:sp>
    </p:spTree>
    <p:extLst>
      <p:ext uri="{BB962C8B-B14F-4D97-AF65-F5344CB8AC3E}">
        <p14:creationId xmlns:p14="http://schemas.microsoft.com/office/powerpoint/2010/main" val="851392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764704"/>
            <a:ext cx="7772400" cy="792087"/>
          </a:xfrm>
        </p:spPr>
        <p:txBody>
          <a:bodyPr>
            <a:normAutofit/>
          </a:bodyPr>
          <a:lstStyle/>
          <a:p>
            <a:r>
              <a:rPr lang="ru-RU" sz="3600" b="1" dirty="0">
                <a:solidFill>
                  <a:schemeClr val="tx2"/>
                </a:solidFill>
                <a:effectLst>
                  <a:outerShdw blurRad="38100" dist="38100" dir="2700000" algn="tl">
                    <a:srgbClr val="000000">
                      <a:alpha val="43137"/>
                    </a:srgbClr>
                  </a:outerShdw>
                </a:effectLst>
                <a:latin typeface="+mn-lt"/>
                <a:ea typeface="+mn-ea"/>
                <a:cs typeface="+mn-cs"/>
              </a:rPr>
              <a:t>ВВЕДЕНИЕ</a:t>
            </a:r>
            <a:endParaRPr lang="ru-RU" sz="3600" b="1" dirty="0">
              <a:solidFill>
                <a:schemeClr val="tx2"/>
              </a:solidFill>
              <a:effectLst>
                <a:outerShdw blurRad="38100" dist="38100" dir="2700000" algn="tl">
                  <a:srgbClr val="000000">
                    <a:alpha val="43137"/>
                  </a:srgbClr>
                </a:outerShdw>
              </a:effectLst>
              <a:latin typeface="+mn-lt"/>
              <a:ea typeface="+mn-ea"/>
              <a:cs typeface="+mn-cs"/>
            </a:endParaRPr>
          </a:p>
        </p:txBody>
      </p:sp>
      <p:sp>
        <p:nvSpPr>
          <p:cNvPr id="3" name="Подзаголовок 2"/>
          <p:cNvSpPr>
            <a:spLocks noGrp="1"/>
          </p:cNvSpPr>
          <p:nvPr>
            <p:ph type="subTitle" idx="1"/>
          </p:nvPr>
        </p:nvSpPr>
        <p:spPr>
          <a:xfrm>
            <a:off x="467544" y="1772816"/>
            <a:ext cx="8208912" cy="4032448"/>
          </a:xfrm>
        </p:spPr>
        <p:txBody>
          <a:bodyPr>
            <a:normAutofit fontScale="62500" lnSpcReduction="20000"/>
          </a:bodyPr>
          <a:lstStyle/>
          <a:p>
            <a:pPr indent="457200" algn="just">
              <a:lnSpc>
                <a:spcPct val="120000"/>
              </a:lnSpc>
              <a:spcBef>
                <a:spcPts val="0"/>
              </a:spcBef>
            </a:pPr>
            <a:r>
              <a:rPr lang="ru-RU" dirty="0">
                <a:solidFill>
                  <a:schemeClr val="tx2"/>
                </a:solidFill>
              </a:rPr>
              <a:t>ВСЕЛЕННАЯ - извечная загадка бытия, манящая тайна навсегда. Ибо нет конца у познания. Есть лишь непрерывное преодоление границ неведомого. Но как только сделан этот шаг – открываются новые горизонты. А за ними – новые тайны. Так было, и так будет всегда. Особенно в познании Космоса. Слово «космос» происходит от греческого “</a:t>
            </a:r>
            <a:r>
              <a:rPr lang="ru-RU" dirty="0" err="1">
                <a:solidFill>
                  <a:schemeClr val="tx2"/>
                </a:solidFill>
              </a:rPr>
              <a:t>kosmos</a:t>
            </a:r>
            <a:r>
              <a:rPr lang="ru-RU" dirty="0">
                <a:solidFill>
                  <a:schemeClr val="tx2"/>
                </a:solidFill>
              </a:rPr>
              <a:t>”, синонима астрономического определения Вселенной. Под Вселенной подразумевается весь существующий материальный мир, безграничный во времени и пространстве и бесконечно разнообразный по формам, которые принимает материя в процессе своего развития. Вселенная, изучаемая астрономией, - часть материального мира, которая доступна исследованию астрономическими средствами, соответствующими достигнутому уровню развития науки.</a:t>
            </a:r>
          </a:p>
        </p:txBody>
      </p:sp>
    </p:spTree>
    <p:extLst>
      <p:ext uri="{BB962C8B-B14F-4D97-AF65-F5344CB8AC3E}">
        <p14:creationId xmlns:p14="http://schemas.microsoft.com/office/powerpoint/2010/main" val="9196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692696"/>
            <a:ext cx="8229600" cy="4525963"/>
          </a:xfrm>
        </p:spPr>
        <p:txBody>
          <a:bodyPr>
            <a:normAutofit/>
          </a:bodyPr>
          <a:lstStyle/>
          <a:p>
            <a:r>
              <a:rPr lang="ru-RU" sz="2000" dirty="0">
                <a:solidFill>
                  <a:schemeClr val="tx2"/>
                </a:solidFill>
              </a:rPr>
              <a:t>Мечты человека подняться за облака и улететь на другие небесные тела насчитывают не одно тысячелетие. Фантазия греческого сатира 2в.н э. Лукиана </a:t>
            </a:r>
            <a:r>
              <a:rPr lang="ru-RU" sz="2000" dirty="0" err="1">
                <a:solidFill>
                  <a:schemeClr val="tx2"/>
                </a:solidFill>
              </a:rPr>
              <a:t>Самосатского</a:t>
            </a:r>
            <a:r>
              <a:rPr lang="ru-RU" sz="2000" dirty="0">
                <a:solidFill>
                  <a:schemeClr val="tx2"/>
                </a:solidFill>
              </a:rPr>
              <a:t> отослало его героев к Луне :,,… Семь дней и столько же ночей мы плыли по воздуху, на восьмой же увидели в воздухе какую –то огромную землю , которая была похожа на сияющий шарообразный остров. А страна эта… не что иное как светящая вам живущим внизу ,Луна.,, Средства для путешествия к иным мирам в отдаленные времена были бесхитростны : ураган, испаряющаяся на солнце роса, упряжка из птиц, привязанные за спиной крылья.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4005064"/>
            <a:ext cx="1800200" cy="2570686"/>
          </a:xfrm>
          <a:prstGeom prst="rect">
            <a:avLst/>
          </a:prstGeom>
          <a:scene3d>
            <a:camera prst="orthographicFront"/>
            <a:lightRig rig="threePt" dir="t"/>
          </a:scene3d>
          <a:sp3d>
            <a:bevelB/>
          </a:sp3d>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4005064"/>
            <a:ext cx="1985086" cy="2570686"/>
          </a:xfrm>
          <a:prstGeom prst="rect">
            <a:avLst/>
          </a:prstGeom>
        </p:spPr>
      </p:pic>
    </p:spTree>
    <p:extLst>
      <p:ext uri="{BB962C8B-B14F-4D97-AF65-F5344CB8AC3E}">
        <p14:creationId xmlns:p14="http://schemas.microsoft.com/office/powerpoint/2010/main" val="192417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32656"/>
            <a:ext cx="4896544" cy="6264696"/>
          </a:xfrm>
        </p:spPr>
        <p:txBody>
          <a:bodyPr>
            <a:noAutofit/>
          </a:bodyPr>
          <a:lstStyle/>
          <a:p>
            <a:pPr indent="360000" algn="just">
              <a:spcBef>
                <a:spcPts val="0"/>
              </a:spcBef>
            </a:pPr>
            <a:r>
              <a:rPr lang="ru-RU" sz="1800" dirty="0">
                <a:solidFill>
                  <a:schemeClr val="tx2"/>
                </a:solidFill>
              </a:rPr>
              <a:t>Однако даже самые выдающиеся умы середины прошлого века еще не могли ответить на вопрос: как на деле осуществить космические странствия. Только на рубеже 19 и 20 вв. несколько ученых – первопроходце всерьез подошли к решению этой проблемы.</a:t>
            </a:r>
            <a:endParaRPr lang="en-US" sz="1800" dirty="0">
              <a:solidFill>
                <a:schemeClr val="tx2"/>
              </a:solidFill>
            </a:endParaRPr>
          </a:p>
          <a:p>
            <a:pPr indent="360000" algn="just">
              <a:spcBef>
                <a:spcPts val="0"/>
              </a:spcBef>
            </a:pPr>
            <a:r>
              <a:rPr lang="ru-RU" sz="1800" dirty="0">
                <a:solidFill>
                  <a:schemeClr val="tx2"/>
                </a:solidFill>
              </a:rPr>
              <a:t>Выдающееся место среди пионеров космонавтики принадлежит Русскому ученому и философу К. Э. Циолковскому.</a:t>
            </a:r>
            <a:endParaRPr lang="en-US" sz="1800" dirty="0">
              <a:solidFill>
                <a:schemeClr val="tx2"/>
              </a:solidFill>
            </a:endParaRPr>
          </a:p>
          <a:p>
            <a:pPr indent="360000" algn="just" fontAlgn="base">
              <a:spcBef>
                <a:spcPts val="0"/>
              </a:spcBef>
            </a:pPr>
            <a:r>
              <a:rPr lang="ru-RU" sz="1800" b="1" u="sng" dirty="0">
                <a:solidFill>
                  <a:schemeClr val="tx2"/>
                </a:solidFill>
              </a:rPr>
              <a:t>К. Э. Циолковский.</a:t>
            </a:r>
          </a:p>
          <a:p>
            <a:pPr indent="360000" algn="just" fontAlgn="base">
              <a:spcBef>
                <a:spcPts val="0"/>
              </a:spcBef>
            </a:pPr>
            <a:r>
              <a:rPr lang="ru-RU" sz="1800" dirty="0">
                <a:solidFill>
                  <a:schemeClr val="tx2"/>
                </a:solidFill>
              </a:rPr>
              <a:t>« Ракета для меня только способ, только метод проникновения в глубину космоса , но отнюдь не самоцель… Будет иной способ передвижения в космосе ,- приму и его… Вся суть в переселении с Земли и в заселении космоса.» Из этого высказывания К.Э. Циолковского следует важный вывод- будущее человечества связано с покорением просторов Вселенной. «Вселенная принадлежит человеку</a:t>
            </a:r>
            <a:r>
              <a:rPr lang="ru-RU" sz="1800" dirty="0" smtClean="0">
                <a:solidFill>
                  <a:schemeClr val="tx2"/>
                </a:solidFill>
              </a:rPr>
              <a:t>!»</a:t>
            </a:r>
            <a:endParaRPr lang="ru-RU" sz="1800" dirty="0">
              <a:solidFill>
                <a:schemeClr val="tx2"/>
              </a:solidFill>
            </a:endParaRPr>
          </a:p>
        </p:txBody>
      </p:sp>
      <p:pic>
        <p:nvPicPr>
          <p:cNvPr id="4" name="Picture 4" descr="F:\Новая папка (4)\циолк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688" y="428625"/>
            <a:ext cx="3357562"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10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10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1000"/>
                                        <p:tgtEl>
                                          <p:spTgt spid="3">
                                            <p:txEl>
                                              <p:pRg st="3" end="3"/>
                                            </p:txEl>
                                          </p:spTgt>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5472" y="404664"/>
            <a:ext cx="4480544" cy="3096344"/>
          </a:xfrm>
        </p:spPr>
        <p:txBody>
          <a:bodyPr>
            <a:normAutofit/>
          </a:bodyPr>
          <a:lstStyle/>
          <a:p>
            <a:pPr indent="0" algn="just">
              <a:spcBef>
                <a:spcPts val="0"/>
              </a:spcBef>
              <a:buNone/>
            </a:pPr>
            <a:r>
              <a:rPr lang="en-US" sz="1800" dirty="0" smtClean="0">
                <a:solidFill>
                  <a:schemeClr val="tx2"/>
                </a:solidFill>
              </a:rPr>
              <a:t>	</a:t>
            </a:r>
            <a:r>
              <a:rPr lang="ru-RU" sz="1800" dirty="0" smtClean="0">
                <a:solidFill>
                  <a:schemeClr val="tx2"/>
                </a:solidFill>
              </a:rPr>
              <a:t>Круг </a:t>
            </a:r>
            <a:r>
              <a:rPr lang="ru-RU" sz="1800" dirty="0">
                <a:solidFill>
                  <a:schemeClr val="tx2"/>
                </a:solidFill>
              </a:rPr>
              <a:t>интересов ученого не ограничивался областью космоса</a:t>
            </a:r>
            <a:r>
              <a:rPr lang="ru-RU" sz="1800" dirty="0" smtClean="0">
                <a:solidFill>
                  <a:schemeClr val="tx2"/>
                </a:solidFill>
              </a:rPr>
              <a:t>.</a:t>
            </a:r>
            <a:endParaRPr lang="en-US" sz="1800" dirty="0" smtClean="0">
              <a:solidFill>
                <a:schemeClr val="tx2"/>
              </a:solidFill>
            </a:endParaRPr>
          </a:p>
          <a:p>
            <a:pPr indent="0" algn="just">
              <a:spcBef>
                <a:spcPts val="0"/>
              </a:spcBef>
              <a:buNone/>
            </a:pPr>
            <a:r>
              <a:rPr lang="en-US" sz="1800" dirty="0" smtClean="0">
                <a:solidFill>
                  <a:schemeClr val="tx2"/>
                </a:solidFill>
              </a:rPr>
              <a:t>	</a:t>
            </a:r>
            <a:r>
              <a:rPr lang="ru-RU" sz="1800" dirty="0" smtClean="0">
                <a:solidFill>
                  <a:schemeClr val="tx2"/>
                </a:solidFill>
              </a:rPr>
              <a:t>Он </a:t>
            </a:r>
            <a:r>
              <a:rPr lang="ru-RU" sz="1800" dirty="0">
                <a:solidFill>
                  <a:schemeClr val="tx2"/>
                </a:solidFill>
              </a:rPr>
              <a:t>р</a:t>
            </a:r>
            <a:r>
              <a:rPr lang="ru-RU" sz="1800" dirty="0" smtClean="0">
                <a:solidFill>
                  <a:schemeClr val="tx2"/>
                </a:solidFill>
              </a:rPr>
              <a:t>азработал </a:t>
            </a:r>
            <a:r>
              <a:rPr lang="ru-RU" sz="1800" dirty="0">
                <a:solidFill>
                  <a:schemeClr val="tx2"/>
                </a:solidFill>
              </a:rPr>
              <a:t>конструкции цельнометаллического управляемого дирижабля , обтекаемого аэроплана, аэродинамической трубы. Ему принадлежит Разработка принципа движения на воздушной подушке, реализованного только много лет спустя.</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548680"/>
            <a:ext cx="3360373" cy="252028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208111"/>
            <a:ext cx="2376264" cy="3312368"/>
          </a:xfrm>
          <a:prstGeom prst="rect">
            <a:avLst/>
          </a:prstGeom>
        </p:spPr>
      </p:pic>
      <p:sp>
        <p:nvSpPr>
          <p:cNvPr id="6" name="Прямоугольник 5"/>
          <p:cNvSpPr/>
          <p:nvPr/>
        </p:nvSpPr>
        <p:spPr>
          <a:xfrm>
            <a:off x="3771326" y="3741254"/>
            <a:ext cx="4572000" cy="2308324"/>
          </a:xfrm>
          <a:prstGeom prst="rect">
            <a:avLst/>
          </a:prstGeom>
        </p:spPr>
        <p:txBody>
          <a:bodyPr>
            <a:spAutoFit/>
          </a:bodyPr>
          <a:lstStyle/>
          <a:p>
            <a:pPr indent="360000" algn="just" fontAlgn="base"/>
            <a:r>
              <a:rPr lang="ru-RU" dirty="0">
                <a:solidFill>
                  <a:schemeClr val="tx2"/>
                </a:solidFill>
              </a:rPr>
              <a:t>В 20-е и 30-е годы нашего века рекорд за рекордом ставят летательные аппараты легче воздуха: дирижабли и стратостаты. Одновременно в этот период развернулись интенсивные работы по практическому созданию реактивных двигателей и ракет. Прогресс в этой области стал фундаментом космонавтики.</a:t>
            </a:r>
          </a:p>
        </p:txBody>
      </p:sp>
    </p:spTree>
    <p:extLst>
      <p:ext uri="{BB962C8B-B14F-4D97-AF65-F5344CB8AC3E}">
        <p14:creationId xmlns:p14="http://schemas.microsoft.com/office/powerpoint/2010/main" val="29070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a:solidFill>
                  <a:schemeClr val="tx2"/>
                </a:solidFill>
                <a:effectLst>
                  <a:outerShdw blurRad="38100" dist="38100" dir="2700000" algn="tl">
                    <a:srgbClr val="000000">
                      <a:alpha val="43137"/>
                    </a:srgbClr>
                  </a:outerShdw>
                </a:effectLst>
                <a:latin typeface="+mn-lt"/>
                <a:ea typeface="+mn-ea"/>
                <a:cs typeface="+mn-cs"/>
              </a:rPr>
              <a:t>Накануне броска в космос.</a:t>
            </a:r>
            <a:r>
              <a:rPr lang="ru-RU" dirty="0"/>
              <a:t/>
            </a:r>
            <a:br>
              <a:rPr lang="ru-RU" dirty="0"/>
            </a:br>
            <a:endParaRPr lang="ru-RU" dirty="0"/>
          </a:p>
        </p:txBody>
      </p:sp>
      <p:sp>
        <p:nvSpPr>
          <p:cNvPr id="3" name="Объект 2"/>
          <p:cNvSpPr>
            <a:spLocks noGrp="1"/>
          </p:cNvSpPr>
          <p:nvPr>
            <p:ph idx="1"/>
          </p:nvPr>
        </p:nvSpPr>
        <p:spPr>
          <a:xfrm>
            <a:off x="467544" y="1052736"/>
            <a:ext cx="8229600" cy="4968552"/>
          </a:xfrm>
        </p:spPr>
        <p:txBody>
          <a:bodyPr>
            <a:noAutofit/>
          </a:bodyPr>
          <a:lstStyle/>
          <a:p>
            <a:pPr indent="457200" algn="just" fontAlgn="base">
              <a:spcBef>
                <a:spcPts val="0"/>
              </a:spcBef>
              <a:buNone/>
            </a:pPr>
            <a:r>
              <a:rPr lang="ru-RU" sz="1800" dirty="0">
                <a:solidFill>
                  <a:schemeClr val="tx2"/>
                </a:solidFill>
              </a:rPr>
              <a:t>В 1783 году на воздушном шаре, наполненном горячим воздухом, взмыли ввысь первые «воздухоплаватели». Ими были, разумеется, не люди, а животные – петух, утка и баран. Почти два века спустя животные вновь прокладывали человеку дорогу в неизведанные дали околоземного космического пространства. С 1951 года на советских геофизических ракетах несколько десятков раз летали разные животные : кролики, крысы, мыши, собаки. Американцы в качестве подопытных животных использовали еще и шимпанзе, а французы кота.</a:t>
            </a:r>
          </a:p>
          <a:p>
            <a:pPr indent="457200" algn="just">
              <a:spcBef>
                <a:spcPts val="0"/>
              </a:spcBef>
              <a:buNone/>
            </a:pPr>
            <a:r>
              <a:rPr lang="ru-RU" sz="1800" dirty="0">
                <a:solidFill>
                  <a:schemeClr val="tx2"/>
                </a:solidFill>
              </a:rPr>
              <a:t>Чтобы открыть человеку дорогу в Космос предстояло решить множество медико-биологических проблем. Было необходимо изучить влияние на живой организм факторов космического полета, таких, например, перегрузки на старте и невесомость после выхода на орбиту, шумы и вибрации. Требовалось обеспечить нормальные условия жизнедеятельности человека в полете: питание, отдых, работу. Наконец, надлежало разработать эффективные методы медицинского отбора космонавтов, их тренировок, контроля состояния и здоровья в полете. Среди подопытных животных встречаются свои герои.</a:t>
            </a:r>
          </a:p>
        </p:txBody>
      </p:sp>
    </p:spTree>
    <p:extLst>
      <p:ext uri="{BB962C8B-B14F-4D97-AF65-F5344CB8AC3E}">
        <p14:creationId xmlns:p14="http://schemas.microsoft.com/office/powerpoint/2010/main" val="37876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3297" y="476672"/>
            <a:ext cx="8229600" cy="2736304"/>
          </a:xfrm>
        </p:spPr>
        <p:txBody>
          <a:bodyPr>
            <a:normAutofit/>
          </a:bodyPr>
          <a:lstStyle/>
          <a:p>
            <a:pPr indent="457200" algn="just">
              <a:spcBef>
                <a:spcPts val="0"/>
              </a:spcBef>
              <a:buNone/>
            </a:pPr>
            <a:r>
              <a:rPr lang="ru-RU" sz="1800" dirty="0">
                <a:solidFill>
                  <a:schemeClr val="tx2"/>
                </a:solidFill>
              </a:rPr>
              <a:t>Чтобы открыть человеку дорогу в Космос предстояло решить множество медико-биологических проблем. Было необходимо изучить влияние на живой организм факторов космического полета, таких, например, перегрузки на старте и невесомость после выхода на орбиту, шумы и вибрации. Требовалось обеспечить нормальные условия жизнедеятельности человека в полете: питание, отдых, работу. Наконец, надлежало разработать эффективные методы медицинского отбора космонавтов, их тренировок, контроля состояния и здоровья в полете. Среди подопытных животных встречаются свои герои.</a:t>
            </a:r>
          </a:p>
        </p:txBody>
      </p:sp>
      <p:sp>
        <p:nvSpPr>
          <p:cNvPr id="4" name="Объект 2"/>
          <p:cNvSpPr txBox="1">
            <a:spLocks/>
          </p:cNvSpPr>
          <p:nvPr/>
        </p:nvSpPr>
        <p:spPr>
          <a:xfrm>
            <a:off x="219264" y="3068960"/>
            <a:ext cx="6296293" cy="35283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457200" algn="just">
              <a:spcBef>
                <a:spcPts val="0"/>
              </a:spcBef>
              <a:buFont typeface="Arial" pitchFamily="34" charset="0"/>
              <a:buNone/>
            </a:pPr>
            <a:r>
              <a:rPr lang="ru-RU" sz="1800" dirty="0" smtClean="0">
                <a:solidFill>
                  <a:schemeClr val="tx2"/>
                </a:solidFill>
              </a:rPr>
              <a:t>50 лет назад человек впервые «шагнул» за пределы земной атмосферы. 12 апреля 1961 года Юрий ГАГАРИН на корабле «Восток-1» стартовал с космодрома Байконур, совершил виток вокруг Земли и благополучно приземлился. Началась эра космонавтики. Однако еще до этого эпохального события орбитальные полеты совершали собаки. Именно они стали первопроходцами, ценой своих жизней доказавшими, что живые существа могут летать к звездам.</a:t>
            </a:r>
            <a:endParaRPr lang="ru-RU" sz="1800" dirty="0">
              <a:solidFill>
                <a:schemeClr val="tx2"/>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2996952"/>
            <a:ext cx="1495425" cy="3238500"/>
          </a:xfrm>
          <a:prstGeom prst="rect">
            <a:avLst/>
          </a:prstGeom>
        </p:spPr>
      </p:pic>
    </p:spTree>
    <p:extLst>
      <p:ext uri="{BB962C8B-B14F-4D97-AF65-F5344CB8AC3E}">
        <p14:creationId xmlns:p14="http://schemas.microsoft.com/office/powerpoint/2010/main" val="169842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2" presetClass="entr" presetSubtype="1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0-#ppt_w/2"/>
                                          </p:val>
                                        </p:tav>
                                        <p:tav tm="100000">
                                          <p:val>
                                            <p:strVal val="#ppt_x"/>
                                          </p:val>
                                        </p:tav>
                                      </p:tavLst>
                                    </p:anim>
                                    <p:anim calcmode="lin" valueType="num">
                                      <p:cBhvr additive="base">
                                        <p:cTn id="16"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1032</TotalTime>
  <Words>3598</Words>
  <Application>Microsoft Office PowerPoint</Application>
  <PresentationFormat>Экран (4:3)</PresentationFormat>
  <Paragraphs>122</Paragraphs>
  <Slides>34</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Первопроходцы космоса</vt:lpstr>
      <vt:lpstr>Презентация PowerPoint</vt:lpstr>
      <vt:lpstr>Предисловие</vt:lpstr>
      <vt:lpstr>ВВЕДЕНИЕ</vt:lpstr>
      <vt:lpstr>Презентация PowerPoint</vt:lpstr>
      <vt:lpstr>Презентация PowerPoint</vt:lpstr>
      <vt:lpstr>Презентация PowerPoint</vt:lpstr>
      <vt:lpstr>Накануне броска в космос.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Первопроходцы космоса</dc:subject>
  <dc:creator>Семенюк Н.В.</dc:creator>
  <cp:keywords>Космос, первопроходцы, собаки</cp:keywords>
  <cp:lastModifiedBy>User</cp:lastModifiedBy>
  <cp:revision>81</cp:revision>
  <dcterms:modified xsi:type="dcterms:W3CDTF">2013-10-28T16:05:59Z</dcterms:modified>
  <cp:category>Космос</cp:category>
</cp:coreProperties>
</file>