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74" r:id="rId3"/>
    <p:sldId id="259" r:id="rId4"/>
    <p:sldId id="275" r:id="rId5"/>
    <p:sldId id="294" r:id="rId6"/>
    <p:sldId id="295" r:id="rId7"/>
    <p:sldId id="273" r:id="rId8"/>
    <p:sldId id="261" r:id="rId9"/>
    <p:sldId id="262" r:id="rId10"/>
    <p:sldId id="263" r:id="rId11"/>
    <p:sldId id="276" r:id="rId12"/>
    <p:sldId id="277" r:id="rId13"/>
    <p:sldId id="278" r:id="rId14"/>
    <p:sldId id="279" r:id="rId15"/>
    <p:sldId id="280" r:id="rId16"/>
    <p:sldId id="260" r:id="rId17"/>
    <p:sldId id="281" r:id="rId18"/>
    <p:sldId id="282" r:id="rId19"/>
    <p:sldId id="283" r:id="rId20"/>
    <p:sldId id="272" r:id="rId21"/>
    <p:sldId id="292" r:id="rId22"/>
    <p:sldId id="284" r:id="rId23"/>
    <p:sldId id="285" r:id="rId24"/>
    <p:sldId id="286" r:id="rId25"/>
    <p:sldId id="287" r:id="rId26"/>
    <p:sldId id="269" r:id="rId27"/>
    <p:sldId id="266" r:id="rId28"/>
    <p:sldId id="267" r:id="rId29"/>
    <p:sldId id="270" r:id="rId30"/>
    <p:sldId id="291" r:id="rId31"/>
    <p:sldId id="271" r:id="rId32"/>
    <p:sldId id="290" r:id="rId33"/>
    <p:sldId id="258" r:id="rId34"/>
    <p:sldId id="296" r:id="rId35"/>
    <p:sldId id="293" r:id="rId36"/>
    <p:sldId id="288" r:id="rId37"/>
    <p:sldId id="289"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6" d="100"/>
          <a:sy n="106" d="100"/>
        </p:scale>
        <p:origin x="172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9E9B5296-30B1-48A5-94E7-32E50D8DA5A1}" type="datetimeFigureOut">
              <a:rPr lang="ru-RU" smtClean="0"/>
              <a:t>03.11.2018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DEA8AF3-DC44-4A83-891C-04E63CDA1F8A}" type="slidenum">
              <a:rPr lang="ru-RU" smtClean="0"/>
              <a:t>‹#›</a:t>
            </a:fld>
            <a:endParaRPr lang="ru-RU"/>
          </a:p>
        </p:txBody>
      </p:sp>
    </p:spTree>
    <p:extLst>
      <p:ext uri="{BB962C8B-B14F-4D97-AF65-F5344CB8AC3E}">
        <p14:creationId xmlns:p14="http://schemas.microsoft.com/office/powerpoint/2010/main" val="1139029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E9B5296-30B1-48A5-94E7-32E50D8DA5A1}" type="datetimeFigureOut">
              <a:rPr lang="ru-RU" smtClean="0"/>
              <a:t>03.11.2018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DEA8AF3-DC44-4A83-891C-04E63CDA1F8A}" type="slidenum">
              <a:rPr lang="ru-RU" smtClean="0"/>
              <a:t>‹#›</a:t>
            </a:fld>
            <a:endParaRPr lang="ru-RU"/>
          </a:p>
        </p:txBody>
      </p:sp>
    </p:spTree>
    <p:extLst>
      <p:ext uri="{BB962C8B-B14F-4D97-AF65-F5344CB8AC3E}">
        <p14:creationId xmlns:p14="http://schemas.microsoft.com/office/powerpoint/2010/main" val="1252193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E9B5296-30B1-48A5-94E7-32E50D8DA5A1}" type="datetimeFigureOut">
              <a:rPr lang="ru-RU" smtClean="0"/>
              <a:t>03.11.2018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DEA8AF3-DC44-4A83-891C-04E63CDA1F8A}" type="slidenum">
              <a:rPr lang="ru-RU" smtClean="0"/>
              <a:t>‹#›</a:t>
            </a:fld>
            <a:endParaRPr lang="ru-RU"/>
          </a:p>
        </p:txBody>
      </p:sp>
    </p:spTree>
    <p:extLst>
      <p:ext uri="{BB962C8B-B14F-4D97-AF65-F5344CB8AC3E}">
        <p14:creationId xmlns:p14="http://schemas.microsoft.com/office/powerpoint/2010/main" val="2486772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E9B5296-30B1-48A5-94E7-32E50D8DA5A1}" type="datetimeFigureOut">
              <a:rPr lang="ru-RU" smtClean="0"/>
              <a:t>03.11.2018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DEA8AF3-DC44-4A83-891C-04E63CDA1F8A}" type="slidenum">
              <a:rPr lang="ru-RU" smtClean="0"/>
              <a:t>‹#›</a:t>
            </a:fld>
            <a:endParaRPr lang="ru-RU"/>
          </a:p>
        </p:txBody>
      </p:sp>
    </p:spTree>
    <p:extLst>
      <p:ext uri="{BB962C8B-B14F-4D97-AF65-F5344CB8AC3E}">
        <p14:creationId xmlns:p14="http://schemas.microsoft.com/office/powerpoint/2010/main" val="3699255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9E9B5296-30B1-48A5-94E7-32E50D8DA5A1}" type="datetimeFigureOut">
              <a:rPr lang="ru-RU" smtClean="0"/>
              <a:t>03.11.2018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DEA8AF3-DC44-4A83-891C-04E63CDA1F8A}" type="slidenum">
              <a:rPr lang="ru-RU" smtClean="0"/>
              <a:t>‹#›</a:t>
            </a:fld>
            <a:endParaRPr lang="ru-RU"/>
          </a:p>
        </p:txBody>
      </p:sp>
    </p:spTree>
    <p:extLst>
      <p:ext uri="{BB962C8B-B14F-4D97-AF65-F5344CB8AC3E}">
        <p14:creationId xmlns:p14="http://schemas.microsoft.com/office/powerpoint/2010/main" val="2988792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9E9B5296-30B1-48A5-94E7-32E50D8DA5A1}" type="datetimeFigureOut">
              <a:rPr lang="ru-RU" smtClean="0"/>
              <a:t>03.11.2018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DEA8AF3-DC44-4A83-891C-04E63CDA1F8A}" type="slidenum">
              <a:rPr lang="ru-RU" smtClean="0"/>
              <a:t>‹#›</a:t>
            </a:fld>
            <a:endParaRPr lang="ru-RU"/>
          </a:p>
        </p:txBody>
      </p:sp>
    </p:spTree>
    <p:extLst>
      <p:ext uri="{BB962C8B-B14F-4D97-AF65-F5344CB8AC3E}">
        <p14:creationId xmlns:p14="http://schemas.microsoft.com/office/powerpoint/2010/main" val="2756704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9E9B5296-30B1-48A5-94E7-32E50D8DA5A1}" type="datetimeFigureOut">
              <a:rPr lang="ru-RU" smtClean="0"/>
              <a:t>03.11.2018</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FDEA8AF3-DC44-4A83-891C-04E63CDA1F8A}" type="slidenum">
              <a:rPr lang="ru-RU" smtClean="0"/>
              <a:t>‹#›</a:t>
            </a:fld>
            <a:endParaRPr lang="ru-RU"/>
          </a:p>
        </p:txBody>
      </p:sp>
    </p:spTree>
    <p:extLst>
      <p:ext uri="{BB962C8B-B14F-4D97-AF65-F5344CB8AC3E}">
        <p14:creationId xmlns:p14="http://schemas.microsoft.com/office/powerpoint/2010/main" val="880828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9E9B5296-30B1-48A5-94E7-32E50D8DA5A1}" type="datetimeFigureOut">
              <a:rPr lang="ru-RU" smtClean="0"/>
              <a:t>03.11.2018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FDEA8AF3-DC44-4A83-891C-04E63CDA1F8A}" type="slidenum">
              <a:rPr lang="ru-RU" smtClean="0"/>
              <a:t>‹#›</a:t>
            </a:fld>
            <a:endParaRPr lang="ru-RU"/>
          </a:p>
        </p:txBody>
      </p:sp>
    </p:spTree>
    <p:extLst>
      <p:ext uri="{BB962C8B-B14F-4D97-AF65-F5344CB8AC3E}">
        <p14:creationId xmlns:p14="http://schemas.microsoft.com/office/powerpoint/2010/main" val="2922933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9B5296-30B1-48A5-94E7-32E50D8DA5A1}" type="datetimeFigureOut">
              <a:rPr lang="ru-RU" smtClean="0"/>
              <a:t>03.11.2018</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FDEA8AF3-DC44-4A83-891C-04E63CDA1F8A}" type="slidenum">
              <a:rPr lang="ru-RU" smtClean="0"/>
              <a:t>‹#›</a:t>
            </a:fld>
            <a:endParaRPr lang="ru-RU"/>
          </a:p>
        </p:txBody>
      </p:sp>
    </p:spTree>
    <p:extLst>
      <p:ext uri="{BB962C8B-B14F-4D97-AF65-F5344CB8AC3E}">
        <p14:creationId xmlns:p14="http://schemas.microsoft.com/office/powerpoint/2010/main" val="306124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9E9B5296-30B1-48A5-94E7-32E50D8DA5A1}" type="datetimeFigureOut">
              <a:rPr lang="ru-RU" smtClean="0"/>
              <a:t>03.11.2018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DEA8AF3-DC44-4A83-891C-04E63CDA1F8A}" type="slidenum">
              <a:rPr lang="ru-RU" smtClean="0"/>
              <a:t>‹#›</a:t>
            </a:fld>
            <a:endParaRPr lang="ru-RU"/>
          </a:p>
        </p:txBody>
      </p:sp>
    </p:spTree>
    <p:extLst>
      <p:ext uri="{BB962C8B-B14F-4D97-AF65-F5344CB8AC3E}">
        <p14:creationId xmlns:p14="http://schemas.microsoft.com/office/powerpoint/2010/main" val="2377828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9E9B5296-30B1-48A5-94E7-32E50D8DA5A1}" type="datetimeFigureOut">
              <a:rPr lang="ru-RU" smtClean="0"/>
              <a:t>03.11.2018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DEA8AF3-DC44-4A83-891C-04E63CDA1F8A}" type="slidenum">
              <a:rPr lang="ru-RU" smtClean="0"/>
              <a:t>‹#›</a:t>
            </a:fld>
            <a:endParaRPr lang="ru-RU"/>
          </a:p>
        </p:txBody>
      </p:sp>
    </p:spTree>
    <p:extLst>
      <p:ext uri="{BB962C8B-B14F-4D97-AF65-F5344CB8AC3E}">
        <p14:creationId xmlns:p14="http://schemas.microsoft.com/office/powerpoint/2010/main" val="4202923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9B5296-30B1-48A5-94E7-32E50D8DA5A1}" type="datetimeFigureOut">
              <a:rPr lang="ru-RU" smtClean="0"/>
              <a:t>03.11.2018</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EA8AF3-DC44-4A83-891C-04E63CDA1F8A}" type="slidenum">
              <a:rPr lang="ru-RU" smtClean="0"/>
              <a:t>‹#›</a:t>
            </a:fld>
            <a:endParaRPr lang="ru-RU"/>
          </a:p>
        </p:txBody>
      </p:sp>
    </p:spTree>
    <p:extLst>
      <p:ext uri="{BB962C8B-B14F-4D97-AF65-F5344CB8AC3E}">
        <p14:creationId xmlns:p14="http://schemas.microsoft.com/office/powerpoint/2010/main" val="38055252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Подзаголовок 2"/>
          <p:cNvSpPr>
            <a:spLocks noGrp="1"/>
          </p:cNvSpPr>
          <p:nvPr>
            <p:ph type="subTitle" idx="1"/>
          </p:nvPr>
        </p:nvSpPr>
        <p:spPr>
          <a:xfrm>
            <a:off x="467544" y="404664"/>
            <a:ext cx="8061325" cy="2376488"/>
          </a:xfrm>
        </p:spPr>
        <p:txBody>
          <a:bodyPr>
            <a:normAutofit/>
          </a:bodyPr>
          <a:lstStyle/>
          <a:p>
            <a:pPr marR="0" eaLnBrk="1" hangingPunct="1">
              <a:spcBef>
                <a:spcPct val="0"/>
              </a:spcBef>
              <a:defRPr/>
            </a:pPr>
            <a:r>
              <a:rPr lang="ru-RU" sz="3600" b="1" dirty="0">
                <a:ln>
                  <a:noFill/>
                </a:ln>
                <a:solidFill>
                  <a:srgbClr val="0070C0"/>
                </a:solidFill>
                <a:latin typeface="Arial" panose="020B0604020202020204" pitchFamily="34" charset="0"/>
                <a:cs typeface="Arial" panose="020B0604020202020204" pitchFamily="34" charset="0"/>
              </a:rPr>
              <a:t>Педагогические приемы создания ситуации успеха ученика </a:t>
            </a:r>
          </a:p>
        </p:txBody>
      </p:sp>
      <p:pic>
        <p:nvPicPr>
          <p:cNvPr id="4" name="Picture 2" descr="https://s1.1zoom.ru/b5050/514/School_White_background_Two_Boys_Little_girls_536559_1680x1050.jpg">
            <a:extLst>
              <a:ext uri="{FF2B5EF4-FFF2-40B4-BE49-F238E27FC236}">
                <a16:creationId xmlns:a16="http://schemas.microsoft.com/office/drawing/2014/main" id="{80156A45-988B-4228-BEB5-BAD4E2C4790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31640" y="1562398"/>
            <a:ext cx="7045730" cy="44035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9B484F6-BA3E-4441-9D88-712CE4FB6A3D}"/>
              </a:ext>
            </a:extLst>
          </p:cNvPr>
          <p:cNvSpPr txBox="1"/>
          <p:nvPr/>
        </p:nvSpPr>
        <p:spPr>
          <a:xfrm>
            <a:off x="4319162" y="6216407"/>
            <a:ext cx="4644926" cy="461665"/>
          </a:xfrm>
          <a:prstGeom prst="rect">
            <a:avLst/>
          </a:prstGeom>
          <a:noFill/>
        </p:spPr>
        <p:txBody>
          <a:bodyPr wrap="none" rtlCol="0">
            <a:spAutoFit/>
          </a:bodyPr>
          <a:lstStyle/>
          <a:p>
            <a:pPr algn="r"/>
            <a:r>
              <a:rPr lang="ru-RU" sz="1200" i="1" dirty="0">
                <a:latin typeface="Arial" panose="020B0604020202020204" pitchFamily="34" charset="0"/>
                <a:cs typeface="Arial" panose="020B0604020202020204" pitchFamily="34" charset="0"/>
              </a:rPr>
              <a:t>Автор: Александрова З.В., учитель физики и информатики, </a:t>
            </a:r>
          </a:p>
          <a:p>
            <a:pPr algn="r"/>
            <a:r>
              <a:rPr lang="ru-RU" sz="1200" i="1" dirty="0">
                <a:latin typeface="Arial" panose="020B0604020202020204" pitchFamily="34" charset="0"/>
                <a:cs typeface="Arial" panose="020B0604020202020204" pitchFamily="34" charset="0"/>
              </a:rPr>
              <a:t>МБОУ СОШ №5 </a:t>
            </a:r>
            <a:r>
              <a:rPr lang="ru-RU" sz="1200" i="1" dirty="0" err="1">
                <a:latin typeface="Arial" panose="020B0604020202020204" pitchFamily="34" charset="0"/>
                <a:cs typeface="Arial" panose="020B0604020202020204" pitchFamily="34" charset="0"/>
              </a:rPr>
              <a:t>пгт</a:t>
            </a:r>
            <a:r>
              <a:rPr lang="ru-RU" sz="1200" i="1" dirty="0">
                <a:latin typeface="Arial" panose="020B0604020202020204" pitchFamily="34" charset="0"/>
                <a:cs typeface="Arial" panose="020B0604020202020204" pitchFamily="34" charset="0"/>
              </a:rPr>
              <a:t> Печенга, Мурманская область</a:t>
            </a:r>
          </a:p>
        </p:txBody>
      </p:sp>
      <p:sp>
        <p:nvSpPr>
          <p:cNvPr id="5" name="TextBox 4">
            <a:extLst>
              <a:ext uri="{FF2B5EF4-FFF2-40B4-BE49-F238E27FC236}">
                <a16:creationId xmlns:a16="http://schemas.microsoft.com/office/drawing/2014/main" id="{489E589E-60B0-4D17-8A9E-14EA1C638547}"/>
              </a:ext>
            </a:extLst>
          </p:cNvPr>
          <p:cNvSpPr txBox="1"/>
          <p:nvPr/>
        </p:nvSpPr>
        <p:spPr>
          <a:xfrm>
            <a:off x="51019" y="6431850"/>
            <a:ext cx="689484" cy="307777"/>
          </a:xfrm>
          <a:prstGeom prst="rect">
            <a:avLst/>
          </a:prstGeom>
          <a:noFill/>
        </p:spPr>
        <p:txBody>
          <a:bodyPr wrap="none" rtlCol="0">
            <a:spAutoFit/>
          </a:bodyPr>
          <a:lstStyle/>
          <a:p>
            <a:r>
              <a:rPr lang="ru-RU" sz="1400" dirty="0"/>
              <a:t>2018 г.</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p:cNvSpPr>
          <p:nvPr>
            <p:ph type="ctrTitle"/>
          </p:nvPr>
        </p:nvSpPr>
        <p:spPr bwMode="auto">
          <a:xfrm>
            <a:off x="937134" y="-171400"/>
            <a:ext cx="8190148" cy="1268413"/>
          </a:xfrm>
        </p:spPr>
        <p:txBody>
          <a:bodyPr wrap="square" lIns="91440" tIns="45720" rIns="91440" bIns="45720" numCol="1" anchorCtr="0" compatLnSpc="1">
            <a:prstTxWarp prst="textNoShape">
              <a:avLst/>
            </a:prstTxWarp>
            <a:normAutofit/>
          </a:bodyPr>
          <a:lstStyle/>
          <a:p>
            <a:pPr algn="l">
              <a:defRPr/>
            </a:pPr>
            <a:r>
              <a:rPr lang="ru-RU" sz="2000" b="1" dirty="0">
                <a:solidFill>
                  <a:srgbClr val="C00000"/>
                </a:solidFill>
                <a:latin typeface="+mn-lt"/>
                <a:ea typeface="+mn-ea"/>
                <a:cs typeface="+mn-cs"/>
              </a:rPr>
              <a:t>Многие наши современники высказывают мысль о том, что ученик тогда тянется к знаниям, когда переживает потребность в учении, когда им движут здоровые мотивы и интерес, подкрепленные успехом.</a:t>
            </a:r>
          </a:p>
        </p:txBody>
      </p:sp>
      <p:sp>
        <p:nvSpPr>
          <p:cNvPr id="26627" name="Rectangle 3"/>
          <p:cNvSpPr>
            <a:spLocks noGrp="1"/>
          </p:cNvSpPr>
          <p:nvPr>
            <p:ph type="subTitle" idx="1"/>
          </p:nvPr>
        </p:nvSpPr>
        <p:spPr>
          <a:xfrm>
            <a:off x="1835696" y="1352601"/>
            <a:ext cx="7200800" cy="5516562"/>
          </a:xfrm>
        </p:spPr>
        <p:txBody>
          <a:bodyPr>
            <a:normAutofit/>
          </a:bodyPr>
          <a:lstStyle/>
          <a:p>
            <a:pPr algn="just">
              <a:lnSpc>
                <a:spcPct val="80000"/>
              </a:lnSpc>
              <a:defRPr/>
            </a:pPr>
            <a:r>
              <a:rPr lang="ru-RU" sz="1900" dirty="0">
                <a:solidFill>
                  <a:schemeClr val="accent1">
                    <a:lumMod val="50000"/>
                  </a:schemeClr>
                </a:solidFill>
              </a:rPr>
              <a:t>В.А. </a:t>
            </a:r>
            <a:r>
              <a:rPr lang="ru-RU" sz="1900" dirty="0" err="1">
                <a:solidFill>
                  <a:schemeClr val="accent1">
                    <a:lumMod val="50000"/>
                  </a:schemeClr>
                </a:solidFill>
              </a:rPr>
              <a:t>Сластенин</a:t>
            </a:r>
            <a:r>
              <a:rPr lang="ru-RU" sz="1900" dirty="0">
                <a:solidFill>
                  <a:schemeClr val="accent1">
                    <a:lumMod val="50000"/>
                  </a:schemeClr>
                </a:solidFill>
              </a:rPr>
              <a:t> считает, что ситуация успеха стимулирует учебную </a:t>
            </a:r>
            <a:r>
              <a:rPr lang="ru-RU" sz="1900" dirty="0">
                <a:solidFill>
                  <a:schemeClr val="accent1">
                    <a:lumMod val="50000"/>
                  </a:schemeClr>
                </a:solidFill>
                <a:latin typeface="Arial" charset="0"/>
              </a:rPr>
              <a:t>д</a:t>
            </a:r>
            <a:r>
              <a:rPr lang="ru-RU" sz="1900" dirty="0">
                <a:solidFill>
                  <a:schemeClr val="accent1">
                    <a:lumMod val="50000"/>
                  </a:schemeClr>
                </a:solidFill>
              </a:rPr>
              <a:t>еятельность школьников. Надежным путем создания ситуации успеха он считает дифференцированный подход к определению содержания деятельности и характера помощи учащимся при ее осуществлении.</a:t>
            </a:r>
          </a:p>
          <a:p>
            <a:pPr algn="just">
              <a:lnSpc>
                <a:spcPct val="80000"/>
              </a:lnSpc>
              <a:buFont typeface="Wingdings 2" pitchFamily="18" charset="2"/>
              <a:buNone/>
              <a:defRPr/>
            </a:pPr>
            <a:endParaRPr lang="ru-RU" sz="1900" dirty="0">
              <a:solidFill>
                <a:schemeClr val="accent1">
                  <a:lumMod val="50000"/>
                </a:schemeClr>
              </a:solidFill>
            </a:endParaRPr>
          </a:p>
          <a:p>
            <a:pPr algn="just">
              <a:lnSpc>
                <a:spcPct val="80000"/>
              </a:lnSpc>
              <a:defRPr/>
            </a:pPr>
            <a:r>
              <a:rPr lang="ru-RU" sz="1900" dirty="0">
                <a:solidFill>
                  <a:schemeClr val="accent1">
                    <a:lumMod val="50000"/>
                  </a:schemeClr>
                </a:solidFill>
              </a:rPr>
              <a:t>По мнению И. Ф. Харламова, доктора педагогических наук, сформировать у учащихся потребность в учении можно лишь </a:t>
            </a:r>
            <a:r>
              <a:rPr lang="ru-RU" sz="1900" dirty="0">
                <a:solidFill>
                  <a:schemeClr val="accent1">
                    <a:lumMod val="50000"/>
                  </a:schemeClr>
                </a:solidFill>
                <a:latin typeface="Arial" charset="0"/>
              </a:rPr>
              <a:t>д</a:t>
            </a:r>
            <a:r>
              <a:rPr lang="ru-RU" sz="1900" dirty="0">
                <a:solidFill>
                  <a:schemeClr val="accent1">
                    <a:lumMod val="50000"/>
                  </a:schemeClr>
                </a:solidFill>
              </a:rPr>
              <a:t>оброжелательными отношениями между учителями и учащимися, основанными на уважении и требовательности, а дать ребенку возможность почувствовать себя уверенно, укрепить чувство собственного достоинства поможет ситуация успеха.</a:t>
            </a:r>
          </a:p>
          <a:p>
            <a:pPr algn="just">
              <a:lnSpc>
                <a:spcPct val="80000"/>
              </a:lnSpc>
              <a:buFont typeface="Wingdings 2" pitchFamily="18" charset="2"/>
              <a:buNone/>
              <a:defRPr/>
            </a:pPr>
            <a:endParaRPr lang="ru-RU" sz="1900" dirty="0">
              <a:solidFill>
                <a:schemeClr val="accent1">
                  <a:lumMod val="50000"/>
                </a:schemeClr>
              </a:solidFill>
            </a:endParaRPr>
          </a:p>
          <a:p>
            <a:pPr algn="just">
              <a:lnSpc>
                <a:spcPct val="80000"/>
              </a:lnSpc>
              <a:defRPr/>
            </a:pPr>
            <a:r>
              <a:rPr lang="ru-RU" sz="1900" dirty="0">
                <a:solidFill>
                  <a:schemeClr val="accent1">
                    <a:lumMod val="50000"/>
                  </a:schemeClr>
                </a:solidFill>
              </a:rPr>
              <a:t>  Этой же точки зрения придерживается известный педагог С.А. Смирнов, уделяющий большое внимание созданию доброжелатель-ной атмосферы и взаимопомощи при выполнении учебных и других заданий; справедливому равному отношению ко всем учащимся и оценке успехов в учебной деятельности.</a:t>
            </a:r>
          </a:p>
        </p:txBody>
      </p:sp>
      <p:pic>
        <p:nvPicPr>
          <p:cNvPr id="25602" name="Picture 2" descr="https://www.publicschoolreview.com/images/Fotolia_74909520_Subscription_Monthly_M.jpg">
            <a:extLst>
              <a:ext uri="{FF2B5EF4-FFF2-40B4-BE49-F238E27FC236}">
                <a16:creationId xmlns:a16="http://schemas.microsoft.com/office/drawing/2014/main" id="{AC00BEC7-7158-4BB1-BE9E-2EA349B0A6A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3532" y="1675085"/>
            <a:ext cx="1791537" cy="1194047"/>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http://monateka.com/images/1134866.jpg">
            <a:extLst>
              <a:ext uri="{FF2B5EF4-FFF2-40B4-BE49-F238E27FC236}">
                <a16:creationId xmlns:a16="http://schemas.microsoft.com/office/drawing/2014/main" id="{5DFF6F77-4EED-427D-B8A0-8D78255BDC3B}"/>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11188" y="3066602"/>
            <a:ext cx="1726332" cy="1194047"/>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descr="http://ecodial.ru/wp-content/uploads/2013/10/shkolnik-foto-43-1024x817.jpg">
            <a:extLst>
              <a:ext uri="{FF2B5EF4-FFF2-40B4-BE49-F238E27FC236}">
                <a16:creationId xmlns:a16="http://schemas.microsoft.com/office/drawing/2014/main" id="{CFB6AECE-276E-4B74-A445-9A880F577EC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5644" y="4437112"/>
            <a:ext cx="1728192" cy="13787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5800" y="-171400"/>
            <a:ext cx="8229600" cy="875490"/>
          </a:xfrm>
        </p:spPr>
        <p:txBody>
          <a:bodyPr/>
          <a:lstStyle/>
          <a:p>
            <a:pPr algn="ctr">
              <a:defRPr/>
            </a:pPr>
            <a:r>
              <a:rPr lang="ru-RU" sz="2800" b="1" dirty="0">
                <a:solidFill>
                  <a:srgbClr val="C8004C"/>
                </a:solidFill>
                <a:latin typeface="+mn-lt"/>
                <a:ea typeface="+mn-ea"/>
                <a:cs typeface="+mn-cs"/>
              </a:rPr>
              <a:t>Ситуация успеха и ее типы</a:t>
            </a:r>
          </a:p>
        </p:txBody>
      </p:sp>
      <p:sp>
        <p:nvSpPr>
          <p:cNvPr id="3" name="Содержимое 2"/>
          <p:cNvSpPr>
            <a:spLocks noGrp="1"/>
          </p:cNvSpPr>
          <p:nvPr>
            <p:ph idx="1"/>
          </p:nvPr>
        </p:nvSpPr>
        <p:spPr>
          <a:xfrm>
            <a:off x="0" y="404664"/>
            <a:ext cx="8622407" cy="5168900"/>
          </a:xfrm>
        </p:spPr>
        <p:txBody>
          <a:bodyPr>
            <a:normAutofit/>
          </a:bodyPr>
          <a:lstStyle/>
          <a:p>
            <a:pPr marL="0" indent="0" algn="ctr" eaLnBrk="1" fontAlgn="auto" hangingPunct="1">
              <a:spcAft>
                <a:spcPts val="0"/>
              </a:spcAft>
              <a:buNone/>
              <a:defRPr/>
            </a:pPr>
            <a:r>
              <a:rPr lang="ru-RU" sz="2000" b="1" dirty="0">
                <a:solidFill>
                  <a:srgbClr val="C00000"/>
                </a:solidFill>
              </a:rPr>
              <a:t>Неожиданная радость</a:t>
            </a:r>
            <a:r>
              <a:rPr lang="ru-RU" sz="2000" dirty="0">
                <a:solidFill>
                  <a:srgbClr val="C00000"/>
                </a:solidFill>
              </a:rPr>
              <a:t>  </a:t>
            </a:r>
          </a:p>
          <a:p>
            <a:pPr marL="274320" indent="-274320" algn="just" eaLnBrk="1" fontAlgn="auto" hangingPunct="1">
              <a:spcAft>
                <a:spcPts val="0"/>
              </a:spcAft>
              <a:buFont typeface="Wingdings 2"/>
              <a:buNone/>
              <a:defRPr/>
            </a:pPr>
            <a:r>
              <a:rPr lang="ru-RU" sz="1800" dirty="0">
                <a:solidFill>
                  <a:schemeClr val="accent5">
                    <a:lumMod val="75000"/>
                  </a:schemeClr>
                </a:solidFill>
                <a:latin typeface="Arial" panose="020B0604020202020204" pitchFamily="34" charset="0"/>
                <a:cs typeface="Arial" panose="020B0604020202020204" pitchFamily="34" charset="0"/>
              </a:rPr>
              <a:t>         Неожиданная радость – это чувство удовлетворения от того, что результаты деятельности ученика превзошли его ожидания. С педагогической точки зрения неожиданная радость – это результат продуманной, подготовленной деятельности учителя. Учитель должен осознавать свою сопричастность к успеху, осмысливать творческое начало в своей деятельности, должен быть убежден в правильности применяемых методов. Трудно говорить о каких-то специальных приемах создания неожиданной радости. Но что-то общее все-таки существует. Можно выявить определенные закономерности, разработать своеобразные алгоритм педагогических действий.</a:t>
            </a:r>
          </a:p>
          <a:p>
            <a:pPr>
              <a:defRPr/>
            </a:pPr>
            <a:endParaRPr lang="ru-RU" sz="2000" dirty="0">
              <a:solidFill>
                <a:srgbClr val="C00000"/>
              </a:solidFill>
            </a:endParaRPr>
          </a:p>
        </p:txBody>
      </p:sp>
      <p:pic>
        <p:nvPicPr>
          <p:cNvPr id="24578" name="Picture 2" descr="http://v.img.com.ua/b/orig/0/fa/af7e2e18c1fb5776107ab20ee1827fa0.jpg">
            <a:extLst>
              <a:ext uri="{FF2B5EF4-FFF2-40B4-BE49-F238E27FC236}">
                <a16:creationId xmlns:a16="http://schemas.microsoft.com/office/drawing/2014/main" id="{5C34DA65-9319-4EFD-A7AC-5D23B5D2A459}"/>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27584" y="3429000"/>
            <a:ext cx="7200800" cy="31368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4690" y="-171400"/>
            <a:ext cx="8114619" cy="1325562"/>
          </a:xfrm>
        </p:spPr>
        <p:txBody>
          <a:bodyPr>
            <a:normAutofit/>
          </a:bodyPr>
          <a:lstStyle/>
          <a:p>
            <a:pPr algn="ctr" eaLnBrk="1" fontAlgn="auto" hangingPunct="1">
              <a:spcAft>
                <a:spcPts val="0"/>
              </a:spcAft>
              <a:defRPr/>
            </a:pPr>
            <a:r>
              <a:rPr lang="ru-RU" sz="2800" b="1" dirty="0">
                <a:solidFill>
                  <a:srgbClr val="C8004C"/>
                </a:solidFill>
                <a:latin typeface="+mn-lt"/>
                <a:ea typeface="+mn-ea"/>
                <a:cs typeface="+mn-cs"/>
              </a:rPr>
              <a:t>Некоторые приемы «неожиданной» радости</a:t>
            </a:r>
          </a:p>
        </p:txBody>
      </p:sp>
      <p:sp>
        <p:nvSpPr>
          <p:cNvPr id="23555" name="Содержимое 2"/>
          <p:cNvSpPr>
            <a:spLocks noGrp="1"/>
          </p:cNvSpPr>
          <p:nvPr>
            <p:ph idx="1"/>
          </p:nvPr>
        </p:nvSpPr>
        <p:spPr>
          <a:xfrm>
            <a:off x="251520" y="764704"/>
            <a:ext cx="8504238" cy="4572000"/>
          </a:xfrm>
        </p:spPr>
        <p:txBody>
          <a:bodyPr/>
          <a:lstStyle/>
          <a:p>
            <a:pPr marL="0" indent="0" algn="ctr" eaLnBrk="1" hangingPunct="1">
              <a:buNone/>
              <a:defRPr/>
            </a:pPr>
            <a:r>
              <a:rPr lang="ru-RU" b="1" u="sng" dirty="0">
                <a:solidFill>
                  <a:srgbClr val="C00000"/>
                </a:solidFill>
              </a:rPr>
              <a:t>Прием «Лестница» или «Встань в строй»     </a:t>
            </a:r>
          </a:p>
          <a:p>
            <a:pPr eaLnBrk="1" hangingPunct="1">
              <a:buFont typeface="Wingdings 2" pitchFamily="18" charset="2"/>
              <a:buNone/>
              <a:defRPr/>
            </a:pPr>
            <a:r>
              <a:rPr lang="ru-RU" dirty="0">
                <a:solidFill>
                  <a:srgbClr val="C00000"/>
                </a:solidFill>
              </a:rPr>
              <a:t>          </a:t>
            </a:r>
          </a:p>
          <a:p>
            <a:pPr eaLnBrk="1" hangingPunct="1">
              <a:buFont typeface="Wingdings 2" pitchFamily="18" charset="2"/>
              <a:buNone/>
              <a:defRPr/>
            </a:pPr>
            <a:r>
              <a:rPr lang="ru-RU" dirty="0">
                <a:solidFill>
                  <a:schemeClr val="accent5">
                    <a:lumMod val="75000"/>
                  </a:schemeClr>
                </a:solidFill>
                <a:latin typeface="Arial" panose="020B0604020202020204" pitchFamily="34" charset="0"/>
                <a:cs typeface="Arial" panose="020B0604020202020204" pitchFamily="34" charset="0"/>
              </a:rPr>
              <a:t>        Речь идет о ситуациях, когда учитель ведет  воспитанника  поступательно вверх,   поднимаясь   с   ним   по   ступеням    знаний,    психологического самоопределения, обретения веры в себя и окружающих. </a:t>
            </a:r>
            <a:r>
              <a:rPr lang="ru-RU" b="1" i="1" dirty="0">
                <a:solidFill>
                  <a:srgbClr val="C00000"/>
                </a:solidFill>
              </a:rPr>
              <a:t>                                  </a:t>
            </a:r>
          </a:p>
          <a:p>
            <a:pPr eaLnBrk="1" hangingPunct="1">
              <a:buFont typeface="Wingdings 2" pitchFamily="18" charset="2"/>
              <a:buNone/>
              <a:defRPr/>
            </a:pPr>
            <a:endParaRPr lang="ru-RU" dirty="0">
              <a:solidFill>
                <a:srgbClr val="C00000"/>
              </a:solidFill>
            </a:endParaRPr>
          </a:p>
        </p:txBody>
      </p:sp>
      <p:pic>
        <p:nvPicPr>
          <p:cNvPr id="26626" name="Picture 2" descr="https://repetitor-nk.ru/wp-content/uploads/2015/10/srednije-klassy.jpg">
            <a:extLst>
              <a:ext uri="{FF2B5EF4-FFF2-40B4-BE49-F238E27FC236}">
                <a16:creationId xmlns:a16="http://schemas.microsoft.com/office/drawing/2014/main" id="{D8B3868C-1386-40F2-9E53-439D16902DC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49587" y="2924944"/>
            <a:ext cx="5508104" cy="36739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Заголовок 1"/>
          <p:cNvSpPr>
            <a:spLocks noGrp="1"/>
          </p:cNvSpPr>
          <p:nvPr>
            <p:ph type="title"/>
          </p:nvPr>
        </p:nvSpPr>
        <p:spPr>
          <a:xfrm>
            <a:off x="457200" y="34702"/>
            <a:ext cx="8229600" cy="661176"/>
          </a:xfrm>
        </p:spPr>
        <p:txBody>
          <a:bodyPr>
            <a:normAutofit/>
          </a:bodyPr>
          <a:lstStyle/>
          <a:p>
            <a:pPr algn="ctr" eaLnBrk="1" hangingPunct="1">
              <a:defRPr/>
            </a:pPr>
            <a:r>
              <a:rPr lang="ru-RU" sz="3600" b="1" dirty="0">
                <a:solidFill>
                  <a:srgbClr val="C8004C"/>
                </a:solidFill>
                <a:latin typeface="+mn-lt"/>
                <a:ea typeface="+mn-ea"/>
                <a:cs typeface="+mn-cs"/>
              </a:rPr>
              <a:t>Алгоритм</a:t>
            </a:r>
          </a:p>
        </p:txBody>
      </p:sp>
      <p:sp>
        <p:nvSpPr>
          <p:cNvPr id="19459" name="Содержимое 2"/>
          <p:cNvSpPr>
            <a:spLocks noGrp="1"/>
          </p:cNvSpPr>
          <p:nvPr>
            <p:ph idx="1"/>
          </p:nvPr>
        </p:nvSpPr>
        <p:spPr>
          <a:xfrm>
            <a:off x="216520" y="607656"/>
            <a:ext cx="8504238" cy="4572000"/>
          </a:xfrm>
        </p:spPr>
        <p:txBody>
          <a:bodyPr>
            <a:normAutofit/>
          </a:bodyPr>
          <a:lstStyle/>
          <a:p>
            <a:pPr marL="0" indent="0" algn="just" eaLnBrk="1" hangingPunct="1">
              <a:buNone/>
            </a:pPr>
            <a:r>
              <a:rPr lang="ru-RU" sz="1800" dirty="0">
                <a:solidFill>
                  <a:srgbClr val="C00000"/>
                </a:solidFill>
                <a:latin typeface="Arial" panose="020B0604020202020204" pitchFamily="34" charset="0"/>
                <a:cs typeface="Arial" panose="020B0604020202020204" pitchFamily="34" charset="0"/>
              </a:rPr>
              <a:t>1 шаг: Психологическая атака. </a:t>
            </a:r>
            <a:r>
              <a:rPr lang="ru-RU" sz="1800" dirty="0">
                <a:solidFill>
                  <a:schemeClr val="accent5">
                    <a:lumMod val="75000"/>
                  </a:schemeClr>
                </a:solidFill>
                <a:latin typeface="Arial" panose="020B0604020202020204" pitchFamily="34" charset="0"/>
                <a:cs typeface="Arial" panose="020B0604020202020204" pitchFamily="34" charset="0"/>
              </a:rPr>
              <a:t>Суть  состоит  в  том,  чтобы  переломить состояние психологического напряжения.  Создание  условий  для  вхождения  в эмоциональный контакт.    </a:t>
            </a:r>
          </a:p>
          <a:p>
            <a:pPr marL="0" indent="0" algn="just" eaLnBrk="1" hangingPunct="1">
              <a:buNone/>
            </a:pPr>
            <a:r>
              <a:rPr lang="ru-RU" sz="1800" dirty="0">
                <a:solidFill>
                  <a:srgbClr val="C00000"/>
                </a:solidFill>
                <a:latin typeface="Arial" panose="020B0604020202020204" pitchFamily="34" charset="0"/>
                <a:cs typeface="Arial" panose="020B0604020202020204" pitchFamily="34" charset="0"/>
              </a:rPr>
              <a:t>2  шаг:  Эмоциональная  блокировка.   </a:t>
            </a:r>
            <a:r>
              <a:rPr lang="ru-RU" sz="1800" dirty="0">
                <a:solidFill>
                  <a:schemeClr val="accent5">
                    <a:lumMod val="75000"/>
                  </a:schemeClr>
                </a:solidFill>
                <a:latin typeface="Arial" panose="020B0604020202020204" pitchFamily="34" charset="0"/>
                <a:cs typeface="Arial" panose="020B0604020202020204" pitchFamily="34" charset="0"/>
              </a:rPr>
              <a:t>Суть   состоит   в   том,   чтобы локализовать, заблокировать состояние обиды, разочарования,  потери  веры  в свои силы.    Самое главное – помочь ученику переосмыслить свой  неуспех,  найти  его причину  с  позиции:  “неуспех  –  случаен,  успех  –  закономерен.”   Важно переориентировать с пессимистической оценки событий на оптимистическую.    </a:t>
            </a:r>
          </a:p>
          <a:p>
            <a:pPr marL="0" indent="0" algn="just" eaLnBrk="1" hangingPunct="1">
              <a:buNone/>
            </a:pPr>
            <a:r>
              <a:rPr lang="ru-RU" sz="1800" dirty="0">
                <a:solidFill>
                  <a:srgbClr val="C00000"/>
                </a:solidFill>
                <a:latin typeface="Arial" panose="020B0604020202020204" pitchFamily="34" charset="0"/>
                <a:cs typeface="Arial" panose="020B0604020202020204" pitchFamily="34" charset="0"/>
              </a:rPr>
              <a:t>3 шаг: Выбор главного направления. </a:t>
            </a:r>
            <a:r>
              <a:rPr lang="ru-RU" sz="1800" dirty="0">
                <a:solidFill>
                  <a:schemeClr val="accent5">
                    <a:lumMod val="75000"/>
                  </a:schemeClr>
                </a:solidFill>
                <a:latin typeface="Arial" panose="020B0604020202020204" pitchFamily="34" charset="0"/>
                <a:cs typeface="Arial" panose="020B0604020202020204" pitchFamily="34" charset="0"/>
              </a:rPr>
              <a:t>Необходимо установить не только очаг психологического   напряжения   личности,   но   и   определить   пути   его нейтрализации.    </a:t>
            </a:r>
          </a:p>
          <a:p>
            <a:pPr marL="0" indent="0" eaLnBrk="1" hangingPunct="1">
              <a:buNone/>
            </a:pPr>
            <a:endParaRPr lang="ru-RU" sz="1800" dirty="0">
              <a:solidFill>
                <a:srgbClr val="C00000"/>
              </a:solidFill>
            </a:endParaRPr>
          </a:p>
        </p:txBody>
      </p:sp>
      <p:pic>
        <p:nvPicPr>
          <p:cNvPr id="28674" name="Picture 2" descr="https://perm.hse.ru/data/2017/04/17/1168237084/6iStock_21929290_LARGE%20(2)-%D0%BE%D1%82%D0%BB%D0%B8%D1%87%D0%BD%D0%B8%D0%BA%D0%B8.jpg">
            <a:extLst>
              <a:ext uri="{FF2B5EF4-FFF2-40B4-BE49-F238E27FC236}">
                <a16:creationId xmlns:a16="http://schemas.microsoft.com/office/drawing/2014/main" id="{D967812A-6A3D-4EF4-809D-6C352473D82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89187" y="3832109"/>
            <a:ext cx="4765625" cy="29911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630561"/>
            <a:ext cx="8504238" cy="4572000"/>
          </a:xfrm>
        </p:spPr>
        <p:txBody>
          <a:bodyPr>
            <a:normAutofit/>
          </a:bodyPr>
          <a:lstStyle/>
          <a:p>
            <a:pPr marL="0" indent="0" algn="just" eaLnBrk="1" fontAlgn="auto" hangingPunct="1">
              <a:spcAft>
                <a:spcPts val="0"/>
              </a:spcAft>
              <a:buNone/>
              <a:defRPr/>
            </a:pPr>
            <a:r>
              <a:rPr lang="ru-RU" sz="1800" dirty="0">
                <a:solidFill>
                  <a:srgbClr val="C00000"/>
                </a:solidFill>
                <a:latin typeface="Arial" panose="020B0604020202020204" pitchFamily="34" charset="0"/>
                <a:cs typeface="Arial" panose="020B0604020202020204" pitchFamily="34" charset="0"/>
              </a:rPr>
              <a:t>4 шаг: Выбор  разных  возможностей.  </a:t>
            </a:r>
            <a:r>
              <a:rPr lang="ru-RU" sz="1800" dirty="0">
                <a:solidFill>
                  <a:schemeClr val="accent5">
                    <a:lumMod val="75000"/>
                  </a:schemeClr>
                </a:solidFill>
                <a:latin typeface="Arial" panose="020B0604020202020204" pitchFamily="34" charset="0"/>
                <a:cs typeface="Arial" panose="020B0604020202020204" pitchFamily="34" charset="0"/>
              </a:rPr>
              <a:t>Необходимо  создать  условия,  при которых ученик,  для  которого  создается  ситуация  успеха,  имел  примерно равные возможности проявить себя по сравнению с одноклассниками.    </a:t>
            </a:r>
          </a:p>
          <a:p>
            <a:pPr marL="0" indent="0" algn="just" eaLnBrk="1" fontAlgn="auto" hangingPunct="1">
              <a:spcAft>
                <a:spcPts val="0"/>
              </a:spcAft>
              <a:buNone/>
              <a:defRPr/>
            </a:pPr>
            <a:r>
              <a:rPr lang="ru-RU" sz="1800" dirty="0">
                <a:solidFill>
                  <a:srgbClr val="C00000"/>
                </a:solidFill>
                <a:latin typeface="Arial" panose="020B0604020202020204" pitchFamily="34" charset="0"/>
                <a:cs typeface="Arial" panose="020B0604020202020204" pitchFamily="34" charset="0"/>
              </a:rPr>
              <a:t>5 шаг: Неожиданное сравнение. </a:t>
            </a:r>
            <a:r>
              <a:rPr lang="ru-RU" sz="1800" dirty="0">
                <a:solidFill>
                  <a:schemeClr val="accent5">
                    <a:lumMod val="75000"/>
                  </a:schemeClr>
                </a:solidFill>
                <a:latin typeface="Arial" panose="020B0604020202020204" pitchFamily="34" charset="0"/>
                <a:cs typeface="Arial" panose="020B0604020202020204" pitchFamily="34" charset="0"/>
              </a:rPr>
              <a:t>Может сработать единожды. </a:t>
            </a:r>
          </a:p>
          <a:p>
            <a:pPr marL="0" indent="0" algn="just" eaLnBrk="1" fontAlgn="auto" hangingPunct="1">
              <a:spcAft>
                <a:spcPts val="0"/>
              </a:spcAft>
              <a:buNone/>
              <a:defRPr/>
            </a:pPr>
            <a:r>
              <a:rPr lang="ru-RU" sz="1800" dirty="0">
                <a:solidFill>
                  <a:srgbClr val="C00000"/>
                </a:solidFill>
                <a:latin typeface="Arial" panose="020B0604020202020204" pitchFamily="34" charset="0"/>
                <a:cs typeface="Arial" panose="020B0604020202020204" pitchFamily="34" charset="0"/>
              </a:rPr>
              <a:t> 6 шаг: Стабилизация. </a:t>
            </a:r>
            <a:r>
              <a:rPr lang="ru-RU" sz="1800" dirty="0">
                <a:solidFill>
                  <a:schemeClr val="accent5">
                    <a:lumMod val="75000"/>
                  </a:schemeClr>
                </a:solidFill>
                <a:latin typeface="Arial" panose="020B0604020202020204" pitchFamily="34" charset="0"/>
                <a:cs typeface="Arial" panose="020B0604020202020204" pitchFamily="34" charset="0"/>
              </a:rPr>
              <a:t>Суть заключена в том, что приятная для  отдельного учащегося общая реакция удивления для  отдельного  учащегося  общая  реакция удивления   не   оказалась   единственной,   чтобы    неожиданная    радость трансформировалась в сбывшуюся</a:t>
            </a:r>
            <a:r>
              <a:rPr lang="ru-RU" sz="1800" dirty="0">
                <a:solidFill>
                  <a:srgbClr val="0070C0"/>
                </a:solidFill>
              </a:rPr>
              <a:t>. </a:t>
            </a:r>
          </a:p>
        </p:txBody>
      </p:sp>
      <p:sp>
        <p:nvSpPr>
          <p:cNvPr id="20483" name="Прямоугольник 3"/>
          <p:cNvSpPr>
            <a:spLocks noChangeArrowheads="1"/>
          </p:cNvSpPr>
          <p:nvPr/>
        </p:nvSpPr>
        <p:spPr bwMode="auto">
          <a:xfrm>
            <a:off x="1907704" y="-14436"/>
            <a:ext cx="4643437" cy="646113"/>
          </a:xfrm>
          <a:prstGeom prst="rect">
            <a:avLst/>
          </a:prstGeom>
          <a:noFill/>
          <a:ln w="9525">
            <a:noFill/>
            <a:miter lim="800000"/>
            <a:headEnd/>
            <a:tailEnd/>
          </a:ln>
        </p:spPr>
        <p:txBody>
          <a:bodyPr>
            <a:spAutoFit/>
          </a:bodyPr>
          <a:lstStyle/>
          <a:p>
            <a:pPr algn="ctr"/>
            <a:r>
              <a:rPr lang="ru-RU" sz="3600" b="1" dirty="0">
                <a:solidFill>
                  <a:srgbClr val="C8004C"/>
                </a:solidFill>
              </a:rPr>
              <a:t>Алгоритм</a:t>
            </a:r>
            <a:endParaRPr lang="ru-RU" sz="3600" dirty="0">
              <a:solidFill>
                <a:srgbClr val="C8004C"/>
              </a:solidFill>
            </a:endParaRPr>
          </a:p>
        </p:txBody>
      </p:sp>
      <p:pic>
        <p:nvPicPr>
          <p:cNvPr id="27650" name="Picture 2" descr="http://www.budzdorovperm.ru/upload/medialibrary/09d/09da4bc8fe831b46cd50981bef154e55.jpg">
            <a:extLst>
              <a:ext uri="{FF2B5EF4-FFF2-40B4-BE49-F238E27FC236}">
                <a16:creationId xmlns:a16="http://schemas.microsoft.com/office/drawing/2014/main" id="{6A43149B-94C6-4524-BF9C-E3AD28A5D79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51918" y="3068960"/>
            <a:ext cx="5440163" cy="36324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Заголовок 1"/>
          <p:cNvSpPr>
            <a:spLocks noGrp="1"/>
          </p:cNvSpPr>
          <p:nvPr>
            <p:ph type="title"/>
          </p:nvPr>
        </p:nvSpPr>
        <p:spPr>
          <a:xfrm>
            <a:off x="319881" y="-171400"/>
            <a:ext cx="8504237" cy="1325562"/>
          </a:xfrm>
        </p:spPr>
        <p:txBody>
          <a:bodyPr>
            <a:normAutofit/>
          </a:bodyPr>
          <a:lstStyle/>
          <a:p>
            <a:pPr algn="ctr">
              <a:defRPr/>
            </a:pPr>
            <a:r>
              <a:rPr lang="ru-RU" b="1" dirty="0">
                <a:solidFill>
                  <a:srgbClr val="C00000"/>
                </a:solidFill>
              </a:rPr>
              <a:t>Некоторые приемы «неожиданной» радости</a:t>
            </a:r>
          </a:p>
        </p:txBody>
      </p:sp>
      <p:sp>
        <p:nvSpPr>
          <p:cNvPr id="26627" name="Содержимое 2"/>
          <p:cNvSpPr>
            <a:spLocks noGrp="1"/>
          </p:cNvSpPr>
          <p:nvPr>
            <p:ph idx="1"/>
          </p:nvPr>
        </p:nvSpPr>
        <p:spPr>
          <a:xfrm>
            <a:off x="251520" y="908720"/>
            <a:ext cx="8504238" cy="4572000"/>
          </a:xfrm>
        </p:spPr>
        <p:txBody>
          <a:bodyPr>
            <a:normAutofit/>
          </a:bodyPr>
          <a:lstStyle/>
          <a:p>
            <a:pPr marL="0" indent="0" algn="ctr" eaLnBrk="1" hangingPunct="1">
              <a:buNone/>
              <a:defRPr/>
            </a:pPr>
            <a:r>
              <a:rPr lang="ru-RU" sz="1800" dirty="0">
                <a:solidFill>
                  <a:srgbClr val="C00000"/>
                </a:solidFill>
                <a:latin typeface="Arial" panose="020B0604020202020204" pitchFamily="34" charset="0"/>
                <a:cs typeface="Arial" panose="020B0604020202020204" pitchFamily="34" charset="0"/>
              </a:rPr>
              <a:t>Прием «Даю шанс»</a:t>
            </a:r>
            <a:r>
              <a:rPr lang="ru-RU" sz="1800" dirty="0">
                <a:solidFill>
                  <a:srgbClr val="0070C0"/>
                </a:solidFill>
                <a:highlight>
                  <a:srgbClr val="FFFF00"/>
                </a:highlight>
              </a:rPr>
              <a:t>   </a:t>
            </a:r>
          </a:p>
          <a:p>
            <a:pPr algn="just" eaLnBrk="1" hangingPunct="1">
              <a:buFont typeface="Wingdings 2" pitchFamily="18" charset="2"/>
              <a:buNone/>
              <a:defRPr/>
            </a:pPr>
            <a:r>
              <a:rPr lang="ru-RU" sz="1800" dirty="0">
                <a:solidFill>
                  <a:srgbClr val="0070C0"/>
                </a:solidFill>
              </a:rPr>
              <a:t>           </a:t>
            </a:r>
            <a:r>
              <a:rPr lang="ru-RU" sz="1800" dirty="0">
                <a:solidFill>
                  <a:schemeClr val="accent5">
                    <a:lumMod val="75000"/>
                  </a:schemeClr>
                </a:solidFill>
                <a:latin typeface="Arial" panose="020B0604020202020204" pitchFamily="34" charset="0"/>
                <a:cs typeface="Arial" panose="020B0604020202020204" pitchFamily="34" charset="0"/>
              </a:rPr>
              <a:t>Подготовленные педагогические ситуации, при  которых  ребенок  получает возможность неожиданно раскрыть для  самого  себя  собственные  возможности. </a:t>
            </a:r>
          </a:p>
          <a:p>
            <a:pPr algn="just" eaLnBrk="1" hangingPunct="1">
              <a:buFont typeface="Wingdings 2" pitchFamily="18" charset="2"/>
              <a:buNone/>
              <a:defRPr/>
            </a:pPr>
            <a:r>
              <a:rPr lang="ru-RU" sz="1800" dirty="0">
                <a:solidFill>
                  <a:schemeClr val="accent5">
                    <a:lumMod val="75000"/>
                  </a:schemeClr>
                </a:solidFill>
                <a:latin typeface="Arial" panose="020B0604020202020204" pitchFamily="34" charset="0"/>
                <a:cs typeface="Arial" panose="020B0604020202020204" pitchFamily="34" charset="0"/>
              </a:rPr>
              <a:t>  Подобные  ситуации  учитель  может  и  не  готовить   специально,   но   его воспитательный  дар  проявится  в  том,  что  он  этот  момент  не  упустит, правильно его оценит, сумеет его материализовать.</a:t>
            </a:r>
          </a:p>
        </p:txBody>
      </p:sp>
      <p:pic>
        <p:nvPicPr>
          <p:cNvPr id="33794" name="Picture 2" descr="https://medaboutme.ru/upload/resize_cache/iblock/688/940_540_1/shutterstock_83010139.jpg">
            <a:extLst>
              <a:ext uri="{FF2B5EF4-FFF2-40B4-BE49-F238E27FC236}">
                <a16:creationId xmlns:a16="http://schemas.microsoft.com/office/drawing/2014/main" id="{8DCC6005-61A0-45EB-9F8E-0FE9837E9FD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41938" y="2996952"/>
            <a:ext cx="5860123" cy="36724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p:cNvSpPr>
          <p:nvPr>
            <p:ph type="ctrTitle"/>
          </p:nvPr>
        </p:nvSpPr>
        <p:spPr bwMode="auto">
          <a:xfrm>
            <a:off x="457200" y="0"/>
            <a:ext cx="8229600" cy="620713"/>
          </a:xfrm>
        </p:spPr>
        <p:txBody>
          <a:bodyPr wrap="square" lIns="91440" tIns="45720" rIns="91440" bIns="45720" numCol="1" anchorCtr="0" compatLnSpc="1">
            <a:prstTxWarp prst="textNoShape">
              <a:avLst/>
            </a:prstTxWarp>
            <a:normAutofit/>
          </a:bodyPr>
          <a:lstStyle/>
          <a:p>
            <a:pPr>
              <a:defRPr/>
            </a:pPr>
            <a:r>
              <a:rPr lang="ru-RU" sz="3800" b="1" dirty="0">
                <a:ln>
                  <a:noFill/>
                </a:ln>
                <a:solidFill>
                  <a:srgbClr val="C8004C"/>
                </a:solidFill>
                <a:effectLst>
                  <a:outerShdw blurRad="38100" dist="38100" dir="2700000" algn="tl">
                    <a:srgbClr val="000000"/>
                  </a:outerShdw>
                </a:effectLst>
              </a:rPr>
              <a:t>Успех</a:t>
            </a:r>
          </a:p>
        </p:txBody>
      </p:sp>
      <p:sp>
        <p:nvSpPr>
          <p:cNvPr id="23555" name="Rectangle 3"/>
          <p:cNvSpPr>
            <a:spLocks noGrp="1"/>
          </p:cNvSpPr>
          <p:nvPr>
            <p:ph type="subTitle" idx="1"/>
          </p:nvPr>
        </p:nvSpPr>
        <p:spPr>
          <a:xfrm>
            <a:off x="287016" y="620713"/>
            <a:ext cx="8605464" cy="6237287"/>
          </a:xfrm>
        </p:spPr>
        <p:txBody>
          <a:bodyPr>
            <a:normAutofit/>
          </a:bodyPr>
          <a:lstStyle/>
          <a:p>
            <a:pPr algn="just">
              <a:lnSpc>
                <a:spcPct val="80000"/>
              </a:lnSpc>
              <a:defRPr/>
            </a:pPr>
            <a:r>
              <a:rPr lang="ru-RU" dirty="0">
                <a:solidFill>
                  <a:srgbClr val="C00000"/>
                </a:solidFill>
                <a:latin typeface="Arial" panose="020B0604020202020204" pitchFamily="34" charset="0"/>
                <a:cs typeface="Arial" panose="020B0604020202020204" pitchFamily="34" charset="0"/>
              </a:rPr>
              <a:t>Предвосхищаемый</a:t>
            </a:r>
            <a:r>
              <a:rPr lang="ru-RU" dirty="0">
                <a:solidFill>
                  <a:schemeClr val="accent5">
                    <a:lumMod val="75000"/>
                  </a:schemeClr>
                </a:solidFill>
                <a:latin typeface="Arial" panose="020B0604020202020204" pitchFamily="34" charset="0"/>
                <a:cs typeface="Arial" panose="020B0604020202020204" pitchFamily="34" charset="0"/>
              </a:rPr>
              <a:t>. В основе его ожидания могут быть и обоснованные надежды, и упование на чудо. Чудеса, хотя и бывают, но на пустом месте успех родиться не может. Везение – дело случая, стечение обстоятельств. Может случиться и обратное. И последствия </a:t>
            </a:r>
            <a:r>
              <a:rPr lang="ru-RU" dirty="0" err="1">
                <a:solidFill>
                  <a:schemeClr val="accent5">
                    <a:lumMod val="75000"/>
                  </a:schemeClr>
                </a:solidFill>
                <a:latin typeface="Arial" panose="020B0604020202020204" pitchFamily="34" charset="0"/>
                <a:cs typeface="Arial" panose="020B0604020202020204" pitchFamily="34" charset="0"/>
              </a:rPr>
              <a:t>несовершившегося</a:t>
            </a:r>
            <a:r>
              <a:rPr lang="ru-RU" dirty="0">
                <a:solidFill>
                  <a:schemeClr val="accent5">
                    <a:lumMod val="75000"/>
                  </a:schemeClr>
                </a:solidFill>
                <a:latin typeface="Arial" panose="020B0604020202020204" pitchFamily="34" charset="0"/>
                <a:cs typeface="Arial" panose="020B0604020202020204" pitchFamily="34" charset="0"/>
              </a:rPr>
              <a:t> чуда бывают трудно предсказуемы. </a:t>
            </a:r>
          </a:p>
          <a:p>
            <a:pPr algn="just">
              <a:lnSpc>
                <a:spcPct val="80000"/>
              </a:lnSpc>
              <a:buFont typeface="Wingdings 2" pitchFamily="18" charset="2"/>
              <a:buNone/>
              <a:defRPr/>
            </a:pPr>
            <a:endParaRPr lang="ru-RU" dirty="0">
              <a:solidFill>
                <a:schemeClr val="accent5">
                  <a:lumMod val="75000"/>
                </a:schemeClr>
              </a:solidFill>
              <a:latin typeface="Arial" panose="020B0604020202020204" pitchFamily="34" charset="0"/>
              <a:cs typeface="Arial" panose="020B0604020202020204" pitchFamily="34" charset="0"/>
            </a:endParaRPr>
          </a:p>
          <a:p>
            <a:pPr algn="just">
              <a:lnSpc>
                <a:spcPct val="80000"/>
              </a:lnSpc>
              <a:defRPr/>
            </a:pPr>
            <a:r>
              <a:rPr lang="ru-RU" dirty="0">
                <a:solidFill>
                  <a:srgbClr val="C00000"/>
                </a:solidFill>
                <a:latin typeface="Arial" panose="020B0604020202020204" pitchFamily="34" charset="0"/>
                <a:cs typeface="Arial" panose="020B0604020202020204" pitchFamily="34" charset="0"/>
              </a:rPr>
              <a:t>Констатируемый. </a:t>
            </a:r>
            <a:r>
              <a:rPr lang="ru-RU" dirty="0">
                <a:solidFill>
                  <a:schemeClr val="accent5">
                    <a:lumMod val="75000"/>
                  </a:schemeClr>
                </a:solidFill>
                <a:latin typeface="Arial" panose="020B0604020202020204" pitchFamily="34" charset="0"/>
                <a:cs typeface="Arial" panose="020B0604020202020204" pitchFamily="34" charset="0"/>
              </a:rPr>
              <a:t>Фиксирует достижения человека, дарит радость и отличное настроение, дает возможность пережить признание окружающих, ощущение своих возможностей и веру в завтрашний день.</a:t>
            </a:r>
          </a:p>
          <a:p>
            <a:pPr algn="just">
              <a:lnSpc>
                <a:spcPct val="80000"/>
              </a:lnSpc>
              <a:buFont typeface="Wingdings 2" pitchFamily="18" charset="2"/>
              <a:buNone/>
              <a:defRPr/>
            </a:pPr>
            <a:endParaRPr lang="ru-RU" dirty="0">
              <a:solidFill>
                <a:schemeClr val="accent5">
                  <a:lumMod val="75000"/>
                </a:schemeClr>
              </a:solidFill>
              <a:latin typeface="Arial" panose="020B0604020202020204" pitchFamily="34" charset="0"/>
              <a:cs typeface="Arial" panose="020B0604020202020204" pitchFamily="34" charset="0"/>
            </a:endParaRPr>
          </a:p>
          <a:p>
            <a:pPr algn="just">
              <a:lnSpc>
                <a:spcPct val="80000"/>
              </a:lnSpc>
              <a:defRPr/>
            </a:pPr>
            <a:r>
              <a:rPr lang="ru-RU" dirty="0">
                <a:solidFill>
                  <a:srgbClr val="C00000"/>
                </a:solidFill>
                <a:latin typeface="Arial" panose="020B0604020202020204" pitchFamily="34" charset="0"/>
                <a:cs typeface="Arial" panose="020B0604020202020204" pitchFamily="34" charset="0"/>
              </a:rPr>
              <a:t>Обобщающий. </a:t>
            </a:r>
            <a:r>
              <a:rPr lang="ru-RU" dirty="0">
                <a:solidFill>
                  <a:schemeClr val="accent5">
                    <a:lumMod val="75000"/>
                  </a:schemeClr>
                </a:solidFill>
                <a:latin typeface="Arial" panose="020B0604020202020204" pitchFamily="34" charset="0"/>
                <a:cs typeface="Arial" panose="020B0604020202020204" pitchFamily="34" charset="0"/>
              </a:rPr>
              <a:t>Ожидание успеха становится постепенно устойчивой потребностью. С одной   стороны, это благо. Это – состояние уверенности, защищенности, опоры на самого  себя. С другой – опасность переоценить  свои возможности, успокоиться. Кроме  того, вместе с успехом, всегда  существует и неудача.  </a:t>
            </a:r>
          </a:p>
          <a:p>
            <a:pPr algn="just">
              <a:lnSpc>
                <a:spcPct val="80000"/>
              </a:lnSpc>
              <a:buFont typeface="Wingdings 2" pitchFamily="18" charset="2"/>
              <a:buNone/>
              <a:defRPr/>
            </a:pPr>
            <a:endParaRPr lang="ru-RU" dirty="0">
              <a:solidFill>
                <a:srgbClr val="0000FF"/>
              </a:solidFill>
              <a:effectLst>
                <a:outerShdw blurRad="38100" dist="38100" dir="2700000" algn="tl">
                  <a:srgbClr val="000000"/>
                </a:outerShdw>
              </a:effectLst>
            </a:endParaRPr>
          </a:p>
          <a:p>
            <a:pPr algn="just">
              <a:lnSpc>
                <a:spcPct val="80000"/>
              </a:lnSpc>
              <a:buFont typeface="Wingdings 2" pitchFamily="18" charset="2"/>
              <a:buNone/>
              <a:defRPr/>
            </a:pPr>
            <a:endParaRPr lang="ru-RU" dirty="0">
              <a:solidFill>
                <a:srgbClr val="0000FF"/>
              </a:solidFill>
              <a:effectLst>
                <a:outerShdw blurRad="38100" dist="38100" dir="2700000" algn="tl">
                  <a:srgbClr val="000000"/>
                </a:outerShdw>
              </a:effectLst>
            </a:endParaRPr>
          </a:p>
          <a:p>
            <a:pPr algn="just">
              <a:lnSpc>
                <a:spcPct val="80000"/>
              </a:lnSpc>
              <a:buFont typeface="Wingdings 2" pitchFamily="18" charset="2"/>
              <a:buNone/>
              <a:defRPr/>
            </a:pPr>
            <a:endParaRPr lang="ru-RU" dirty="0">
              <a:solidFill>
                <a:srgbClr val="0000FF"/>
              </a:solidFill>
              <a:effectLst>
                <a:outerShdw blurRad="38100" dist="38100" dir="2700000" algn="tl">
                  <a:srgbClr val="000000"/>
                </a:outerShdw>
              </a:effectLst>
            </a:endParaRPr>
          </a:p>
        </p:txBody>
      </p:sp>
      <p:grpSp>
        <p:nvGrpSpPr>
          <p:cNvPr id="2" name="Группа 1">
            <a:extLst>
              <a:ext uri="{FF2B5EF4-FFF2-40B4-BE49-F238E27FC236}">
                <a16:creationId xmlns:a16="http://schemas.microsoft.com/office/drawing/2014/main" id="{5F5F2116-FD93-4EFD-960F-261A45F50FE8}"/>
              </a:ext>
            </a:extLst>
          </p:cNvPr>
          <p:cNvGrpSpPr/>
          <p:nvPr/>
        </p:nvGrpSpPr>
        <p:grpSpPr>
          <a:xfrm>
            <a:off x="1255068" y="4437112"/>
            <a:ext cx="6773316" cy="2189843"/>
            <a:chOff x="1255068" y="4437112"/>
            <a:chExt cx="6773316" cy="2189843"/>
          </a:xfrm>
        </p:grpSpPr>
        <p:pic>
          <p:nvPicPr>
            <p:cNvPr id="29698" name="Picture 2" descr="http://we18.ru/wp-content/uploads/bigstock-education-elementary-school-77386442-1024x677.jpg">
              <a:extLst>
                <a:ext uri="{FF2B5EF4-FFF2-40B4-BE49-F238E27FC236}">
                  <a16:creationId xmlns:a16="http://schemas.microsoft.com/office/drawing/2014/main" id="{7B0B3B7A-504D-403E-AFED-F84D3A264C83}"/>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255068" y="4437112"/>
              <a:ext cx="3312368" cy="2189843"/>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https://shkolazhizni.ru/img/content/i167/167163_or.jpg">
              <a:extLst>
                <a:ext uri="{FF2B5EF4-FFF2-40B4-BE49-F238E27FC236}">
                  <a16:creationId xmlns:a16="http://schemas.microsoft.com/office/drawing/2014/main" id="{4E359C2E-AE33-49A3-8A0F-2DCF7D6EA35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716016" y="4486854"/>
              <a:ext cx="3312368" cy="2140101"/>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Заголовок 1"/>
          <p:cNvSpPr>
            <a:spLocks noGrp="1"/>
          </p:cNvSpPr>
          <p:nvPr>
            <p:ph type="title"/>
          </p:nvPr>
        </p:nvSpPr>
        <p:spPr>
          <a:xfrm>
            <a:off x="457200" y="-99392"/>
            <a:ext cx="8229600" cy="875490"/>
          </a:xfrm>
        </p:spPr>
        <p:txBody>
          <a:bodyPr>
            <a:normAutofit/>
          </a:bodyPr>
          <a:lstStyle/>
          <a:p>
            <a:pPr algn="ctr" eaLnBrk="1" hangingPunct="1">
              <a:defRPr/>
            </a:pPr>
            <a:r>
              <a:rPr lang="ru-RU" b="1" dirty="0">
                <a:solidFill>
                  <a:srgbClr val="C00000"/>
                </a:solidFill>
              </a:rPr>
              <a:t>Общая радость </a:t>
            </a:r>
          </a:p>
        </p:txBody>
      </p:sp>
      <p:sp>
        <p:nvSpPr>
          <p:cNvPr id="3" name="Содержимое 2"/>
          <p:cNvSpPr>
            <a:spLocks noGrp="1"/>
          </p:cNvSpPr>
          <p:nvPr>
            <p:ph idx="1"/>
          </p:nvPr>
        </p:nvSpPr>
        <p:spPr>
          <a:xfrm>
            <a:off x="319881" y="548680"/>
            <a:ext cx="8504238" cy="4572000"/>
          </a:xfrm>
        </p:spPr>
        <p:txBody>
          <a:bodyPr>
            <a:normAutofit/>
          </a:bodyPr>
          <a:lstStyle/>
          <a:p>
            <a:pPr marL="0" indent="0" algn="just" eaLnBrk="1" fontAlgn="auto" hangingPunct="1">
              <a:spcAft>
                <a:spcPts val="0"/>
              </a:spcAft>
              <a:buNone/>
              <a:defRPr/>
            </a:pPr>
            <a:r>
              <a:rPr lang="ru-RU" sz="1800" dirty="0">
                <a:solidFill>
                  <a:schemeClr val="accent5">
                    <a:lumMod val="75000"/>
                  </a:schemeClr>
                </a:solidFill>
                <a:latin typeface="Arial" panose="020B0604020202020204" pitchFamily="34" charset="0"/>
                <a:cs typeface="Arial" panose="020B0604020202020204" pitchFamily="34" charset="0"/>
              </a:rPr>
              <a:t>     Общая радость состоит в том, что  бы  ученик  достиг  нужной  для  себя реакции коллектива. Она может быть подготовленной учителем  или  спонтанной, заметной или незаметной.    </a:t>
            </a:r>
          </a:p>
          <a:p>
            <a:pPr marL="0" indent="0" algn="just" eaLnBrk="1" fontAlgn="auto" hangingPunct="1">
              <a:spcAft>
                <a:spcPts val="0"/>
              </a:spcAft>
              <a:buNone/>
              <a:defRPr/>
            </a:pPr>
            <a:r>
              <a:rPr lang="ru-RU" sz="1800" dirty="0">
                <a:solidFill>
                  <a:schemeClr val="accent5">
                    <a:lumMod val="75000"/>
                  </a:schemeClr>
                </a:solidFill>
                <a:latin typeface="Arial" panose="020B0604020202020204" pitchFamily="34" charset="0"/>
                <a:cs typeface="Arial" panose="020B0604020202020204" pitchFamily="34" charset="0"/>
              </a:rPr>
              <a:t>Общей радостью считают  только  те  реакции  коллектива,  которые  дают возможность ребенку  почувствовать  себя  удовлетворенным,  стимулируют  его усилия. </a:t>
            </a:r>
          </a:p>
          <a:p>
            <a:pPr marL="0" indent="0" algn="just" eaLnBrk="1" fontAlgn="auto" hangingPunct="1">
              <a:spcAft>
                <a:spcPts val="0"/>
              </a:spcAft>
              <a:buNone/>
              <a:defRPr/>
            </a:pPr>
            <a:r>
              <a:rPr lang="ru-RU" sz="1800" dirty="0">
                <a:solidFill>
                  <a:schemeClr val="accent5">
                    <a:lumMod val="75000"/>
                  </a:schemeClr>
                </a:solidFill>
                <a:latin typeface="Arial" panose="020B0604020202020204" pitchFamily="34" charset="0"/>
                <a:cs typeface="Arial" panose="020B0604020202020204" pitchFamily="34" charset="0"/>
              </a:rPr>
              <a:t>Общая радость – это прежде всего эмоциональный отклик окружающих  на успех члена своего коллектива.    </a:t>
            </a:r>
          </a:p>
          <a:p>
            <a:pPr marL="0" indent="0" algn="just" eaLnBrk="1" fontAlgn="auto" hangingPunct="1">
              <a:spcAft>
                <a:spcPts val="0"/>
              </a:spcAft>
              <a:buNone/>
              <a:defRPr/>
            </a:pPr>
            <a:r>
              <a:rPr lang="ru-RU" sz="1800" dirty="0">
                <a:solidFill>
                  <a:schemeClr val="accent5">
                    <a:lumMod val="75000"/>
                  </a:schemeClr>
                </a:solidFill>
                <a:latin typeface="Arial" panose="020B0604020202020204" pitchFamily="34" charset="0"/>
                <a:cs typeface="Arial" panose="020B0604020202020204" pitchFamily="34" charset="0"/>
              </a:rPr>
              <a:t>Радость тогда в радость, когда она воспринимается с  остротой  новизны, когда к ней нет привыкания, когда она доказывает рост ребенка, его прорыв  к лучшему. Раскроем приемы, с помощью которых можно создать  ситуацию  успеха, вызывающую общую радость.</a:t>
            </a:r>
          </a:p>
        </p:txBody>
      </p:sp>
      <p:pic>
        <p:nvPicPr>
          <p:cNvPr id="34818" name="Picture 2" descr="http://reconomica.ru/wp-content/uploads/2018/01/1.jpg">
            <a:extLst>
              <a:ext uri="{FF2B5EF4-FFF2-40B4-BE49-F238E27FC236}">
                <a16:creationId xmlns:a16="http://schemas.microsoft.com/office/drawing/2014/main" id="{E9F312DF-B459-48CA-9111-D2E6C3046D6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4900" y="4005064"/>
            <a:ext cx="4032448" cy="2569914"/>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https://image.freepik.com/free-photo/no-translate-detected_21730-4358.jpg">
            <a:extLst>
              <a:ext uri="{FF2B5EF4-FFF2-40B4-BE49-F238E27FC236}">
                <a16:creationId xmlns:a16="http://schemas.microsoft.com/office/drawing/2014/main" id="{6A556A9E-5C68-494C-ACDF-551788EB30C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10907" y="4005064"/>
            <a:ext cx="3846458" cy="25622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Содержимое 2"/>
          <p:cNvSpPr>
            <a:spLocks noGrp="1"/>
          </p:cNvSpPr>
          <p:nvPr>
            <p:ph idx="1"/>
          </p:nvPr>
        </p:nvSpPr>
        <p:spPr>
          <a:xfrm>
            <a:off x="319881" y="116632"/>
            <a:ext cx="8504238" cy="5527675"/>
          </a:xfrm>
        </p:spPr>
        <p:txBody>
          <a:bodyPr/>
          <a:lstStyle/>
          <a:p>
            <a:pPr marL="2400300" lvl="7" indent="0">
              <a:buNone/>
              <a:defRPr/>
            </a:pPr>
            <a:r>
              <a:rPr lang="ru-RU" sz="3300" b="1" dirty="0">
                <a:solidFill>
                  <a:srgbClr val="C00000"/>
                </a:solidFill>
                <a:latin typeface="+mj-lt"/>
                <a:ea typeface="+mj-ea"/>
                <a:cs typeface="+mj-cs"/>
              </a:rPr>
              <a:t>Прием «Следуй за нами»     </a:t>
            </a:r>
          </a:p>
          <a:p>
            <a:pPr marL="0" indent="0" algn="ctr" eaLnBrk="1" hangingPunct="1">
              <a:buNone/>
              <a:defRPr/>
            </a:pPr>
            <a:endParaRPr lang="ru-RU" sz="3300" b="1" dirty="0">
              <a:solidFill>
                <a:srgbClr val="C00000"/>
              </a:solidFill>
              <a:latin typeface="+mj-lt"/>
              <a:ea typeface="+mj-ea"/>
              <a:cs typeface="+mj-cs"/>
            </a:endParaRPr>
          </a:p>
          <a:p>
            <a:pPr marL="0" indent="0" algn="just">
              <a:buNone/>
              <a:defRPr/>
            </a:pPr>
            <a:r>
              <a:rPr lang="ru-RU" sz="1900" dirty="0">
                <a:solidFill>
                  <a:schemeClr val="accent5">
                    <a:lumMod val="75000"/>
                  </a:schemeClr>
                </a:solidFill>
                <a:latin typeface="Arial" panose="020B0604020202020204" pitchFamily="34" charset="0"/>
                <a:cs typeface="Arial" panose="020B0604020202020204" pitchFamily="34" charset="0"/>
              </a:rPr>
              <a:t>            Смысл состоит в том, чтобы разбудить дремлющую мысль ученика, дать  ему</a:t>
            </a:r>
            <a:r>
              <a:rPr lang="en-US" sz="1900" dirty="0">
                <a:solidFill>
                  <a:schemeClr val="accent5">
                    <a:lumMod val="75000"/>
                  </a:schemeClr>
                </a:solidFill>
                <a:latin typeface="Arial" panose="020B0604020202020204" pitchFamily="34" charset="0"/>
                <a:cs typeface="Arial" panose="020B0604020202020204" pitchFamily="34" charset="0"/>
              </a:rPr>
              <a:t> </a:t>
            </a:r>
            <a:r>
              <a:rPr lang="ru-RU" sz="1900" dirty="0">
                <a:solidFill>
                  <a:schemeClr val="accent5">
                    <a:lumMod val="75000"/>
                  </a:schemeClr>
                </a:solidFill>
                <a:latin typeface="Arial" panose="020B0604020202020204" pitchFamily="34" charset="0"/>
                <a:cs typeface="Arial" panose="020B0604020202020204" pitchFamily="34" charset="0"/>
              </a:rPr>
              <a:t>возможность обрести радость признания в себе интеллектуальных  сил.  </a:t>
            </a:r>
          </a:p>
          <a:p>
            <a:pPr marL="0" indent="0" algn="just">
              <a:buNone/>
              <a:defRPr/>
            </a:pPr>
            <a:r>
              <a:rPr lang="ru-RU" sz="1900" dirty="0">
                <a:solidFill>
                  <a:schemeClr val="accent5">
                    <a:lumMod val="75000"/>
                  </a:schemeClr>
                </a:solidFill>
                <a:latin typeface="Arial" panose="020B0604020202020204" pitchFamily="34" charset="0"/>
                <a:cs typeface="Arial" panose="020B0604020202020204" pitchFamily="34" charset="0"/>
              </a:rPr>
              <a:t>Реакция</a:t>
            </a:r>
            <a:r>
              <a:rPr lang="en-US" sz="1900" dirty="0">
                <a:solidFill>
                  <a:schemeClr val="accent5">
                    <a:lumMod val="75000"/>
                  </a:schemeClr>
                </a:solidFill>
                <a:latin typeface="Arial" panose="020B0604020202020204" pitchFamily="34" charset="0"/>
                <a:cs typeface="Arial" panose="020B0604020202020204" pitchFamily="34" charset="0"/>
              </a:rPr>
              <a:t> </a:t>
            </a:r>
            <a:r>
              <a:rPr lang="ru-RU" sz="1900" dirty="0">
                <a:solidFill>
                  <a:schemeClr val="accent5">
                    <a:lumMod val="75000"/>
                  </a:schemeClr>
                </a:solidFill>
                <a:latin typeface="Arial" panose="020B0604020202020204" pitchFamily="34" charset="0"/>
                <a:cs typeface="Arial" panose="020B0604020202020204" pitchFamily="34" charset="0"/>
              </a:rPr>
              <a:t>окружающих будет служить для него одновременно  и  сигналом  пробуждения,  и</a:t>
            </a:r>
            <a:r>
              <a:rPr lang="en-US" sz="1900" dirty="0">
                <a:solidFill>
                  <a:schemeClr val="accent5">
                    <a:lumMod val="75000"/>
                  </a:schemeClr>
                </a:solidFill>
                <a:latin typeface="Arial" panose="020B0604020202020204" pitchFamily="34" charset="0"/>
                <a:cs typeface="Arial" panose="020B0604020202020204" pitchFamily="34" charset="0"/>
              </a:rPr>
              <a:t> </a:t>
            </a:r>
            <a:r>
              <a:rPr lang="ru-RU" sz="1900" dirty="0">
                <a:solidFill>
                  <a:schemeClr val="accent5">
                    <a:lumMod val="75000"/>
                  </a:schemeClr>
                </a:solidFill>
                <a:latin typeface="Arial" panose="020B0604020202020204" pitchFamily="34" charset="0"/>
                <a:cs typeface="Arial" panose="020B0604020202020204" pitchFamily="34" charset="0"/>
              </a:rPr>
              <a:t>стимулом познания, и результатом усилий.</a:t>
            </a:r>
            <a:r>
              <a:rPr lang="ru-RU" b="1" i="1" dirty="0">
                <a:solidFill>
                  <a:srgbClr val="C00000"/>
                </a:solidFill>
              </a:rPr>
              <a:t> </a:t>
            </a:r>
          </a:p>
        </p:txBody>
      </p:sp>
      <p:pic>
        <p:nvPicPr>
          <p:cNvPr id="19458" name="Picture 2" descr="https://www.rosphoto.com/images/u/articles/1509/5_10.jpg">
            <a:extLst>
              <a:ext uri="{FF2B5EF4-FFF2-40B4-BE49-F238E27FC236}">
                <a16:creationId xmlns:a16="http://schemas.microsoft.com/office/drawing/2014/main" id="{627C1387-139E-4010-BAA0-CEB7F1FB204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73105" y="2996952"/>
            <a:ext cx="5397790" cy="3600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Заголовок 1"/>
          <p:cNvSpPr>
            <a:spLocks noGrp="1"/>
          </p:cNvSpPr>
          <p:nvPr>
            <p:ph type="title"/>
          </p:nvPr>
        </p:nvSpPr>
        <p:spPr>
          <a:xfrm>
            <a:off x="107504" y="0"/>
            <a:ext cx="8229600" cy="732614"/>
          </a:xfrm>
        </p:spPr>
        <p:txBody>
          <a:bodyPr/>
          <a:lstStyle/>
          <a:p>
            <a:pPr algn="ctr" eaLnBrk="1" hangingPunct="1">
              <a:defRPr/>
            </a:pPr>
            <a:r>
              <a:rPr lang="ru-RU" b="1" dirty="0">
                <a:solidFill>
                  <a:srgbClr val="C00000"/>
                </a:solidFill>
              </a:rPr>
              <a:t>Алгоритм</a:t>
            </a:r>
          </a:p>
        </p:txBody>
      </p:sp>
      <p:sp>
        <p:nvSpPr>
          <p:cNvPr id="25603" name="Содержимое 2"/>
          <p:cNvSpPr>
            <a:spLocks noGrp="1"/>
          </p:cNvSpPr>
          <p:nvPr>
            <p:ph idx="1"/>
          </p:nvPr>
        </p:nvSpPr>
        <p:spPr>
          <a:xfrm>
            <a:off x="107504" y="548680"/>
            <a:ext cx="8784976" cy="6000750"/>
          </a:xfrm>
        </p:spPr>
        <p:txBody>
          <a:bodyPr>
            <a:normAutofit lnSpcReduction="10000"/>
          </a:bodyPr>
          <a:lstStyle/>
          <a:p>
            <a:pPr marL="0" indent="0" algn="just" eaLnBrk="1" hangingPunct="1">
              <a:buNone/>
            </a:pPr>
            <a:r>
              <a:rPr lang="ru-RU" sz="1800" dirty="0">
                <a:solidFill>
                  <a:srgbClr val="C00000"/>
                </a:solidFill>
                <a:latin typeface="Arial" panose="020B0604020202020204" pitchFamily="34" charset="0"/>
                <a:cs typeface="Arial" panose="020B0604020202020204" pitchFamily="34" charset="0"/>
              </a:rPr>
              <a:t>1 шаг:  </a:t>
            </a:r>
            <a:r>
              <a:rPr lang="ru-RU" sz="1800" dirty="0">
                <a:solidFill>
                  <a:schemeClr val="accent5">
                    <a:lumMod val="75000"/>
                  </a:schemeClr>
                </a:solidFill>
                <a:latin typeface="Arial" panose="020B0604020202020204" pitchFamily="34" charset="0"/>
                <a:cs typeface="Arial" panose="020B0604020202020204" pitchFamily="34" charset="0"/>
              </a:rPr>
              <a:t>диагностика  интеллектуального  фона.  Пробуждение  ума,  когда ребенку хочется догнать ушедших вперед одноклассников</a:t>
            </a:r>
            <a:r>
              <a:rPr lang="ru-RU" sz="1800" b="1" i="1" dirty="0">
                <a:solidFill>
                  <a:srgbClr val="0070C0"/>
                </a:solidFill>
              </a:rPr>
              <a:t>.  </a:t>
            </a:r>
          </a:p>
          <a:p>
            <a:pPr marL="0" indent="0" algn="just" eaLnBrk="1" hangingPunct="1">
              <a:buNone/>
            </a:pPr>
            <a:r>
              <a:rPr lang="ru-RU" sz="1800" b="1" i="1" dirty="0">
                <a:solidFill>
                  <a:srgbClr val="0070C0"/>
                </a:solidFill>
              </a:rPr>
              <a:t>  </a:t>
            </a:r>
            <a:endParaRPr lang="ru-RU" sz="1800" dirty="0">
              <a:solidFill>
                <a:srgbClr val="0070C0"/>
              </a:solidFill>
              <a:latin typeface="Arial" panose="020B0604020202020204" pitchFamily="34" charset="0"/>
              <a:cs typeface="Arial" panose="020B0604020202020204" pitchFamily="34" charset="0"/>
            </a:endParaRPr>
          </a:p>
          <a:p>
            <a:pPr marL="0" indent="0" algn="just" eaLnBrk="1" hangingPunct="1">
              <a:buNone/>
            </a:pPr>
            <a:r>
              <a:rPr lang="ru-RU" sz="1800" dirty="0">
                <a:solidFill>
                  <a:srgbClr val="C00000"/>
                </a:solidFill>
                <a:latin typeface="Arial" panose="020B0604020202020204" pitchFamily="34" charset="0"/>
                <a:cs typeface="Arial" panose="020B0604020202020204" pitchFamily="34" charset="0"/>
              </a:rPr>
              <a:t>2 шаг: </a:t>
            </a:r>
            <a:r>
              <a:rPr lang="ru-RU" sz="1800" dirty="0">
                <a:solidFill>
                  <a:schemeClr val="accent5">
                    <a:lumMod val="75000"/>
                  </a:schemeClr>
                </a:solidFill>
                <a:latin typeface="Arial" panose="020B0604020202020204" pitchFamily="34" charset="0"/>
                <a:cs typeface="Arial" panose="020B0604020202020204" pitchFamily="34" charset="0"/>
              </a:rPr>
              <a:t>выбор интеллектуального  спонсора.  Проще,  прикрепить  сильного ученика. Для этого  нужны  побудительные  мотивы,  нужен  взаимный  интерес. Наиболее  эффективный  путь  –  привлечь  к  интеллектуальному   спонсорству старшеклассника. Это дает много преимуществ.    </a:t>
            </a:r>
          </a:p>
          <a:p>
            <a:pPr algn="just" eaLnBrk="1" hangingPunct="1"/>
            <a:endParaRPr lang="ru-RU" sz="1800" dirty="0">
              <a:solidFill>
                <a:schemeClr val="accent5">
                  <a:lumMod val="75000"/>
                </a:schemeClr>
              </a:solidFill>
              <a:latin typeface="Arial" panose="020B0604020202020204" pitchFamily="34" charset="0"/>
              <a:cs typeface="Arial" panose="020B0604020202020204" pitchFamily="34" charset="0"/>
            </a:endParaRPr>
          </a:p>
          <a:p>
            <a:pPr marL="0" indent="0" algn="just" eaLnBrk="1" hangingPunct="1">
              <a:buNone/>
            </a:pPr>
            <a:r>
              <a:rPr lang="ru-RU" sz="1800" dirty="0">
                <a:solidFill>
                  <a:srgbClr val="C00000"/>
                </a:solidFill>
                <a:latin typeface="Arial" panose="020B0604020202020204" pitchFamily="34" charset="0"/>
                <a:cs typeface="Arial" panose="020B0604020202020204" pitchFamily="34" charset="0"/>
              </a:rPr>
              <a:t>3 шаг: </a:t>
            </a:r>
            <a:r>
              <a:rPr lang="ru-RU" sz="1800" dirty="0">
                <a:solidFill>
                  <a:schemeClr val="accent5">
                    <a:lumMod val="75000"/>
                  </a:schemeClr>
                </a:solidFill>
                <a:latin typeface="Arial" panose="020B0604020202020204" pitchFamily="34" charset="0"/>
                <a:cs typeface="Arial" panose="020B0604020202020204" pitchFamily="34" charset="0"/>
              </a:rPr>
              <a:t>фиксация результата и его оценка. Необходимо, чтобы доброе  дело не осталось вне поля зрения детского коллектива, получило бы  его  поддержку и самое главное – желание повторить, развить его.     Трудно привести здесь какой-нибудь конкретный пример, потому что он  не сможет  отразить  всю  гамму  возможных  ситуаций,   но   есть   возможность перечислить  наиболее  типичные  варианты   интеллектуального   спонсорства: совместное участие в подготовке, проведении тематических  вечеров,  смотров, конкурсов и тому подобное.    Наиболее эффективный путь – привлечь  к  интеллектуальному  спонсорству старшеклассника. Это дает много преимуществ. Здесь  и  реализация  чувств  «старшего», и осознание собственного  интеллектуального  «Я».  В  тоже  время слабому  ученику  лестно  принимать   помощь   старшего,   чувствовать   его внимание.   Он   не   испытывает   свою    унизительную    слабость    перед одноклассниками, у него  существует  аванс  доверия  к  возможностям  своего спонсора.</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23528" y="116632"/>
            <a:ext cx="8712968" cy="6169025"/>
          </a:xfrm>
        </p:spPr>
        <p:txBody>
          <a:bodyPr>
            <a:normAutofit fontScale="85000" lnSpcReduction="20000"/>
          </a:bodyPr>
          <a:lstStyle/>
          <a:p>
            <a:pPr>
              <a:buFont typeface="Wingdings 2" pitchFamily="18" charset="2"/>
              <a:buNone/>
              <a:defRPr/>
            </a:pPr>
            <a:r>
              <a:rPr lang="ru-RU" sz="3200" i="1" dirty="0">
                <a:solidFill>
                  <a:schemeClr val="accent5">
                    <a:lumMod val="75000"/>
                  </a:schemeClr>
                </a:solidFill>
                <a:latin typeface="Arial" panose="020B0604020202020204" pitchFamily="34" charset="0"/>
                <a:cs typeface="Arial" panose="020B0604020202020204" pitchFamily="34" charset="0"/>
              </a:rPr>
              <a:t>	</a:t>
            </a:r>
            <a:r>
              <a:rPr lang="ru-RU" sz="2000" i="1" dirty="0">
                <a:solidFill>
                  <a:schemeClr val="accent5">
                    <a:lumMod val="75000"/>
                  </a:schemeClr>
                </a:solidFill>
                <a:latin typeface="Arial" panose="020B0604020202020204" pitchFamily="34" charset="0"/>
                <a:cs typeface="Arial" panose="020B0604020202020204" pitchFamily="34" charset="0"/>
              </a:rPr>
              <a:t>«Все, что перестает удаваться, перестает и привлекать» </a:t>
            </a:r>
          </a:p>
          <a:p>
            <a:pPr algn="r">
              <a:buFont typeface="Wingdings 2" pitchFamily="18" charset="2"/>
              <a:buNone/>
              <a:defRPr/>
            </a:pPr>
            <a:r>
              <a:rPr lang="ru-RU" sz="2000" i="1" dirty="0">
                <a:solidFill>
                  <a:schemeClr val="accent5">
                    <a:lumMod val="75000"/>
                  </a:schemeClr>
                </a:solidFill>
                <a:latin typeface="Arial" panose="020B0604020202020204" pitchFamily="34" charset="0"/>
                <a:cs typeface="Arial" panose="020B0604020202020204" pitchFamily="34" charset="0"/>
              </a:rPr>
              <a:t>						</a:t>
            </a:r>
            <a:r>
              <a:rPr lang="ru-RU" sz="2000" dirty="0">
                <a:solidFill>
                  <a:schemeClr val="accent5">
                    <a:lumMod val="75000"/>
                  </a:schemeClr>
                </a:solidFill>
                <a:latin typeface="Arial" panose="020B0604020202020204" pitchFamily="34" charset="0"/>
                <a:cs typeface="Arial" panose="020B0604020202020204" pitchFamily="34" charset="0"/>
              </a:rPr>
              <a:t>Франсуа Ларошфуко</a:t>
            </a:r>
            <a:br>
              <a:rPr lang="ru-RU" sz="3200" i="1" dirty="0">
                <a:solidFill>
                  <a:schemeClr val="accent5">
                    <a:lumMod val="75000"/>
                  </a:schemeClr>
                </a:solidFill>
                <a:latin typeface="Arial" panose="020B0604020202020204" pitchFamily="34" charset="0"/>
                <a:cs typeface="Arial" panose="020B0604020202020204" pitchFamily="34" charset="0"/>
              </a:rPr>
            </a:br>
            <a:endParaRPr lang="ru-RU" sz="3200" i="1" dirty="0">
              <a:solidFill>
                <a:schemeClr val="accent5">
                  <a:lumMod val="75000"/>
                </a:schemeClr>
              </a:solidFill>
              <a:latin typeface="Arial" panose="020B0604020202020204" pitchFamily="34" charset="0"/>
              <a:cs typeface="Arial" panose="020B0604020202020204" pitchFamily="34" charset="0"/>
            </a:endParaRPr>
          </a:p>
          <a:p>
            <a:pPr algn="r">
              <a:buFont typeface="Wingdings 2" pitchFamily="18" charset="2"/>
              <a:buNone/>
              <a:defRPr/>
            </a:pPr>
            <a:endParaRPr lang="ru-RU" sz="3200" i="1" dirty="0">
              <a:solidFill>
                <a:schemeClr val="accent5">
                  <a:lumMod val="75000"/>
                </a:schemeClr>
              </a:solidFill>
              <a:latin typeface="Arial" panose="020B0604020202020204" pitchFamily="34" charset="0"/>
              <a:cs typeface="Arial" panose="020B0604020202020204" pitchFamily="34" charset="0"/>
            </a:endParaRPr>
          </a:p>
          <a:p>
            <a:pPr algn="r">
              <a:buFont typeface="Wingdings 2" pitchFamily="18" charset="2"/>
              <a:buNone/>
              <a:defRPr/>
            </a:pPr>
            <a:endParaRPr lang="ru-RU" sz="3200" i="1" dirty="0">
              <a:solidFill>
                <a:schemeClr val="accent5">
                  <a:lumMod val="75000"/>
                </a:schemeClr>
              </a:solidFill>
              <a:latin typeface="Arial" panose="020B0604020202020204" pitchFamily="34" charset="0"/>
              <a:cs typeface="Arial" panose="020B0604020202020204" pitchFamily="34" charset="0"/>
            </a:endParaRPr>
          </a:p>
          <a:p>
            <a:pPr algn="r">
              <a:buFont typeface="Wingdings 2" pitchFamily="18" charset="2"/>
              <a:buNone/>
              <a:defRPr/>
            </a:pPr>
            <a:endParaRPr lang="ru-RU" sz="3200" i="1" dirty="0">
              <a:solidFill>
                <a:schemeClr val="accent5">
                  <a:lumMod val="75000"/>
                </a:schemeClr>
              </a:solidFill>
              <a:latin typeface="Arial" panose="020B0604020202020204" pitchFamily="34" charset="0"/>
              <a:cs typeface="Arial" panose="020B0604020202020204" pitchFamily="34" charset="0"/>
            </a:endParaRPr>
          </a:p>
          <a:p>
            <a:pPr algn="r">
              <a:buFont typeface="Wingdings 2" pitchFamily="18" charset="2"/>
              <a:buNone/>
              <a:defRPr/>
            </a:pPr>
            <a:endParaRPr lang="ru-RU" sz="3200" i="1" dirty="0">
              <a:solidFill>
                <a:schemeClr val="accent5">
                  <a:lumMod val="75000"/>
                </a:schemeClr>
              </a:solidFill>
              <a:latin typeface="Arial" panose="020B0604020202020204" pitchFamily="34" charset="0"/>
              <a:cs typeface="Arial" panose="020B0604020202020204" pitchFamily="34" charset="0"/>
            </a:endParaRPr>
          </a:p>
          <a:p>
            <a:pPr algn="r">
              <a:buFont typeface="Wingdings 2" pitchFamily="18" charset="2"/>
              <a:buNone/>
              <a:defRPr/>
            </a:pPr>
            <a:r>
              <a:rPr lang="ru-RU" sz="3200" i="1" dirty="0">
                <a:solidFill>
                  <a:schemeClr val="accent5">
                    <a:lumMod val="75000"/>
                  </a:schemeClr>
                </a:solidFill>
                <a:latin typeface="Arial" panose="020B0604020202020204" pitchFamily="34" charset="0"/>
                <a:cs typeface="Arial" panose="020B0604020202020204" pitchFamily="34" charset="0"/>
              </a:rPr>
              <a:t>                                                      </a:t>
            </a:r>
            <a:endParaRPr lang="ru-RU" sz="3200" dirty="0">
              <a:solidFill>
                <a:schemeClr val="accent5">
                  <a:lumMod val="75000"/>
                </a:schemeClr>
              </a:solidFill>
              <a:latin typeface="Arial" panose="020B0604020202020204" pitchFamily="34" charset="0"/>
              <a:cs typeface="Arial" panose="020B0604020202020204" pitchFamily="34" charset="0"/>
            </a:endParaRPr>
          </a:p>
          <a:p>
            <a:pPr>
              <a:buFont typeface="Wingdings 2" pitchFamily="18" charset="2"/>
              <a:buNone/>
              <a:defRPr/>
            </a:pPr>
            <a:r>
              <a:rPr lang="ru-RU" sz="3200" i="1" dirty="0">
                <a:solidFill>
                  <a:schemeClr val="accent5">
                    <a:lumMod val="75000"/>
                  </a:schemeClr>
                </a:solidFill>
                <a:latin typeface="Arial" panose="020B0604020202020204" pitchFamily="34" charset="0"/>
                <a:cs typeface="Arial" panose="020B0604020202020204" pitchFamily="34" charset="0"/>
              </a:rPr>
              <a:t>	</a:t>
            </a:r>
          </a:p>
          <a:p>
            <a:pPr>
              <a:buFont typeface="Wingdings 2" pitchFamily="18" charset="2"/>
              <a:buNone/>
              <a:defRPr/>
            </a:pPr>
            <a:endParaRPr lang="ru-RU" sz="3200" i="1" dirty="0">
              <a:solidFill>
                <a:schemeClr val="accent5">
                  <a:lumMod val="75000"/>
                </a:schemeClr>
              </a:solidFill>
              <a:latin typeface="Arial" panose="020B0604020202020204" pitchFamily="34" charset="0"/>
              <a:cs typeface="Arial" panose="020B0604020202020204" pitchFamily="34" charset="0"/>
            </a:endParaRPr>
          </a:p>
          <a:p>
            <a:pPr>
              <a:buFont typeface="Wingdings 2" pitchFamily="18" charset="2"/>
              <a:buNone/>
              <a:defRPr/>
            </a:pPr>
            <a:endParaRPr lang="ru-RU" sz="3200" i="1" dirty="0">
              <a:solidFill>
                <a:schemeClr val="accent5">
                  <a:lumMod val="75000"/>
                </a:schemeClr>
              </a:solidFill>
              <a:latin typeface="Arial" panose="020B0604020202020204" pitchFamily="34" charset="0"/>
              <a:cs typeface="Arial" panose="020B0604020202020204" pitchFamily="34" charset="0"/>
            </a:endParaRPr>
          </a:p>
          <a:p>
            <a:pPr>
              <a:buFont typeface="Wingdings 2" pitchFamily="18" charset="2"/>
              <a:buNone/>
              <a:defRPr/>
            </a:pPr>
            <a:r>
              <a:rPr lang="ru-RU" sz="3200" i="1" dirty="0">
                <a:solidFill>
                  <a:schemeClr val="accent5">
                    <a:lumMod val="75000"/>
                  </a:schemeClr>
                </a:solidFill>
                <a:latin typeface="Arial" panose="020B0604020202020204" pitchFamily="34" charset="0"/>
                <a:cs typeface="Arial" panose="020B0604020202020204" pitchFamily="34" charset="0"/>
              </a:rPr>
              <a:t> </a:t>
            </a:r>
            <a:r>
              <a:rPr lang="ru-RU" sz="2000" i="1" dirty="0">
                <a:solidFill>
                  <a:schemeClr val="accent5">
                    <a:lumMod val="75000"/>
                  </a:schemeClr>
                </a:solidFill>
                <a:latin typeface="Arial" panose="020B0604020202020204" pitchFamily="34" charset="0"/>
                <a:cs typeface="Arial" panose="020B0604020202020204" pitchFamily="34" charset="0"/>
              </a:rPr>
              <a:t>«Ребенок должен быть убежден, что успехом он обязан, прежде всего, самому себе. Помощь учителя, какой бы эффективной она ни была, все равно должна быть скрытой. Стоит ребенку почувствовать, что открытие сделано с помощью подачи учителя... радость успеха может померкнуть»                                                                </a:t>
            </a:r>
            <a:br>
              <a:rPr lang="ru-RU" sz="2000" i="1" dirty="0">
                <a:solidFill>
                  <a:schemeClr val="accent5">
                    <a:lumMod val="75000"/>
                  </a:schemeClr>
                </a:solidFill>
                <a:latin typeface="Arial" panose="020B0604020202020204" pitchFamily="34" charset="0"/>
                <a:cs typeface="Arial" panose="020B0604020202020204" pitchFamily="34" charset="0"/>
              </a:rPr>
            </a:br>
            <a:r>
              <a:rPr lang="ru-RU" sz="1800" i="1" dirty="0">
                <a:solidFill>
                  <a:schemeClr val="accent5">
                    <a:lumMod val="75000"/>
                  </a:schemeClr>
                </a:solidFill>
                <a:latin typeface="Arial" panose="020B0604020202020204" pitchFamily="34" charset="0"/>
                <a:cs typeface="Arial" panose="020B0604020202020204" pitchFamily="34" charset="0"/>
              </a:rPr>
              <a:t>                                         </a:t>
            </a:r>
          </a:p>
          <a:p>
            <a:pPr algn="r">
              <a:buFont typeface="Wingdings 2" pitchFamily="18" charset="2"/>
              <a:buNone/>
              <a:defRPr/>
            </a:pPr>
            <a:r>
              <a:rPr lang="ru-RU" sz="2400" i="1" dirty="0">
                <a:solidFill>
                  <a:schemeClr val="accent5">
                    <a:lumMod val="75000"/>
                  </a:schemeClr>
                </a:solidFill>
                <a:latin typeface="Arial" panose="020B0604020202020204" pitchFamily="34" charset="0"/>
                <a:cs typeface="Arial" panose="020B0604020202020204" pitchFamily="34" charset="0"/>
              </a:rPr>
              <a:t>   </a:t>
            </a:r>
            <a:r>
              <a:rPr lang="ru-RU" sz="2000" dirty="0">
                <a:solidFill>
                  <a:schemeClr val="accent5">
                    <a:lumMod val="75000"/>
                  </a:schemeClr>
                </a:solidFill>
                <a:latin typeface="Arial" panose="020B0604020202020204" pitchFamily="34" charset="0"/>
                <a:cs typeface="Arial" panose="020B0604020202020204" pitchFamily="34" charset="0"/>
              </a:rPr>
              <a:t>В. А. Сухомлинский</a:t>
            </a:r>
            <a:endParaRPr lang="ru-RU" sz="2400" dirty="0">
              <a:solidFill>
                <a:schemeClr val="accent5">
                  <a:lumMod val="75000"/>
                </a:schemeClr>
              </a:solidFill>
              <a:latin typeface="Arial" panose="020B0604020202020204" pitchFamily="34" charset="0"/>
              <a:cs typeface="Arial" panose="020B0604020202020204" pitchFamily="34" charset="0"/>
            </a:endParaRPr>
          </a:p>
        </p:txBody>
      </p:sp>
      <p:pic>
        <p:nvPicPr>
          <p:cNvPr id="20482" name="Picture 2" descr="https://russiansu.ru/wp-content/uploads/2017/04/orientation-scolaire-et-professionnelle-nice-1024x682.jpg">
            <a:extLst>
              <a:ext uri="{FF2B5EF4-FFF2-40B4-BE49-F238E27FC236}">
                <a16:creationId xmlns:a16="http://schemas.microsoft.com/office/drawing/2014/main" id="{6C068518-376B-49B4-BFB1-809B2A78A5E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79712" y="1052736"/>
            <a:ext cx="4896374" cy="32608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p:cNvSpPr>
          <p:nvPr>
            <p:ph type="ctrTitle"/>
          </p:nvPr>
        </p:nvSpPr>
        <p:spPr bwMode="auto">
          <a:xfrm>
            <a:off x="0" y="0"/>
            <a:ext cx="9144000" cy="549275"/>
          </a:xfrm>
        </p:spPr>
        <p:txBody>
          <a:bodyPr wrap="square" lIns="91440" tIns="45720" rIns="91440" bIns="45720" numCol="1" anchorCtr="0" compatLnSpc="1">
            <a:prstTxWarp prst="textNoShape">
              <a:avLst/>
            </a:prstTxWarp>
            <a:normAutofit/>
          </a:bodyPr>
          <a:lstStyle/>
          <a:p>
            <a:pPr>
              <a:defRPr/>
            </a:pPr>
            <a:r>
              <a:rPr lang="ru-RU" sz="2400" b="1" dirty="0">
                <a:solidFill>
                  <a:srgbClr val="C00000"/>
                </a:solidFill>
                <a:latin typeface="Arial" panose="020B0604020202020204" pitchFamily="34" charset="0"/>
                <a:ea typeface="+mn-ea"/>
                <a:cs typeface="Arial" panose="020B0604020202020204" pitchFamily="34" charset="0"/>
              </a:rPr>
              <a:t>Приемы создания ситуации успеха</a:t>
            </a:r>
          </a:p>
        </p:txBody>
      </p:sp>
      <p:sp>
        <p:nvSpPr>
          <p:cNvPr id="22530" name="Rectangle 3"/>
          <p:cNvSpPr>
            <a:spLocks noGrp="1"/>
          </p:cNvSpPr>
          <p:nvPr>
            <p:ph type="subTitle" idx="1"/>
          </p:nvPr>
        </p:nvSpPr>
        <p:spPr>
          <a:xfrm>
            <a:off x="179512" y="692150"/>
            <a:ext cx="8568952" cy="6165850"/>
          </a:xfrm>
        </p:spPr>
        <p:txBody>
          <a:bodyPr>
            <a:normAutofit/>
          </a:bodyPr>
          <a:lstStyle/>
          <a:p>
            <a:pPr algn="just" defTabSz="914400">
              <a:lnSpc>
                <a:spcPct val="80000"/>
              </a:lnSpc>
              <a:defRPr/>
            </a:pPr>
            <a:r>
              <a:rPr lang="ru-RU" sz="2000" dirty="0">
                <a:solidFill>
                  <a:srgbClr val="C00000"/>
                </a:solidFill>
                <a:latin typeface="Arial" panose="020B0604020202020204" pitchFamily="34" charset="0"/>
                <a:cs typeface="Arial" panose="020B0604020202020204" pitchFamily="34" charset="0"/>
              </a:rPr>
              <a:t>Формирование положительной "Я"-концепции</a:t>
            </a:r>
            <a:r>
              <a:rPr lang="ru-RU" sz="2000" dirty="0">
                <a:solidFill>
                  <a:schemeClr val="accent5">
                    <a:lumMod val="75000"/>
                  </a:schemeClr>
                </a:solidFill>
                <a:latin typeface="Arial" panose="020B0604020202020204" pitchFamily="34" charset="0"/>
                <a:cs typeface="Arial" panose="020B0604020202020204" pitchFamily="34" charset="0"/>
              </a:rPr>
              <a:t> у школьников. Положительная "Я"-концепция (я нравлюсь себе и другим, я многое могу) способствует успеху, отрицательная (я не нравлюсь, не способен) - мешает успеху, ухудшает результаты, приводит к изменению личности в отрицательную сторону. Что, по вашему мнению, нужно для формирования положительной "Я"-концепции?</a:t>
            </a:r>
          </a:p>
          <a:p>
            <a:pPr algn="just" defTabSz="914400">
              <a:lnSpc>
                <a:spcPct val="80000"/>
              </a:lnSpc>
              <a:defRPr/>
            </a:pPr>
            <a:r>
              <a:rPr lang="ru-RU" sz="2000" dirty="0">
                <a:solidFill>
                  <a:srgbClr val="C00000"/>
                </a:solidFill>
                <a:latin typeface="Arial" panose="020B0604020202020204" pitchFamily="34" charset="0"/>
                <a:cs typeface="Arial" panose="020B0604020202020204" pitchFamily="34" charset="0"/>
              </a:rPr>
              <a:t>Авансирование. </a:t>
            </a:r>
            <a:r>
              <a:rPr lang="ru-RU" sz="2000" dirty="0">
                <a:solidFill>
                  <a:schemeClr val="accent5">
                    <a:lumMod val="75000"/>
                  </a:schemeClr>
                </a:solidFill>
                <a:latin typeface="Arial" panose="020B0604020202020204" pitchFamily="34" charset="0"/>
                <a:cs typeface="Arial" panose="020B0604020202020204" pitchFamily="34" charset="0"/>
              </a:rPr>
              <a:t>Учитель заранее предупреждает школьника о самостоятельной или контрольной работе, о предстоящей проверке знаний: что должен будет ребенок сделать (повторить, перечитать, </a:t>
            </a:r>
            <a:r>
              <a:rPr lang="ru-RU" sz="2000" dirty="0" err="1">
                <a:solidFill>
                  <a:schemeClr val="accent5">
                    <a:lumMod val="75000"/>
                  </a:schemeClr>
                </a:solidFill>
                <a:latin typeface="Arial" panose="020B0604020202020204" pitchFamily="34" charset="0"/>
                <a:cs typeface="Arial" panose="020B0604020202020204" pitchFamily="34" charset="0"/>
              </a:rPr>
              <a:t>прорешать</a:t>
            </a:r>
            <a:r>
              <a:rPr lang="ru-RU" sz="2000" dirty="0">
                <a:solidFill>
                  <a:schemeClr val="accent5">
                    <a:lumMod val="75000"/>
                  </a:schemeClr>
                </a:solidFill>
                <a:latin typeface="Arial" panose="020B0604020202020204" pitchFamily="34" charset="0"/>
                <a:cs typeface="Arial" panose="020B0604020202020204" pitchFamily="34" charset="0"/>
              </a:rPr>
              <a:t>). Чем-то это напоминает репетицию предстоящего действия. Каково назначение этого приема.</a:t>
            </a:r>
          </a:p>
          <a:p>
            <a:pPr algn="just" defTabSz="914400">
              <a:lnSpc>
                <a:spcPct val="80000"/>
              </a:lnSpc>
              <a:defRPr/>
            </a:pPr>
            <a:r>
              <a:rPr lang="ru-RU" sz="2000" dirty="0">
                <a:solidFill>
                  <a:srgbClr val="C00000"/>
                </a:solidFill>
                <a:latin typeface="Arial" panose="020B0604020202020204" pitchFamily="34" charset="0"/>
                <a:cs typeface="Arial" panose="020B0604020202020204" pitchFamily="34" charset="0"/>
              </a:rPr>
              <a:t>«Холодный душ». </a:t>
            </a:r>
            <a:r>
              <a:rPr lang="ru-RU" sz="2000" dirty="0">
                <a:solidFill>
                  <a:schemeClr val="accent5">
                    <a:lumMod val="75000"/>
                  </a:schemeClr>
                </a:solidFill>
                <a:latin typeface="Arial" panose="020B0604020202020204" pitchFamily="34" charset="0"/>
                <a:cs typeface="Arial" panose="020B0604020202020204" pitchFamily="34" charset="0"/>
              </a:rPr>
              <a:t>Уместен для способных учеников, быстро привыкающих к успеху, уверенность которых быстро превращается в самоуверенность. Чем может быть полезен для таких учеников прием "Холодный душ"? Как его можно использовать?</a:t>
            </a:r>
          </a:p>
        </p:txBody>
      </p:sp>
      <p:pic>
        <p:nvPicPr>
          <p:cNvPr id="5" name="Picture 4" descr="Fotolia_8873418_S">
            <a:extLst>
              <a:ext uri="{FF2B5EF4-FFF2-40B4-BE49-F238E27FC236}">
                <a16:creationId xmlns:a16="http://schemas.microsoft.com/office/drawing/2014/main" id="{E4FB5658-6A68-4436-BE3E-51909F7A01A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a:xfrm>
            <a:off x="162769" y="4653135"/>
            <a:ext cx="2906252" cy="1967657"/>
          </a:xfrm>
          <a:prstGeom prst="rect">
            <a:avLst/>
          </a:prstGeom>
          <a:noFill/>
          <a:ln w="38100">
            <a:noFill/>
            <a:miter lim="800000"/>
            <a:headEnd/>
            <a:tailEnd/>
          </a:ln>
          <a:effectLst>
            <a:outerShdw blurRad="50800" dist="38100" dir="5400000" algn="t" rotWithShape="0">
              <a:prstClr val="black">
                <a:alpha val="40000"/>
              </a:prstClr>
            </a:outerShdw>
          </a:effectLst>
        </p:spPr>
      </p:pic>
      <p:pic>
        <p:nvPicPr>
          <p:cNvPr id="31746" name="Picture 2" descr="https://static.tildacdn.com/tild3035-6335-4632-a132-316538653331/kids-happy7-1024x682.jpg">
            <a:extLst>
              <a:ext uri="{FF2B5EF4-FFF2-40B4-BE49-F238E27FC236}">
                <a16:creationId xmlns:a16="http://schemas.microsoft.com/office/drawing/2014/main" id="{E23ED13A-485A-425B-8A2B-65D55B2DC87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59317" y="4653133"/>
            <a:ext cx="2954564" cy="1967657"/>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http://www.o-krohe.ru/images/article/orig/2018/02/osnovnye-pravila-povedeniya-uchashchihsya-v-shkole-15.jpg">
            <a:extLst>
              <a:ext uri="{FF2B5EF4-FFF2-40B4-BE49-F238E27FC236}">
                <a16:creationId xmlns:a16="http://schemas.microsoft.com/office/drawing/2014/main" id="{10EC5898-002C-435B-A2F7-7F620EB94AD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204178" y="4653134"/>
            <a:ext cx="2684215" cy="19676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DD078798-D4DE-430B-8645-2C50F36DF369}"/>
              </a:ext>
            </a:extLst>
          </p:cNvPr>
          <p:cNvSpPr/>
          <p:nvPr/>
        </p:nvSpPr>
        <p:spPr>
          <a:xfrm>
            <a:off x="395536" y="1124744"/>
            <a:ext cx="8640960" cy="3785652"/>
          </a:xfrm>
          <a:prstGeom prst="rect">
            <a:avLst/>
          </a:prstGeom>
        </p:spPr>
        <p:txBody>
          <a:bodyPr wrap="square">
            <a:spAutoFit/>
          </a:bodyPr>
          <a:lstStyle/>
          <a:p>
            <a:pPr algn="just">
              <a:lnSpc>
                <a:spcPct val="80000"/>
              </a:lnSpc>
              <a:defRPr/>
            </a:pPr>
            <a:r>
              <a:rPr lang="ru-RU" sz="2000" dirty="0">
                <a:solidFill>
                  <a:srgbClr val="C00000"/>
                </a:solidFill>
                <a:latin typeface="Arial" panose="020B0604020202020204" pitchFamily="34" charset="0"/>
                <a:cs typeface="Arial" panose="020B0604020202020204" pitchFamily="34" charset="0"/>
              </a:rPr>
              <a:t>«Эврика». </a:t>
            </a:r>
            <a:r>
              <a:rPr lang="ru-RU" sz="2000" dirty="0">
                <a:solidFill>
                  <a:schemeClr val="accent5">
                    <a:lumMod val="75000"/>
                  </a:schemeClr>
                </a:solidFill>
                <a:latin typeface="Arial" panose="020B0604020202020204" pitchFamily="34" charset="0"/>
                <a:cs typeface="Arial" panose="020B0604020202020204" pitchFamily="34" charset="0"/>
              </a:rPr>
              <a:t>Суть этого педагогического приема состоит в том, чтобы создать условия, при которых ребенок, выполняя учебное задание, неожиданно  для себя пришел бы к выводу, раскрывающему неизвестные для него ранее возможности. Он должен получить интересный результат, открывший перспективу познания. Как учитель может поддержать  ребенка, поставив перед ним новые, более серьезные задачи?</a:t>
            </a:r>
          </a:p>
          <a:p>
            <a:pPr algn="just">
              <a:lnSpc>
                <a:spcPct val="80000"/>
              </a:lnSpc>
              <a:buFont typeface="Wingdings 2" pitchFamily="18" charset="2"/>
              <a:buNone/>
              <a:defRPr/>
            </a:pPr>
            <a:endParaRPr lang="ru-RU" sz="2000" dirty="0">
              <a:solidFill>
                <a:srgbClr val="C00000"/>
              </a:solidFill>
              <a:latin typeface="Arial" panose="020B0604020202020204" pitchFamily="34" charset="0"/>
              <a:cs typeface="Arial" panose="020B0604020202020204" pitchFamily="34" charset="0"/>
            </a:endParaRPr>
          </a:p>
          <a:p>
            <a:pPr algn="just">
              <a:lnSpc>
                <a:spcPct val="80000"/>
              </a:lnSpc>
              <a:defRPr/>
            </a:pPr>
            <a:r>
              <a:rPr lang="ru-RU" sz="2000" dirty="0">
                <a:solidFill>
                  <a:srgbClr val="C00000"/>
                </a:solidFill>
                <a:latin typeface="Arial" panose="020B0604020202020204" pitchFamily="34" charset="0"/>
                <a:cs typeface="Arial" panose="020B0604020202020204" pitchFamily="34" charset="0"/>
              </a:rPr>
              <a:t>«Эмоциональное поглаживание». </a:t>
            </a:r>
            <a:r>
              <a:rPr lang="ru-RU" sz="2000" dirty="0">
                <a:solidFill>
                  <a:schemeClr val="accent5">
                    <a:lumMod val="75000"/>
                  </a:schemeClr>
                </a:solidFill>
                <a:latin typeface="Arial" panose="020B0604020202020204" pitchFamily="34" charset="0"/>
                <a:cs typeface="Arial" panose="020B0604020202020204" pitchFamily="34" charset="0"/>
              </a:rPr>
              <a:t>Учитель с легкостью раздает комплименты. На уроке много раз говорит "молодец", "умница ", "Ребятки, я горжусь вами!".</a:t>
            </a:r>
          </a:p>
          <a:p>
            <a:pPr algn="just">
              <a:lnSpc>
                <a:spcPct val="80000"/>
              </a:lnSpc>
              <a:buFont typeface="Wingdings 2" pitchFamily="18" charset="2"/>
              <a:buNone/>
              <a:defRPr/>
            </a:pPr>
            <a:r>
              <a:rPr lang="ru-RU" sz="2000" dirty="0">
                <a:solidFill>
                  <a:schemeClr val="accent5">
                    <a:lumMod val="75000"/>
                  </a:schemeClr>
                </a:solidFill>
                <a:latin typeface="Arial" panose="020B0604020202020204" pitchFamily="34" charset="0"/>
                <a:cs typeface="Arial" panose="020B0604020202020204" pitchFamily="34" charset="0"/>
              </a:rPr>
              <a:t>       </a:t>
            </a:r>
          </a:p>
          <a:p>
            <a:pPr algn="just">
              <a:lnSpc>
                <a:spcPct val="80000"/>
              </a:lnSpc>
              <a:buFont typeface="Wingdings 2" pitchFamily="18" charset="2"/>
              <a:buNone/>
              <a:defRPr/>
            </a:pPr>
            <a:r>
              <a:rPr lang="ru-RU" sz="2000" dirty="0">
                <a:solidFill>
                  <a:schemeClr val="accent5">
                    <a:lumMod val="75000"/>
                  </a:schemeClr>
                </a:solidFill>
                <a:latin typeface="Arial" panose="020B0604020202020204" pitchFamily="34" charset="0"/>
                <a:cs typeface="Arial" panose="020B0604020202020204" pitchFamily="34" charset="0"/>
              </a:rPr>
              <a:t>      Не грозит ли это девальвацией похвалы? Дети привыкнут к такому </a:t>
            </a:r>
          </a:p>
          <a:p>
            <a:pPr algn="just">
              <a:lnSpc>
                <a:spcPct val="80000"/>
              </a:lnSpc>
              <a:buFont typeface="Wingdings 2" pitchFamily="18" charset="2"/>
              <a:buNone/>
              <a:defRPr/>
            </a:pPr>
            <a:r>
              <a:rPr lang="ru-RU" sz="2000" dirty="0">
                <a:solidFill>
                  <a:schemeClr val="accent5">
                    <a:lumMod val="75000"/>
                  </a:schemeClr>
                </a:solidFill>
                <a:latin typeface="Arial" panose="020B0604020202020204" pitchFamily="34" charset="0"/>
                <a:cs typeface="Arial" panose="020B0604020202020204" pitchFamily="34" charset="0"/>
              </a:rPr>
              <a:t>       потоку ласкающих слух эпитетов и перестанут их замечать.  </a:t>
            </a:r>
          </a:p>
          <a:p>
            <a:pPr algn="just">
              <a:lnSpc>
                <a:spcPct val="80000"/>
              </a:lnSpc>
              <a:buFont typeface="Wingdings 2" pitchFamily="18" charset="2"/>
              <a:buNone/>
              <a:defRPr/>
            </a:pPr>
            <a:r>
              <a:rPr lang="ru-RU" sz="2000" dirty="0">
                <a:solidFill>
                  <a:schemeClr val="accent5">
                    <a:lumMod val="75000"/>
                  </a:schemeClr>
                </a:solidFill>
                <a:latin typeface="Arial" panose="020B0604020202020204" pitchFamily="34" charset="0"/>
                <a:cs typeface="Arial" panose="020B0604020202020204" pitchFamily="34" charset="0"/>
              </a:rPr>
              <a:t>       </a:t>
            </a:r>
          </a:p>
        </p:txBody>
      </p:sp>
      <p:sp>
        <p:nvSpPr>
          <p:cNvPr id="5" name="Прямоугольник 4">
            <a:extLst>
              <a:ext uri="{FF2B5EF4-FFF2-40B4-BE49-F238E27FC236}">
                <a16:creationId xmlns:a16="http://schemas.microsoft.com/office/drawing/2014/main" id="{BD7CD2EA-EDC4-4D0C-9D3C-AA35A66A890B}"/>
              </a:ext>
            </a:extLst>
          </p:cNvPr>
          <p:cNvSpPr/>
          <p:nvPr/>
        </p:nvSpPr>
        <p:spPr>
          <a:xfrm>
            <a:off x="1873795" y="116632"/>
            <a:ext cx="5684441" cy="461665"/>
          </a:xfrm>
          <a:prstGeom prst="rect">
            <a:avLst/>
          </a:prstGeom>
        </p:spPr>
        <p:txBody>
          <a:bodyPr wrap="none">
            <a:spAutoFit/>
          </a:bodyPr>
          <a:lstStyle/>
          <a:p>
            <a:r>
              <a:rPr lang="ru-RU" sz="2400" b="1" dirty="0">
                <a:solidFill>
                  <a:srgbClr val="C00000"/>
                </a:solidFill>
                <a:latin typeface="Arial" panose="020B0604020202020204" pitchFamily="34" charset="0"/>
                <a:cs typeface="Arial" panose="020B0604020202020204" pitchFamily="34" charset="0"/>
              </a:rPr>
              <a:t>Приемы создания ситуации успеха</a:t>
            </a:r>
          </a:p>
        </p:txBody>
      </p:sp>
      <p:pic>
        <p:nvPicPr>
          <p:cNvPr id="15362" name="Picture 2" descr="http://mamaclub.kz/wp-content/uploads/2017/03/44e3732c-e0ea-468e-a865-f009e487277b.jpg">
            <a:extLst>
              <a:ext uri="{FF2B5EF4-FFF2-40B4-BE49-F238E27FC236}">
                <a16:creationId xmlns:a16="http://schemas.microsoft.com/office/drawing/2014/main" id="{8F10827E-8B41-4AA4-AFAB-0AD60D0CF9C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51520" y="4653136"/>
            <a:ext cx="2951820" cy="196788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www.studenthub.ug/uploads/careers/HdZdYzunFlvFhuXcabX9f55KV8WWi2UO.jpg">
            <a:extLst>
              <a:ext uri="{FF2B5EF4-FFF2-40B4-BE49-F238E27FC236}">
                <a16:creationId xmlns:a16="http://schemas.microsoft.com/office/drawing/2014/main" id="{76BA8D6E-CF76-4AC0-82EE-50892C089C5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271700" y="4652452"/>
            <a:ext cx="2600599" cy="1968563"/>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www.ucpskov.ru/images/bschool/34.jpg">
            <a:extLst>
              <a:ext uri="{FF2B5EF4-FFF2-40B4-BE49-F238E27FC236}">
                <a16:creationId xmlns:a16="http://schemas.microsoft.com/office/drawing/2014/main" id="{CAD647D2-D74C-4FC9-A585-1479EADBCB1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016315" y="4652451"/>
            <a:ext cx="2974065" cy="1967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190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2843808" y="71066"/>
            <a:ext cx="7886700" cy="1325562"/>
          </a:xfrm>
          <a:effectLst>
            <a:outerShdw dist="107763" dir="2700000" algn="ctr" rotWithShape="0">
              <a:schemeClr val="bg2">
                <a:alpha val="50000"/>
              </a:schemeClr>
            </a:outerShdw>
          </a:effectLst>
        </p:spPr>
        <p:txBody>
          <a:bodyPr>
            <a:normAutofit/>
          </a:bodyPr>
          <a:lstStyle/>
          <a:p>
            <a:pPr eaLnBrk="1" hangingPunct="1">
              <a:defRPr/>
            </a:pPr>
            <a:r>
              <a:rPr lang="ru-RU" sz="2400" b="1" dirty="0">
                <a:solidFill>
                  <a:srgbClr val="C00000"/>
                </a:solidFill>
                <a:latin typeface="Arial" panose="020B0604020202020204" pitchFamily="34" charset="0"/>
                <a:ea typeface="+mn-ea"/>
                <a:cs typeface="Arial" panose="020B0604020202020204" pitchFamily="34" charset="0"/>
              </a:rPr>
              <a:t>Банк ситуаций успеха</a:t>
            </a:r>
          </a:p>
        </p:txBody>
      </p:sp>
      <p:sp>
        <p:nvSpPr>
          <p:cNvPr id="29699" name="Rectangle 3"/>
          <p:cNvSpPr>
            <a:spLocks noGrp="1" noChangeArrowheads="1"/>
          </p:cNvSpPr>
          <p:nvPr>
            <p:ph idx="1"/>
          </p:nvPr>
        </p:nvSpPr>
        <p:spPr>
          <a:xfrm>
            <a:off x="467544" y="1700808"/>
            <a:ext cx="7886700" cy="4351337"/>
          </a:xfrm>
        </p:spPr>
        <p:txBody>
          <a:bodyPr>
            <a:normAutofit fontScale="85000" lnSpcReduction="10000"/>
          </a:bodyPr>
          <a:lstStyle/>
          <a:p>
            <a:pPr marL="609600" indent="-609600" eaLnBrk="1" hangingPunct="1">
              <a:lnSpc>
                <a:spcPct val="150000"/>
              </a:lnSpc>
              <a:buFont typeface="Wingdings" pitchFamily="2" charset="2"/>
              <a:buAutoNum type="arabicPeriod"/>
            </a:pPr>
            <a:r>
              <a:rPr lang="ru-RU" sz="2000" dirty="0">
                <a:solidFill>
                  <a:schemeClr val="accent5">
                    <a:lumMod val="75000"/>
                  </a:schemeClr>
                </a:solidFill>
                <a:latin typeface="Arial" panose="020B0604020202020204" pitchFamily="34" charset="0"/>
                <a:cs typeface="Arial" panose="020B0604020202020204" pitchFamily="34" charset="0"/>
              </a:rPr>
              <a:t>Похвала</a:t>
            </a:r>
          </a:p>
          <a:p>
            <a:pPr marL="609600" indent="-609600" eaLnBrk="1" hangingPunct="1">
              <a:lnSpc>
                <a:spcPct val="150000"/>
              </a:lnSpc>
              <a:buFont typeface="Wingdings" pitchFamily="2" charset="2"/>
              <a:buAutoNum type="arabicPeriod"/>
            </a:pPr>
            <a:r>
              <a:rPr lang="ru-RU" sz="2000" dirty="0">
                <a:solidFill>
                  <a:schemeClr val="accent5">
                    <a:lumMod val="75000"/>
                  </a:schemeClr>
                </a:solidFill>
                <a:latin typeface="Arial" panose="020B0604020202020204" pitchFamily="34" charset="0"/>
                <a:cs typeface="Arial" panose="020B0604020202020204" pitchFamily="34" charset="0"/>
              </a:rPr>
              <a:t>Доверие</a:t>
            </a:r>
          </a:p>
          <a:p>
            <a:pPr marL="609600" indent="-609600" eaLnBrk="1" hangingPunct="1">
              <a:lnSpc>
                <a:spcPct val="150000"/>
              </a:lnSpc>
              <a:buFont typeface="Wingdings" pitchFamily="2" charset="2"/>
              <a:buAutoNum type="arabicPeriod"/>
            </a:pPr>
            <a:r>
              <a:rPr lang="ru-RU" sz="2000" dirty="0">
                <a:solidFill>
                  <a:schemeClr val="accent5">
                    <a:lumMod val="75000"/>
                  </a:schemeClr>
                </a:solidFill>
                <a:latin typeface="Arial" panose="020B0604020202020204" pitchFamily="34" charset="0"/>
                <a:cs typeface="Arial" panose="020B0604020202020204" pitchFamily="34" charset="0"/>
              </a:rPr>
              <a:t>Стимулирование</a:t>
            </a:r>
          </a:p>
          <a:p>
            <a:pPr marL="609600" indent="-609600" eaLnBrk="1" hangingPunct="1">
              <a:lnSpc>
                <a:spcPct val="150000"/>
              </a:lnSpc>
              <a:buFont typeface="Wingdings" pitchFamily="2" charset="2"/>
              <a:buAutoNum type="arabicPeriod"/>
            </a:pPr>
            <a:r>
              <a:rPr lang="ru-RU" sz="2000" dirty="0">
                <a:solidFill>
                  <a:schemeClr val="accent5">
                    <a:lumMod val="75000"/>
                  </a:schemeClr>
                </a:solidFill>
                <a:latin typeface="Arial" panose="020B0604020202020204" pitchFamily="34" charset="0"/>
                <a:cs typeface="Arial" panose="020B0604020202020204" pitchFamily="34" charset="0"/>
              </a:rPr>
              <a:t>Удивление</a:t>
            </a:r>
          </a:p>
          <a:p>
            <a:pPr marL="609600" indent="-609600" eaLnBrk="1" hangingPunct="1">
              <a:lnSpc>
                <a:spcPct val="150000"/>
              </a:lnSpc>
              <a:buFont typeface="Wingdings" pitchFamily="2" charset="2"/>
              <a:buAutoNum type="arabicPeriod"/>
            </a:pPr>
            <a:r>
              <a:rPr lang="ru-RU" sz="2000" dirty="0">
                <a:solidFill>
                  <a:schemeClr val="accent5">
                    <a:lumMod val="75000"/>
                  </a:schemeClr>
                </a:solidFill>
                <a:latin typeface="Arial" panose="020B0604020202020204" pitchFamily="34" charset="0"/>
                <a:cs typeface="Arial" panose="020B0604020202020204" pitchFamily="34" charset="0"/>
              </a:rPr>
              <a:t>«Ай, да я!»</a:t>
            </a:r>
          </a:p>
          <a:p>
            <a:pPr marL="609600" indent="-609600" eaLnBrk="1" hangingPunct="1">
              <a:lnSpc>
                <a:spcPct val="150000"/>
              </a:lnSpc>
              <a:buFont typeface="Wingdings" pitchFamily="2" charset="2"/>
              <a:buAutoNum type="arabicPeriod"/>
            </a:pPr>
            <a:r>
              <a:rPr lang="ru-RU" sz="2000" dirty="0">
                <a:solidFill>
                  <a:schemeClr val="accent5">
                    <a:lumMod val="75000"/>
                  </a:schemeClr>
                </a:solidFill>
                <a:latin typeface="Arial" panose="020B0604020202020204" pitchFamily="34" charset="0"/>
                <a:cs typeface="Arial" panose="020B0604020202020204" pitchFamily="34" charset="0"/>
              </a:rPr>
              <a:t>Поощрение</a:t>
            </a:r>
          </a:p>
          <a:p>
            <a:pPr marL="609600" indent="-609600" eaLnBrk="1" hangingPunct="1">
              <a:lnSpc>
                <a:spcPct val="150000"/>
              </a:lnSpc>
              <a:buFont typeface="Wingdings" pitchFamily="2" charset="2"/>
              <a:buAutoNum type="arabicPeriod"/>
            </a:pPr>
            <a:r>
              <a:rPr lang="ru-RU" sz="2000" dirty="0">
                <a:solidFill>
                  <a:schemeClr val="accent5">
                    <a:lumMod val="75000"/>
                  </a:schemeClr>
                </a:solidFill>
                <a:latin typeface="Arial" panose="020B0604020202020204" pitchFamily="34" charset="0"/>
                <a:cs typeface="Arial" panose="020B0604020202020204" pitchFamily="34" charset="0"/>
              </a:rPr>
              <a:t>Признание</a:t>
            </a:r>
          </a:p>
          <a:p>
            <a:pPr marL="609600" indent="-609600" eaLnBrk="1" hangingPunct="1">
              <a:lnSpc>
                <a:spcPct val="150000"/>
              </a:lnSpc>
              <a:buFont typeface="Wingdings" pitchFamily="2" charset="2"/>
              <a:buAutoNum type="arabicPeriod"/>
            </a:pPr>
            <a:r>
              <a:rPr lang="ru-RU" sz="2000" dirty="0">
                <a:solidFill>
                  <a:schemeClr val="accent5">
                    <a:lumMod val="75000"/>
                  </a:schemeClr>
                </a:solidFill>
                <a:latin typeface="Arial" panose="020B0604020202020204" pitchFamily="34" charset="0"/>
                <a:cs typeface="Arial" panose="020B0604020202020204" pitchFamily="34" charset="0"/>
              </a:rPr>
              <a:t>Признание</a:t>
            </a:r>
          </a:p>
          <a:p>
            <a:pPr marL="609600" indent="-609600" eaLnBrk="1" hangingPunct="1">
              <a:lnSpc>
                <a:spcPct val="150000"/>
              </a:lnSpc>
              <a:buFont typeface="Wingdings" pitchFamily="2" charset="2"/>
              <a:buAutoNum type="arabicPeriod"/>
            </a:pPr>
            <a:r>
              <a:rPr lang="ru-RU" sz="2000" dirty="0">
                <a:solidFill>
                  <a:schemeClr val="accent5">
                    <a:lumMod val="75000"/>
                  </a:schemeClr>
                </a:solidFill>
                <a:latin typeface="Arial" panose="020B0604020202020204" pitchFamily="34" charset="0"/>
                <a:cs typeface="Arial" panose="020B0604020202020204" pitchFamily="34" charset="0"/>
              </a:rPr>
              <a:t>Обращение по имени</a:t>
            </a:r>
          </a:p>
        </p:txBody>
      </p:sp>
      <p:grpSp>
        <p:nvGrpSpPr>
          <p:cNvPr id="2" name="Группа 1">
            <a:extLst>
              <a:ext uri="{FF2B5EF4-FFF2-40B4-BE49-F238E27FC236}">
                <a16:creationId xmlns:a16="http://schemas.microsoft.com/office/drawing/2014/main" id="{3EC3E38E-5CDA-4456-91AA-5B9E53AFD1E5}"/>
              </a:ext>
            </a:extLst>
          </p:cNvPr>
          <p:cNvGrpSpPr/>
          <p:nvPr/>
        </p:nvGrpSpPr>
        <p:grpSpPr>
          <a:xfrm>
            <a:off x="4067944" y="1268760"/>
            <a:ext cx="3623791" cy="4868976"/>
            <a:chOff x="4987056" y="1245096"/>
            <a:chExt cx="3623791" cy="4868976"/>
          </a:xfrm>
        </p:grpSpPr>
        <p:pic>
          <p:nvPicPr>
            <p:cNvPr id="4" name="Picture 4" descr="img_7fbc375c28a7f559acae539cd181da9e">
              <a:extLst>
                <a:ext uri="{FF2B5EF4-FFF2-40B4-BE49-F238E27FC236}">
                  <a16:creationId xmlns:a16="http://schemas.microsoft.com/office/drawing/2014/main" id="{53B2E45E-5AAD-46C2-8070-08537C8DB68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a:xfrm>
              <a:off x="5010645" y="3625899"/>
              <a:ext cx="3600202" cy="2488173"/>
            </a:xfrm>
            <a:prstGeom prst="rect">
              <a:avLst/>
            </a:prstGeom>
            <a:noFill/>
          </p:spPr>
        </p:pic>
        <p:pic>
          <p:nvPicPr>
            <p:cNvPr id="3074" name="Picture 2" descr="https://novostipmr.com/sites/default/files/filefield_paths/kamenka_nauka-14-11-17.jpg">
              <a:extLst>
                <a:ext uri="{FF2B5EF4-FFF2-40B4-BE49-F238E27FC236}">
                  <a16:creationId xmlns:a16="http://schemas.microsoft.com/office/drawing/2014/main" id="{7DA5CC3B-70A7-4AEE-94F6-F4D42EF8A7B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987056" y="1245096"/>
              <a:ext cx="3600201" cy="226495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1763688" y="-99392"/>
            <a:ext cx="7886700" cy="1325562"/>
          </a:xfrm>
          <a:effectLst>
            <a:outerShdw dist="107763" dir="8100000" algn="ctr" rotWithShape="0">
              <a:schemeClr val="bg2">
                <a:alpha val="50000"/>
              </a:schemeClr>
            </a:outerShdw>
          </a:effectLst>
        </p:spPr>
        <p:txBody>
          <a:bodyPr>
            <a:normAutofit/>
          </a:bodyPr>
          <a:lstStyle/>
          <a:p>
            <a:pPr eaLnBrk="1" hangingPunct="1">
              <a:defRPr/>
            </a:pPr>
            <a:r>
              <a:rPr lang="ru-RU" sz="2400" b="1" dirty="0">
                <a:solidFill>
                  <a:srgbClr val="C00000"/>
                </a:solidFill>
                <a:latin typeface="Arial" panose="020B0604020202020204" pitchFamily="34" charset="0"/>
                <a:ea typeface="+mn-ea"/>
                <a:cs typeface="Arial" panose="020B0604020202020204" pitchFamily="34" charset="0"/>
              </a:rPr>
              <a:t>Приёмы создания ситуаций успеха</a:t>
            </a:r>
          </a:p>
        </p:txBody>
      </p:sp>
      <p:sp>
        <p:nvSpPr>
          <p:cNvPr id="74755" name="Rectangle 3"/>
          <p:cNvSpPr>
            <a:spLocks noGrp="1" noChangeArrowheads="1"/>
          </p:cNvSpPr>
          <p:nvPr>
            <p:ph idx="1"/>
          </p:nvPr>
        </p:nvSpPr>
        <p:spPr>
          <a:xfrm>
            <a:off x="3275856" y="984176"/>
            <a:ext cx="7886700" cy="4351337"/>
          </a:xfrm>
          <a:effectLst>
            <a:outerShdw dist="107763" dir="8100000" algn="ctr" rotWithShape="0">
              <a:schemeClr val="bg2">
                <a:alpha val="50000"/>
              </a:schemeClr>
            </a:outerShdw>
          </a:effectLst>
        </p:spPr>
        <p:txBody>
          <a:bodyPr/>
          <a:lstStyle/>
          <a:p>
            <a:pPr eaLnBrk="1" hangingPunct="1">
              <a:lnSpc>
                <a:spcPct val="150000"/>
              </a:lnSpc>
              <a:buFont typeface="Arial" panose="020B0604020202020204" pitchFamily="34" charset="0"/>
              <a:buChar char="•"/>
              <a:defRPr/>
            </a:pPr>
            <a:r>
              <a:rPr lang="ru-RU" sz="2000" dirty="0">
                <a:solidFill>
                  <a:schemeClr val="accent5">
                    <a:lumMod val="75000"/>
                  </a:schemeClr>
                </a:solidFill>
                <a:latin typeface="Arial" panose="020B0604020202020204" pitchFamily="34" charset="0"/>
                <a:cs typeface="Arial" panose="020B0604020202020204" pitchFamily="34" charset="0"/>
              </a:rPr>
              <a:t> Похвала</a:t>
            </a:r>
          </a:p>
          <a:p>
            <a:pPr eaLnBrk="1" hangingPunct="1">
              <a:lnSpc>
                <a:spcPct val="150000"/>
              </a:lnSpc>
              <a:buFont typeface="Arial" panose="020B0604020202020204" pitchFamily="34" charset="0"/>
              <a:buChar char="•"/>
              <a:defRPr/>
            </a:pPr>
            <a:r>
              <a:rPr lang="ru-RU" sz="2000" dirty="0">
                <a:solidFill>
                  <a:schemeClr val="accent5">
                    <a:lumMod val="75000"/>
                  </a:schemeClr>
                </a:solidFill>
                <a:latin typeface="Arial" panose="020B0604020202020204" pitchFamily="34" charset="0"/>
                <a:cs typeface="Arial" panose="020B0604020202020204" pitchFamily="34" charset="0"/>
              </a:rPr>
              <a:t>Анонсирование</a:t>
            </a:r>
          </a:p>
          <a:p>
            <a:pPr eaLnBrk="1" hangingPunct="1">
              <a:lnSpc>
                <a:spcPct val="150000"/>
              </a:lnSpc>
              <a:buFont typeface="Arial" panose="020B0604020202020204" pitchFamily="34" charset="0"/>
              <a:buChar char="•"/>
              <a:defRPr/>
            </a:pPr>
            <a:r>
              <a:rPr lang="ru-RU" sz="2000" dirty="0">
                <a:solidFill>
                  <a:schemeClr val="accent5">
                    <a:lumMod val="75000"/>
                  </a:schemeClr>
                </a:solidFill>
                <a:latin typeface="Arial" panose="020B0604020202020204" pitchFamily="34" charset="0"/>
                <a:cs typeface="Arial" panose="020B0604020202020204" pitchFamily="34" charset="0"/>
              </a:rPr>
              <a:t>Эврика</a:t>
            </a:r>
          </a:p>
          <a:p>
            <a:pPr eaLnBrk="1" hangingPunct="1">
              <a:lnSpc>
                <a:spcPct val="150000"/>
              </a:lnSpc>
              <a:buFont typeface="Arial" panose="020B0604020202020204" pitchFamily="34" charset="0"/>
              <a:buChar char="•"/>
              <a:defRPr/>
            </a:pPr>
            <a:r>
              <a:rPr lang="ru-RU" sz="2000" dirty="0">
                <a:solidFill>
                  <a:schemeClr val="accent5">
                    <a:lumMod val="75000"/>
                  </a:schemeClr>
                </a:solidFill>
                <a:latin typeface="Arial" panose="020B0604020202020204" pitchFamily="34" charset="0"/>
                <a:cs typeface="Arial" panose="020B0604020202020204" pitchFamily="34" charset="0"/>
              </a:rPr>
              <a:t>Эмоциональное поглаживание</a:t>
            </a:r>
          </a:p>
          <a:p>
            <a:pPr eaLnBrk="1" hangingPunct="1">
              <a:buFont typeface="Wingdings" pitchFamily="2" charset="2"/>
              <a:buChar char="ü"/>
              <a:defRPr/>
            </a:pPr>
            <a:endParaRPr lang="ru-RU" b="1" dirty="0"/>
          </a:p>
        </p:txBody>
      </p:sp>
      <p:pic>
        <p:nvPicPr>
          <p:cNvPr id="4098" name="Picture 2" descr="https://proforientatsia.ru/wp-content/uploads/2016/12/children-proforientation-problems-2.jpg">
            <a:extLst>
              <a:ext uri="{FF2B5EF4-FFF2-40B4-BE49-F238E27FC236}">
                <a16:creationId xmlns:a16="http://schemas.microsoft.com/office/drawing/2014/main" id="{05BD2F6F-706E-461B-AA64-D5B64C0A295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1560" y="3284984"/>
            <a:ext cx="7416824" cy="34727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1547664" y="-171400"/>
            <a:ext cx="7886700" cy="1325562"/>
          </a:xfrm>
          <a:effectLst>
            <a:outerShdw dist="107763" dir="8100000" algn="ctr" rotWithShape="0">
              <a:schemeClr val="bg2">
                <a:alpha val="50000"/>
              </a:schemeClr>
            </a:outerShdw>
          </a:effectLst>
        </p:spPr>
        <p:txBody>
          <a:bodyPr>
            <a:normAutofit/>
          </a:bodyPr>
          <a:lstStyle/>
          <a:p>
            <a:pPr eaLnBrk="1" hangingPunct="1">
              <a:defRPr/>
            </a:pPr>
            <a:r>
              <a:rPr lang="ru-RU" sz="2400" b="1" dirty="0">
                <a:solidFill>
                  <a:srgbClr val="C00000"/>
                </a:solidFill>
                <a:latin typeface="Arial" panose="020B0604020202020204" pitchFamily="34" charset="0"/>
                <a:ea typeface="+mn-ea"/>
                <a:cs typeface="Arial" panose="020B0604020202020204" pitchFamily="34" charset="0"/>
              </a:rPr>
              <a:t>Алгоритм создания ситуации успеха</a:t>
            </a:r>
          </a:p>
        </p:txBody>
      </p:sp>
      <p:sp>
        <p:nvSpPr>
          <p:cNvPr id="75779" name="Rectangle 3"/>
          <p:cNvSpPr>
            <a:spLocks noGrp="1" noChangeArrowheads="1"/>
          </p:cNvSpPr>
          <p:nvPr>
            <p:ph idx="1"/>
          </p:nvPr>
        </p:nvSpPr>
        <p:spPr>
          <a:xfrm>
            <a:off x="539552" y="1556792"/>
            <a:ext cx="8839200" cy="4572000"/>
          </a:xfrm>
          <a:effectLst>
            <a:outerShdw dist="35921" dir="2700000" algn="ctr" rotWithShape="0">
              <a:schemeClr val="bg2">
                <a:alpha val="50000"/>
              </a:schemeClr>
            </a:outerShdw>
          </a:effectLst>
        </p:spPr>
        <p:txBody>
          <a:bodyPr>
            <a:normAutofit/>
          </a:bodyPr>
          <a:lstStyle/>
          <a:p>
            <a:pPr marL="609600" indent="-609600" eaLnBrk="1" hangingPunct="1">
              <a:lnSpc>
                <a:spcPct val="90000"/>
              </a:lnSpc>
              <a:buFont typeface="Wingdings" pitchFamily="2" charset="2"/>
              <a:buNone/>
              <a:defRPr/>
            </a:pPr>
            <a:r>
              <a:rPr lang="ru-RU" sz="2000" dirty="0">
                <a:solidFill>
                  <a:schemeClr val="accent5">
                    <a:lumMod val="75000"/>
                  </a:schemeClr>
                </a:solidFill>
                <a:latin typeface="Arial" panose="020B0604020202020204" pitchFamily="34" charset="0"/>
                <a:cs typeface="Arial" panose="020B0604020202020204" pitchFamily="34" charset="0"/>
              </a:rPr>
              <a:t>1. Снятие страха</a:t>
            </a:r>
          </a:p>
          <a:p>
            <a:pPr marL="952500" lvl="1" indent="-609600">
              <a:buNone/>
              <a:defRPr/>
            </a:pPr>
            <a:r>
              <a:rPr lang="ru-RU" sz="1700" dirty="0">
                <a:solidFill>
                  <a:schemeClr val="accent5">
                    <a:lumMod val="75000"/>
                  </a:schemeClr>
                </a:solidFill>
                <a:latin typeface="Arial" panose="020B0604020202020204" pitchFamily="34" charset="0"/>
                <a:cs typeface="Arial" panose="020B0604020202020204" pitchFamily="34" charset="0"/>
              </a:rPr>
              <a:t>«Мы все пробуем и ищем, только так может что-то получиться»</a:t>
            </a:r>
          </a:p>
          <a:p>
            <a:pPr marL="952500" lvl="1" indent="-609600">
              <a:buNone/>
              <a:defRPr/>
            </a:pPr>
            <a:r>
              <a:rPr lang="ru-RU" sz="1700" dirty="0">
                <a:solidFill>
                  <a:schemeClr val="accent5">
                    <a:lumMod val="75000"/>
                  </a:schemeClr>
                </a:solidFill>
                <a:latin typeface="Arial" panose="020B0604020202020204" pitchFamily="34" charset="0"/>
                <a:cs typeface="Arial" panose="020B0604020202020204" pitchFamily="34" charset="0"/>
              </a:rPr>
              <a:t>«Люди учатся на своих ошибках и находят способы решения»</a:t>
            </a:r>
          </a:p>
          <a:p>
            <a:pPr marL="609600" indent="-609600" eaLnBrk="1" hangingPunct="1">
              <a:lnSpc>
                <a:spcPct val="90000"/>
              </a:lnSpc>
              <a:buFont typeface="Wingdings" pitchFamily="2" charset="2"/>
              <a:buNone/>
              <a:defRPr/>
            </a:pPr>
            <a:endParaRPr lang="ru-RU" sz="2000" dirty="0">
              <a:solidFill>
                <a:schemeClr val="accent5">
                  <a:lumMod val="75000"/>
                </a:schemeClr>
              </a:solidFill>
              <a:latin typeface="Arial" panose="020B0604020202020204" pitchFamily="34" charset="0"/>
              <a:cs typeface="Arial" panose="020B0604020202020204" pitchFamily="34" charset="0"/>
            </a:endParaRPr>
          </a:p>
          <a:p>
            <a:pPr marL="609600" indent="-609600" eaLnBrk="1" hangingPunct="1">
              <a:lnSpc>
                <a:spcPct val="90000"/>
              </a:lnSpc>
              <a:buFont typeface="Wingdings" pitchFamily="2" charset="2"/>
              <a:buNone/>
              <a:defRPr/>
            </a:pPr>
            <a:r>
              <a:rPr lang="ru-RU" sz="2000" dirty="0">
                <a:solidFill>
                  <a:schemeClr val="accent5">
                    <a:lumMod val="75000"/>
                  </a:schemeClr>
                </a:solidFill>
                <a:latin typeface="Arial" panose="020B0604020202020204" pitchFamily="34" charset="0"/>
                <a:cs typeface="Arial" panose="020B0604020202020204" pitchFamily="34" charset="0"/>
              </a:rPr>
              <a:t>2. Авансирование успешного результата</a:t>
            </a:r>
          </a:p>
          <a:p>
            <a:pPr marL="952500" lvl="1" indent="-609600">
              <a:buNone/>
              <a:defRPr/>
            </a:pPr>
            <a:r>
              <a:rPr lang="ru-RU" sz="1700" dirty="0">
                <a:solidFill>
                  <a:schemeClr val="accent5">
                    <a:lumMod val="75000"/>
                  </a:schemeClr>
                </a:solidFill>
                <a:latin typeface="Arial" panose="020B0604020202020204" pitchFamily="34" charset="0"/>
                <a:cs typeface="Arial" panose="020B0604020202020204" pitchFamily="34" charset="0"/>
              </a:rPr>
              <a:t>«Я даже не сомневаюсь в успешном результате»</a:t>
            </a:r>
          </a:p>
          <a:p>
            <a:pPr marL="952500" lvl="1" indent="-609600">
              <a:buNone/>
              <a:defRPr/>
            </a:pPr>
            <a:r>
              <a:rPr lang="ru-RU" sz="1700" dirty="0">
                <a:solidFill>
                  <a:schemeClr val="accent5">
                    <a:lumMod val="75000"/>
                  </a:schemeClr>
                </a:solidFill>
                <a:latin typeface="Arial" panose="020B0604020202020204" pitchFamily="34" charset="0"/>
                <a:cs typeface="Arial" panose="020B0604020202020204" pitchFamily="34" charset="0"/>
              </a:rPr>
              <a:t>«У Вас обязательно получиться»</a:t>
            </a:r>
          </a:p>
          <a:p>
            <a:pPr marL="609600" indent="-609600" eaLnBrk="1" hangingPunct="1">
              <a:lnSpc>
                <a:spcPct val="90000"/>
              </a:lnSpc>
              <a:buFont typeface="Wingdings" pitchFamily="2" charset="2"/>
              <a:buNone/>
              <a:defRPr/>
            </a:pPr>
            <a:endParaRPr lang="ru-RU" sz="2000" dirty="0">
              <a:solidFill>
                <a:schemeClr val="accent5">
                  <a:lumMod val="75000"/>
                </a:schemeClr>
              </a:solidFill>
              <a:latin typeface="Arial" panose="020B0604020202020204" pitchFamily="34" charset="0"/>
              <a:cs typeface="Arial" panose="020B0604020202020204" pitchFamily="34" charset="0"/>
            </a:endParaRPr>
          </a:p>
          <a:p>
            <a:pPr marL="609600" indent="-609600" eaLnBrk="1" hangingPunct="1">
              <a:lnSpc>
                <a:spcPct val="90000"/>
              </a:lnSpc>
              <a:buFont typeface="Wingdings" pitchFamily="2" charset="2"/>
              <a:buNone/>
              <a:defRPr/>
            </a:pPr>
            <a:r>
              <a:rPr lang="ru-RU" sz="2000" dirty="0">
                <a:solidFill>
                  <a:schemeClr val="accent5">
                    <a:lumMod val="75000"/>
                  </a:schemeClr>
                </a:solidFill>
                <a:latin typeface="Arial" panose="020B0604020202020204" pitchFamily="34" charset="0"/>
                <a:cs typeface="Arial" panose="020B0604020202020204" pitchFamily="34" charset="0"/>
              </a:rPr>
              <a:t>3. Скрытое инструктирование ребёнка</a:t>
            </a:r>
          </a:p>
          <a:p>
            <a:pPr marL="952500" lvl="1" indent="-609600">
              <a:buNone/>
              <a:defRPr/>
            </a:pPr>
            <a:r>
              <a:rPr lang="ru-RU" sz="1700" dirty="0">
                <a:solidFill>
                  <a:schemeClr val="accent5">
                    <a:lumMod val="75000"/>
                  </a:schemeClr>
                </a:solidFill>
                <a:latin typeface="Arial" panose="020B0604020202020204" pitchFamily="34" charset="0"/>
                <a:cs typeface="Arial" panose="020B0604020202020204" pitchFamily="34" charset="0"/>
              </a:rPr>
              <a:t>«Возможно лучше всего начать с…»</a:t>
            </a:r>
          </a:p>
          <a:p>
            <a:pPr marL="952500" lvl="1" indent="-609600">
              <a:buNone/>
              <a:defRPr/>
            </a:pPr>
            <a:r>
              <a:rPr lang="ru-RU" sz="1700" dirty="0">
                <a:solidFill>
                  <a:schemeClr val="accent5">
                    <a:lumMod val="75000"/>
                  </a:schemeClr>
                </a:solidFill>
                <a:latin typeface="Arial" panose="020B0604020202020204" pitchFamily="34" charset="0"/>
                <a:cs typeface="Arial" panose="020B0604020202020204" pitchFamily="34" charset="0"/>
              </a:rPr>
              <a:t>« Выполняя работу, не забудьте о…»</a:t>
            </a:r>
          </a:p>
        </p:txBody>
      </p:sp>
      <p:pic>
        <p:nvPicPr>
          <p:cNvPr id="4" name="Picture 10" descr="13262">
            <a:extLst>
              <a:ext uri="{FF2B5EF4-FFF2-40B4-BE49-F238E27FC236}">
                <a16:creationId xmlns:a16="http://schemas.microsoft.com/office/drawing/2014/main" id="{D18D785B-8703-48DC-B069-E8E4BEC7D4E1}"/>
              </a:ext>
            </a:extLst>
          </p:cNvPr>
          <p:cNvPicPr>
            <a:picLocks noChangeAspect="1" noChangeArrowheads="1"/>
          </p:cNvPicPr>
          <p:nvPr/>
        </p:nvPicPr>
        <p:blipFill>
          <a:blip r:embed="rId2">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4959152" y="2276872"/>
            <a:ext cx="3913467" cy="4003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Rectangle 5"/>
          <p:cNvSpPr>
            <a:spLocks noGrp="1" noChangeArrowheads="1"/>
          </p:cNvSpPr>
          <p:nvPr>
            <p:ph type="subTitle" idx="1"/>
          </p:nvPr>
        </p:nvSpPr>
        <p:spPr>
          <a:xfrm>
            <a:off x="3203848" y="188640"/>
            <a:ext cx="5832648" cy="6019800"/>
          </a:xfrm>
          <a:effectLst>
            <a:outerShdw dist="35921" dir="2700000" algn="ctr" rotWithShape="0">
              <a:schemeClr val="bg2"/>
            </a:outerShdw>
          </a:effectLst>
        </p:spPr>
        <p:txBody>
          <a:bodyPr/>
          <a:lstStyle/>
          <a:p>
            <a:pPr indent="-609600" algn="l">
              <a:defRPr/>
            </a:pPr>
            <a:r>
              <a:rPr lang="ru-RU" sz="2000" dirty="0">
                <a:solidFill>
                  <a:schemeClr val="accent5">
                    <a:lumMod val="75000"/>
                  </a:schemeClr>
                </a:solidFill>
                <a:latin typeface="Arial" panose="020B0604020202020204" pitchFamily="34" charset="0"/>
                <a:cs typeface="Arial" panose="020B0604020202020204" pitchFamily="34" charset="0"/>
              </a:rPr>
              <a:t>4. Внесение мотива (обозначить практическую значимость)</a:t>
            </a:r>
          </a:p>
          <a:p>
            <a:pPr lvl="2" indent="-142875" algn="l">
              <a:defRPr/>
            </a:pPr>
            <a:r>
              <a:rPr lang="ru-RU" dirty="0">
                <a:solidFill>
                  <a:schemeClr val="accent5">
                    <a:lumMod val="75000"/>
                  </a:schemeClr>
                </a:solidFill>
                <a:latin typeface="Arial" panose="020B0604020202020204" pitchFamily="34" charset="0"/>
                <a:cs typeface="Arial" panose="020B0604020202020204" pitchFamily="34" charset="0"/>
              </a:rPr>
              <a:t>«Без твоей помощи…»</a:t>
            </a:r>
          </a:p>
          <a:p>
            <a:pPr indent="-609600" algn="l">
              <a:defRPr/>
            </a:pPr>
            <a:endParaRPr lang="ru-RU" sz="2000" dirty="0">
              <a:solidFill>
                <a:schemeClr val="accent5">
                  <a:lumMod val="75000"/>
                </a:schemeClr>
              </a:solidFill>
              <a:latin typeface="Arial" panose="020B0604020202020204" pitchFamily="34" charset="0"/>
              <a:cs typeface="Arial" panose="020B0604020202020204" pitchFamily="34" charset="0"/>
            </a:endParaRPr>
          </a:p>
          <a:p>
            <a:pPr indent="-609600" algn="l">
              <a:defRPr/>
            </a:pPr>
            <a:r>
              <a:rPr lang="ru-RU" sz="2000" dirty="0">
                <a:solidFill>
                  <a:schemeClr val="accent5">
                    <a:lumMod val="75000"/>
                  </a:schemeClr>
                </a:solidFill>
                <a:latin typeface="Arial" panose="020B0604020202020204" pitchFamily="34" charset="0"/>
                <a:cs typeface="Arial" panose="020B0604020202020204" pitchFamily="34" charset="0"/>
              </a:rPr>
              <a:t>5. Персональная исключительность</a:t>
            </a:r>
          </a:p>
          <a:p>
            <a:pPr lvl="2" indent="-142875" algn="l">
              <a:defRPr/>
            </a:pPr>
            <a:r>
              <a:rPr lang="ru-RU" dirty="0">
                <a:solidFill>
                  <a:schemeClr val="accent5">
                    <a:lumMod val="75000"/>
                  </a:schemeClr>
                </a:solidFill>
                <a:latin typeface="Arial" panose="020B0604020202020204" pitchFamily="34" charset="0"/>
                <a:cs typeface="Arial" panose="020B0604020202020204" pitchFamily="34" charset="0"/>
              </a:rPr>
              <a:t>«Только ты и мог бы…»</a:t>
            </a:r>
          </a:p>
          <a:p>
            <a:pPr lvl="2" indent="-142875" algn="l">
              <a:defRPr/>
            </a:pPr>
            <a:r>
              <a:rPr lang="ru-RU" dirty="0">
                <a:solidFill>
                  <a:schemeClr val="accent5">
                    <a:lumMod val="75000"/>
                  </a:schemeClr>
                </a:solidFill>
                <a:latin typeface="Arial" panose="020B0604020202020204" pitchFamily="34" charset="0"/>
                <a:cs typeface="Arial" panose="020B0604020202020204" pitchFamily="34" charset="0"/>
              </a:rPr>
              <a:t>«Только тебе , я и могу доверить…»</a:t>
            </a:r>
          </a:p>
          <a:p>
            <a:pPr lvl="2" indent="-142875" algn="l">
              <a:defRPr/>
            </a:pPr>
            <a:r>
              <a:rPr lang="ru-RU" dirty="0">
                <a:solidFill>
                  <a:schemeClr val="accent5">
                    <a:lumMod val="75000"/>
                  </a:schemeClr>
                </a:solidFill>
                <a:latin typeface="Arial" panose="020B0604020202020204" pitchFamily="34" charset="0"/>
                <a:cs typeface="Arial" panose="020B0604020202020204" pitchFamily="34" charset="0"/>
              </a:rPr>
              <a:t>« Ни к кому, кроме тебя, я не могу обратиться с этой просьбой…»</a:t>
            </a:r>
          </a:p>
          <a:p>
            <a:pPr indent="-609600" algn="l">
              <a:defRPr/>
            </a:pPr>
            <a:endParaRPr lang="ru-RU" sz="2000" dirty="0">
              <a:solidFill>
                <a:schemeClr val="accent5">
                  <a:lumMod val="75000"/>
                </a:schemeClr>
              </a:solidFill>
              <a:latin typeface="Arial" panose="020B0604020202020204" pitchFamily="34" charset="0"/>
              <a:cs typeface="Arial" panose="020B0604020202020204" pitchFamily="34" charset="0"/>
            </a:endParaRPr>
          </a:p>
          <a:p>
            <a:pPr indent="-609600" algn="l">
              <a:defRPr/>
            </a:pPr>
            <a:r>
              <a:rPr lang="ru-RU" sz="2000" dirty="0">
                <a:solidFill>
                  <a:schemeClr val="accent5">
                    <a:lumMod val="75000"/>
                  </a:schemeClr>
                </a:solidFill>
                <a:latin typeface="Arial" panose="020B0604020202020204" pitchFamily="34" charset="0"/>
                <a:cs typeface="Arial" panose="020B0604020202020204" pitchFamily="34" charset="0"/>
              </a:rPr>
              <a:t>6. Мобилизация активности, или педагогическое внушение</a:t>
            </a:r>
          </a:p>
          <a:p>
            <a:pPr lvl="2" indent="-142875" algn="l">
              <a:defRPr/>
            </a:pPr>
            <a:r>
              <a:rPr lang="ru-RU" dirty="0">
                <a:solidFill>
                  <a:schemeClr val="accent5">
                    <a:lumMod val="75000"/>
                  </a:schemeClr>
                </a:solidFill>
                <a:latin typeface="Arial" panose="020B0604020202020204" pitchFamily="34" charset="0"/>
                <a:cs typeface="Arial" panose="020B0604020202020204" pitchFamily="34" charset="0"/>
              </a:rPr>
              <a:t>«Так хочется поскорее увидеть…»</a:t>
            </a:r>
          </a:p>
          <a:p>
            <a:pPr indent="-609600" algn="l">
              <a:defRPr/>
            </a:pPr>
            <a:endParaRPr lang="ru-RU" sz="2000" dirty="0">
              <a:solidFill>
                <a:schemeClr val="accent5">
                  <a:lumMod val="75000"/>
                </a:schemeClr>
              </a:solidFill>
              <a:latin typeface="Arial" panose="020B0604020202020204" pitchFamily="34" charset="0"/>
              <a:cs typeface="Arial" panose="020B0604020202020204" pitchFamily="34" charset="0"/>
            </a:endParaRPr>
          </a:p>
          <a:p>
            <a:pPr indent="-609600" algn="l">
              <a:defRPr/>
            </a:pPr>
            <a:r>
              <a:rPr lang="ru-RU" sz="2000" dirty="0">
                <a:solidFill>
                  <a:schemeClr val="accent5">
                    <a:lumMod val="75000"/>
                  </a:schemeClr>
                </a:solidFill>
                <a:latin typeface="Arial" panose="020B0604020202020204" pitchFamily="34" charset="0"/>
                <a:cs typeface="Arial" panose="020B0604020202020204" pitchFamily="34" charset="0"/>
              </a:rPr>
              <a:t>7. Высокая оценка детали.</a:t>
            </a:r>
          </a:p>
          <a:p>
            <a:pPr lvl="2" indent="-142875" algn="l">
              <a:defRPr/>
            </a:pPr>
            <a:r>
              <a:rPr lang="ru-RU" dirty="0">
                <a:solidFill>
                  <a:schemeClr val="accent5">
                    <a:lumMod val="75000"/>
                  </a:schemeClr>
                </a:solidFill>
                <a:latin typeface="Arial" panose="020B0604020202020204" pitchFamily="34" charset="0"/>
                <a:cs typeface="Arial" panose="020B0604020202020204" pitchFamily="34" charset="0"/>
              </a:rPr>
              <a:t>« Тебе особенно удалось то объяснение…»</a:t>
            </a:r>
          </a:p>
          <a:p>
            <a:pPr lvl="2" indent="-142875" algn="l">
              <a:defRPr/>
            </a:pPr>
            <a:r>
              <a:rPr lang="ru-RU" dirty="0">
                <a:solidFill>
                  <a:schemeClr val="accent5">
                    <a:lumMod val="75000"/>
                  </a:schemeClr>
                </a:solidFill>
                <a:latin typeface="Arial" panose="020B0604020202020204" pitchFamily="34" charset="0"/>
                <a:cs typeface="Arial" panose="020B0604020202020204" pitchFamily="34" charset="0"/>
              </a:rPr>
              <a:t>«Больше всего мне в твоей работе понравилось..»</a:t>
            </a:r>
          </a:p>
          <a:p>
            <a:pPr algn="l" eaLnBrk="1" hangingPunct="1">
              <a:defRPr/>
            </a:pPr>
            <a:endParaRPr lang="ru-RU" sz="2000" dirty="0"/>
          </a:p>
          <a:p>
            <a:pPr algn="l" eaLnBrk="1" hangingPunct="1">
              <a:defRPr/>
            </a:pPr>
            <a:endParaRPr lang="ru-RU" sz="2000" dirty="0"/>
          </a:p>
          <a:p>
            <a:pPr eaLnBrk="1" hangingPunct="1">
              <a:defRPr/>
            </a:pPr>
            <a:endParaRPr lang="ru-RU" sz="1800" dirty="0"/>
          </a:p>
        </p:txBody>
      </p:sp>
      <p:pic>
        <p:nvPicPr>
          <p:cNvPr id="8194" name="Picture 2" descr="https://www.727373-info.ru/files/1/800/8035.jpg">
            <a:extLst>
              <a:ext uri="{FF2B5EF4-FFF2-40B4-BE49-F238E27FC236}">
                <a16:creationId xmlns:a16="http://schemas.microsoft.com/office/drawing/2014/main" id="{398423F1-859D-42BB-BB5E-826DA490E7E5}"/>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21505" y="359764"/>
            <a:ext cx="2748627" cy="195505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prouchebu.com/wp-content/uploads/2016/08/private_schools2.jpg">
            <a:extLst>
              <a:ext uri="{FF2B5EF4-FFF2-40B4-BE49-F238E27FC236}">
                <a16:creationId xmlns:a16="http://schemas.microsoft.com/office/drawing/2014/main" id="{007751C1-4DC5-451F-A605-F2DA8F719B8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1505" y="2478962"/>
            <a:ext cx="2748626" cy="190007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s://4esnok.by/wp-content/uploads/2018/01/image6-3.jpg">
            <a:extLst>
              <a:ext uri="{FF2B5EF4-FFF2-40B4-BE49-F238E27FC236}">
                <a16:creationId xmlns:a16="http://schemas.microsoft.com/office/drawing/2014/main" id="{A49255E2-B148-483F-BF24-D2C2F2F9CFD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21505" y="4543154"/>
            <a:ext cx="2748626" cy="18293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p:cNvSpPr>
          <p:nvPr>
            <p:ph type="ctrTitle"/>
          </p:nvPr>
        </p:nvSpPr>
        <p:spPr bwMode="auto">
          <a:xfrm>
            <a:off x="-327248" y="470992"/>
            <a:ext cx="9003704" cy="2060575"/>
          </a:xfrm>
        </p:spPr>
        <p:txBody>
          <a:bodyPr wrap="square" lIns="91440" tIns="45720" rIns="91440" bIns="45720" numCol="1" anchorCtr="0" compatLnSpc="1">
            <a:prstTxWarp prst="textNoShape">
              <a:avLst/>
            </a:prstTxWarp>
            <a:normAutofit fontScale="90000"/>
          </a:bodyPr>
          <a:lstStyle/>
          <a:p>
            <a:pPr algn="l">
              <a:lnSpc>
                <a:spcPct val="150000"/>
              </a:lnSpc>
              <a:defRPr/>
            </a:pPr>
            <a:r>
              <a:rPr lang="ru-RU" sz="2300" b="1" dirty="0">
                <a:solidFill>
                  <a:srgbClr val="C00000"/>
                </a:solidFill>
                <a:latin typeface="Arial" panose="020B0604020202020204" pitchFamily="34" charset="0"/>
                <a:ea typeface="+mn-ea"/>
                <a:cs typeface="Arial" panose="020B0604020202020204" pitchFamily="34" charset="0"/>
              </a:rPr>
              <a:t>                Подбадривающие слова + </a:t>
            </a:r>
            <a:br>
              <a:rPr lang="ru-RU" sz="2300" b="1" dirty="0">
                <a:solidFill>
                  <a:srgbClr val="C00000"/>
                </a:solidFill>
                <a:latin typeface="Arial" panose="020B0604020202020204" pitchFamily="34" charset="0"/>
                <a:ea typeface="+mn-ea"/>
                <a:cs typeface="Arial" panose="020B0604020202020204" pitchFamily="34" charset="0"/>
              </a:rPr>
            </a:br>
            <a:r>
              <a:rPr lang="ru-RU" sz="2300" b="1" dirty="0">
                <a:solidFill>
                  <a:srgbClr val="C00000"/>
                </a:solidFill>
                <a:latin typeface="Arial" panose="020B0604020202020204" pitchFamily="34" charset="0"/>
                <a:ea typeface="+mn-ea"/>
                <a:cs typeface="Arial" panose="020B0604020202020204" pitchFamily="34" charset="0"/>
              </a:rPr>
              <a:t>                       мягкие интонации + </a:t>
            </a:r>
            <a:br>
              <a:rPr lang="ru-RU" sz="2300" b="1" dirty="0">
                <a:solidFill>
                  <a:srgbClr val="C00000"/>
                </a:solidFill>
                <a:latin typeface="Arial" panose="020B0604020202020204" pitchFamily="34" charset="0"/>
                <a:ea typeface="+mn-ea"/>
                <a:cs typeface="Arial" panose="020B0604020202020204" pitchFamily="34" charset="0"/>
              </a:rPr>
            </a:br>
            <a:r>
              <a:rPr lang="ru-RU" sz="2300" b="1" dirty="0">
                <a:solidFill>
                  <a:srgbClr val="C00000"/>
                </a:solidFill>
                <a:latin typeface="Arial" panose="020B0604020202020204" pitchFamily="34" charset="0"/>
                <a:ea typeface="+mn-ea"/>
                <a:cs typeface="Arial" panose="020B0604020202020204" pitchFamily="34" charset="0"/>
              </a:rPr>
              <a:t>                               мелодичность речи + </a:t>
            </a:r>
            <a:br>
              <a:rPr lang="ru-RU" sz="2300" b="1" dirty="0">
                <a:solidFill>
                  <a:srgbClr val="C00000"/>
                </a:solidFill>
                <a:latin typeface="Arial" panose="020B0604020202020204" pitchFamily="34" charset="0"/>
                <a:ea typeface="+mn-ea"/>
                <a:cs typeface="Arial" panose="020B0604020202020204" pitchFamily="34" charset="0"/>
              </a:rPr>
            </a:br>
            <a:r>
              <a:rPr lang="ru-RU" sz="2300" b="1" dirty="0">
                <a:solidFill>
                  <a:srgbClr val="C00000"/>
                </a:solidFill>
                <a:latin typeface="Arial" panose="020B0604020202020204" pitchFamily="34" charset="0"/>
                <a:ea typeface="+mn-ea"/>
                <a:cs typeface="Arial" panose="020B0604020202020204" pitchFamily="34" charset="0"/>
              </a:rPr>
              <a:t>                                   корректность обращений + </a:t>
            </a:r>
            <a:br>
              <a:rPr lang="ru-RU" sz="2300" b="1" dirty="0">
                <a:solidFill>
                  <a:srgbClr val="C00000"/>
                </a:solidFill>
                <a:latin typeface="Arial" panose="020B0604020202020204" pitchFamily="34" charset="0"/>
                <a:ea typeface="+mn-ea"/>
                <a:cs typeface="Arial" panose="020B0604020202020204" pitchFamily="34" charset="0"/>
              </a:rPr>
            </a:br>
            <a:r>
              <a:rPr lang="ru-RU" sz="2300" b="1" dirty="0">
                <a:solidFill>
                  <a:srgbClr val="C00000"/>
                </a:solidFill>
                <a:latin typeface="Arial" panose="020B0604020202020204" pitchFamily="34" charset="0"/>
                <a:ea typeface="+mn-ea"/>
                <a:cs typeface="Arial" panose="020B0604020202020204" pitchFamily="34" charset="0"/>
              </a:rPr>
              <a:t>                                       открытая поза и доброжелательная мимика</a:t>
            </a:r>
          </a:p>
        </p:txBody>
      </p:sp>
      <p:sp>
        <p:nvSpPr>
          <p:cNvPr id="32771" name="Rectangle 3"/>
          <p:cNvSpPr>
            <a:spLocks noGrp="1"/>
          </p:cNvSpPr>
          <p:nvPr>
            <p:ph type="subTitle" idx="1"/>
          </p:nvPr>
        </p:nvSpPr>
        <p:spPr>
          <a:xfrm>
            <a:off x="255481" y="6021288"/>
            <a:ext cx="8420975" cy="3129903"/>
          </a:xfrm>
        </p:spPr>
        <p:txBody>
          <a:bodyPr/>
          <a:lstStyle/>
          <a:p>
            <a:pPr algn="l">
              <a:buFont typeface="Wingdings 2" pitchFamily="18" charset="2"/>
              <a:buNone/>
              <a:defRPr/>
            </a:pPr>
            <a:r>
              <a:rPr lang="ru-RU" b="1" dirty="0"/>
              <a:t>   </a:t>
            </a:r>
            <a:r>
              <a:rPr lang="ru-RU" dirty="0">
                <a:solidFill>
                  <a:schemeClr val="accent5">
                    <a:lumMod val="75000"/>
                  </a:schemeClr>
                </a:solidFill>
                <a:latin typeface="Arial" panose="020B0604020202020204" pitchFamily="34" charset="0"/>
                <a:cs typeface="Arial" panose="020B0604020202020204" pitchFamily="34" charset="0"/>
              </a:rPr>
              <a:t>благоприятный психологический фон, помогающий ребенку справиться с поставленной перед ними задачей </a:t>
            </a:r>
          </a:p>
        </p:txBody>
      </p:sp>
      <p:pic>
        <p:nvPicPr>
          <p:cNvPr id="1026" name="Picture 2" descr="http://waucondastore.com/wp-content/uploads/2013/02/%C2%AB%D1%88%D0%BA%D0%BE%D0%BB%D0%B0-%D0%B2%D1%83%D0%B7%C2%BB-%D0%B2-%D0%BE%D1%80%D0%B3%D0%B0%D0%BD%D0%B8%D0%B7%D0%B0%D1%86%D0%B8%D0%B8-%D1%80%D0%B0%D0%B1%D0%BE%D1%82%D1%8B-%D1%81-%D1%83%D1%87%D0%B5%D0%BD%D0%B8%D0%BA%D0%B0%D0%BC%D0%B8.jpg">
            <a:extLst>
              <a:ext uri="{FF2B5EF4-FFF2-40B4-BE49-F238E27FC236}">
                <a16:creationId xmlns:a16="http://schemas.microsoft.com/office/drawing/2014/main" id="{38521EBC-BE2B-486F-AC9B-B94C7B1E754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19762" y="2714316"/>
            <a:ext cx="4692411" cy="31299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p:cNvSpPr>
          <p:nvPr>
            <p:ph type="ctrTitle"/>
          </p:nvPr>
        </p:nvSpPr>
        <p:spPr bwMode="auto">
          <a:xfrm>
            <a:off x="377788" y="196850"/>
            <a:ext cx="8586700" cy="1511300"/>
          </a:xfrm>
        </p:spPr>
        <p:txBody>
          <a:bodyPr wrap="square" lIns="91440" tIns="45720" rIns="91440" bIns="45720" numCol="1" anchorCtr="0" compatLnSpc="1">
            <a:prstTxWarp prst="textNoShape">
              <a:avLst/>
            </a:prstTxWarp>
            <a:normAutofit fontScale="90000"/>
          </a:bodyPr>
          <a:lstStyle/>
          <a:p>
            <a:pPr algn="l">
              <a:defRPr/>
            </a:pPr>
            <a:r>
              <a:rPr lang="ru-RU" sz="2200" b="1" dirty="0">
                <a:solidFill>
                  <a:srgbClr val="C00000"/>
                </a:solidFill>
                <a:latin typeface="Arial" panose="020B0604020202020204" pitchFamily="34" charset="0"/>
                <a:ea typeface="+mn-ea"/>
                <a:cs typeface="Arial" panose="020B0604020202020204" pitchFamily="34" charset="0"/>
              </a:rPr>
              <a:t>Использование ситуации успеха должно способствовать повышению рабочего тонуса, увеличению производительности учебного труда, а также помочь учащимся осознать себя полноценной личностью. </a:t>
            </a:r>
            <a:br>
              <a:rPr lang="ru-RU" sz="2400" dirty="0">
                <a:ln>
                  <a:noFill/>
                </a:ln>
                <a:effectLst>
                  <a:outerShdw blurRad="38100" dist="38100" dir="2700000" algn="tl">
                    <a:srgbClr val="000000"/>
                  </a:outerShdw>
                </a:effectLst>
              </a:rPr>
            </a:br>
            <a:endParaRPr lang="ru-RU" sz="2400" dirty="0">
              <a:ln>
                <a:noFill/>
              </a:ln>
              <a:effectLst>
                <a:outerShdw blurRad="38100" dist="38100" dir="2700000" algn="tl">
                  <a:srgbClr val="000000"/>
                </a:outerShdw>
              </a:effectLst>
            </a:endParaRPr>
          </a:p>
        </p:txBody>
      </p:sp>
      <p:sp>
        <p:nvSpPr>
          <p:cNvPr id="29699" name="Rectangle 3"/>
          <p:cNvSpPr>
            <a:spLocks noGrp="1"/>
          </p:cNvSpPr>
          <p:nvPr>
            <p:ph type="subTitle" idx="1"/>
          </p:nvPr>
        </p:nvSpPr>
        <p:spPr>
          <a:xfrm>
            <a:off x="323528" y="1525588"/>
            <a:ext cx="8640960" cy="5157787"/>
          </a:xfrm>
        </p:spPr>
        <p:txBody>
          <a:bodyPr>
            <a:normAutofit/>
          </a:bodyPr>
          <a:lstStyle/>
          <a:p>
            <a:pPr algn="l">
              <a:lnSpc>
                <a:spcPct val="100000"/>
              </a:lnSpc>
              <a:defRPr/>
            </a:pPr>
            <a:r>
              <a:rPr lang="ru-RU" dirty="0">
                <a:solidFill>
                  <a:schemeClr val="accent5">
                    <a:lumMod val="75000"/>
                  </a:schemeClr>
                </a:solidFill>
                <a:latin typeface="Arial" panose="020B0604020202020204" pitchFamily="34" charset="0"/>
                <a:cs typeface="Arial" panose="020B0604020202020204" pitchFamily="34" charset="0"/>
              </a:rPr>
              <a:t> Переживание успеха внушает человеку</a:t>
            </a:r>
            <a:r>
              <a:rPr lang="en-US" dirty="0">
                <a:solidFill>
                  <a:schemeClr val="accent5">
                    <a:lumMod val="75000"/>
                  </a:schemeClr>
                </a:solidFill>
                <a:latin typeface="Arial" panose="020B0604020202020204" pitchFamily="34" charset="0"/>
                <a:cs typeface="Arial" panose="020B0604020202020204" pitchFamily="34" charset="0"/>
              </a:rPr>
              <a:t> </a:t>
            </a:r>
            <a:r>
              <a:rPr lang="ru-RU" dirty="0">
                <a:solidFill>
                  <a:schemeClr val="accent5">
                    <a:lumMod val="75000"/>
                  </a:schemeClr>
                </a:solidFill>
                <a:latin typeface="Arial" panose="020B0604020202020204" pitchFamily="34" charset="0"/>
                <a:cs typeface="Arial" panose="020B0604020202020204" pitchFamily="34" charset="0"/>
              </a:rPr>
              <a:t>уверенность в собственных силах;   </a:t>
            </a:r>
          </a:p>
          <a:p>
            <a:pPr algn="l">
              <a:lnSpc>
                <a:spcPct val="100000"/>
              </a:lnSpc>
              <a:defRPr/>
            </a:pPr>
            <a:r>
              <a:rPr lang="ru-RU" dirty="0">
                <a:solidFill>
                  <a:schemeClr val="accent5">
                    <a:lumMod val="75000"/>
                  </a:schemeClr>
                </a:solidFill>
                <a:latin typeface="Arial" panose="020B0604020202020204" pitchFamily="34" charset="0"/>
                <a:cs typeface="Arial" panose="020B0604020202020204" pitchFamily="34" charset="0"/>
              </a:rPr>
              <a:t> появляется желание вновь достигнуть хороших результатов, чтобы еще раз</a:t>
            </a:r>
            <a:r>
              <a:rPr lang="en-US" dirty="0">
                <a:solidFill>
                  <a:schemeClr val="accent5">
                    <a:lumMod val="75000"/>
                  </a:schemeClr>
                </a:solidFill>
                <a:latin typeface="Arial" panose="020B0604020202020204" pitchFamily="34" charset="0"/>
                <a:cs typeface="Arial" panose="020B0604020202020204" pitchFamily="34" charset="0"/>
              </a:rPr>
              <a:t> </a:t>
            </a:r>
            <a:r>
              <a:rPr lang="ru-RU" dirty="0">
                <a:solidFill>
                  <a:schemeClr val="accent5">
                    <a:lumMod val="75000"/>
                  </a:schemeClr>
                </a:solidFill>
                <a:latin typeface="Arial" panose="020B0604020202020204" pitchFamily="34" charset="0"/>
                <a:cs typeface="Arial" panose="020B0604020202020204" pitchFamily="34" charset="0"/>
              </a:rPr>
              <a:t>пережить радость от успеха;    положительные эмоции, рождающиеся в результате успешной деятельности,</a:t>
            </a:r>
            <a:r>
              <a:rPr lang="en-US" dirty="0">
                <a:solidFill>
                  <a:schemeClr val="accent5">
                    <a:lumMod val="75000"/>
                  </a:schemeClr>
                </a:solidFill>
                <a:latin typeface="Arial" panose="020B0604020202020204" pitchFamily="34" charset="0"/>
                <a:cs typeface="Arial" panose="020B0604020202020204" pitchFamily="34" charset="0"/>
              </a:rPr>
              <a:t> </a:t>
            </a:r>
            <a:r>
              <a:rPr lang="ru-RU" dirty="0">
                <a:solidFill>
                  <a:schemeClr val="accent5">
                    <a:lumMod val="75000"/>
                  </a:schemeClr>
                </a:solidFill>
                <a:latin typeface="Arial" panose="020B0604020202020204" pitchFamily="34" charset="0"/>
                <a:cs typeface="Arial" panose="020B0604020202020204" pitchFamily="34" charset="0"/>
              </a:rPr>
              <a:t>создают ощущение внутреннего благополучия, что, в свою очередь, благотворно влияет на общее отношение человека к окружающему миру. </a:t>
            </a:r>
          </a:p>
        </p:txBody>
      </p:sp>
      <p:grpSp>
        <p:nvGrpSpPr>
          <p:cNvPr id="2" name="Группа 1">
            <a:extLst>
              <a:ext uri="{FF2B5EF4-FFF2-40B4-BE49-F238E27FC236}">
                <a16:creationId xmlns:a16="http://schemas.microsoft.com/office/drawing/2014/main" id="{FDED8825-195B-4B55-A2E3-51E85BE1D2F9}"/>
              </a:ext>
            </a:extLst>
          </p:cNvPr>
          <p:cNvGrpSpPr/>
          <p:nvPr/>
        </p:nvGrpSpPr>
        <p:grpSpPr>
          <a:xfrm>
            <a:off x="539552" y="3573015"/>
            <a:ext cx="8134806" cy="2689700"/>
            <a:chOff x="539552" y="3573015"/>
            <a:chExt cx="8134806" cy="2689700"/>
          </a:xfrm>
        </p:grpSpPr>
        <p:pic>
          <p:nvPicPr>
            <p:cNvPr id="11266" name="Picture 2" descr="http://static1.gophotoweb.com/u5629/5757/photos/312321/1000-anastasia_kostakova-89fa6cac64cc07010bb6d6727b80bf6d.jpg">
              <a:extLst>
                <a:ext uri="{FF2B5EF4-FFF2-40B4-BE49-F238E27FC236}">
                  <a16:creationId xmlns:a16="http://schemas.microsoft.com/office/drawing/2014/main" id="{900D44DA-4F58-44B2-BF0A-C0FF67D99E8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39552" y="3573016"/>
              <a:ext cx="4032448" cy="268969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b1.culture.ru/c/810108.jpg">
              <a:extLst>
                <a:ext uri="{FF2B5EF4-FFF2-40B4-BE49-F238E27FC236}">
                  <a16:creationId xmlns:a16="http://schemas.microsoft.com/office/drawing/2014/main" id="{3D96F0C2-D5D3-4D5B-B509-2CD99075484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44008" y="3573015"/>
              <a:ext cx="4030350" cy="2689699"/>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p:cNvSpPr>
          <p:nvPr>
            <p:ph type="ctrTitle"/>
          </p:nvPr>
        </p:nvSpPr>
        <p:spPr bwMode="auto">
          <a:xfrm>
            <a:off x="593812" y="0"/>
            <a:ext cx="7956376" cy="908050"/>
          </a:xfrm>
        </p:spPr>
        <p:txBody>
          <a:bodyPr wrap="square" lIns="91440" tIns="45720" rIns="91440" bIns="45720" numCol="1" anchorCtr="0" compatLnSpc="1">
            <a:prstTxWarp prst="textNoShape">
              <a:avLst/>
            </a:prstTxWarp>
            <a:normAutofit fontScale="90000"/>
          </a:bodyPr>
          <a:lstStyle/>
          <a:p>
            <a:pPr algn="ctr">
              <a:defRPr/>
            </a:pPr>
            <a:r>
              <a:rPr lang="ru-RU" sz="3800" dirty="0">
                <a:ln>
                  <a:noFill/>
                </a:ln>
                <a:effectLst/>
              </a:rPr>
              <a:t> </a:t>
            </a:r>
            <a:r>
              <a:rPr lang="ru-RU" sz="2400" b="1" dirty="0">
                <a:solidFill>
                  <a:srgbClr val="C00000"/>
                </a:solidFill>
                <a:latin typeface="Arial" panose="020B0604020202020204" pitchFamily="34" charset="0"/>
                <a:ea typeface="+mn-ea"/>
                <a:cs typeface="Arial" panose="020B0604020202020204" pitchFamily="34" charset="0"/>
              </a:rPr>
              <a:t>Неоднозначность влияния успеха на учебную деятельность школьника</a:t>
            </a:r>
          </a:p>
        </p:txBody>
      </p:sp>
      <p:sp>
        <p:nvSpPr>
          <p:cNvPr id="30723" name="Rectangle 3"/>
          <p:cNvSpPr>
            <a:spLocks noGrp="1"/>
          </p:cNvSpPr>
          <p:nvPr>
            <p:ph type="subTitle" idx="1"/>
          </p:nvPr>
        </p:nvSpPr>
        <p:spPr>
          <a:xfrm>
            <a:off x="107504" y="1052513"/>
            <a:ext cx="8640960" cy="5805487"/>
          </a:xfrm>
        </p:spPr>
        <p:txBody>
          <a:bodyPr>
            <a:normAutofit fontScale="85000" lnSpcReduction="10000"/>
          </a:bodyPr>
          <a:lstStyle/>
          <a:p>
            <a:pPr algn="just">
              <a:defRPr/>
            </a:pPr>
            <a:r>
              <a:rPr lang="ru-RU" dirty="0">
                <a:solidFill>
                  <a:schemeClr val="accent5">
                    <a:lumMod val="75000"/>
                  </a:schemeClr>
                </a:solidFill>
                <a:latin typeface="Arial" panose="020B0604020202020204" pitchFamily="34" charset="0"/>
                <a:cs typeface="Arial" panose="020B0604020202020204" pitchFamily="34" charset="0"/>
              </a:rPr>
              <a:t>Школьный учитель довольно часто сталкивается с другой проблемой - когда благополучный и в общем-то успевающий ученик, считая, что успех ему гарантирован предыдущими заслугами, перестает прилагать усилия в учебе, пускает все на самотек. В подобном случае ситуация успеха, создаваемая педагогом, приобретает форму своеобразного слоеного пирога, где между слоями теста (между двумя ситуациями успеха) располагается начинка (ситуация неуспеха). </a:t>
            </a:r>
            <a:endParaRPr lang="en-US" dirty="0">
              <a:solidFill>
                <a:schemeClr val="accent5">
                  <a:lumMod val="75000"/>
                </a:schemeClr>
              </a:solidFill>
              <a:latin typeface="Arial" panose="020B0604020202020204" pitchFamily="34" charset="0"/>
              <a:cs typeface="Arial" panose="020B0604020202020204" pitchFamily="34" charset="0"/>
            </a:endParaRPr>
          </a:p>
          <a:p>
            <a:pPr algn="just">
              <a:defRPr/>
            </a:pPr>
            <a:endParaRPr lang="en-US" dirty="0">
              <a:solidFill>
                <a:schemeClr val="accent5">
                  <a:lumMod val="75000"/>
                </a:schemeClr>
              </a:solidFill>
              <a:latin typeface="Arial" panose="020B0604020202020204" pitchFamily="34" charset="0"/>
              <a:cs typeface="Arial" panose="020B0604020202020204" pitchFamily="34" charset="0"/>
            </a:endParaRPr>
          </a:p>
          <a:p>
            <a:pPr algn="just">
              <a:defRPr/>
            </a:pPr>
            <a:endParaRPr lang="ru-RU" dirty="0">
              <a:solidFill>
                <a:schemeClr val="accent5">
                  <a:lumMod val="75000"/>
                </a:schemeClr>
              </a:solidFill>
              <a:latin typeface="Arial" panose="020B0604020202020204" pitchFamily="34" charset="0"/>
              <a:cs typeface="Arial" panose="020B0604020202020204" pitchFamily="34" charset="0"/>
            </a:endParaRPr>
          </a:p>
          <a:p>
            <a:pPr algn="just">
              <a:defRPr/>
            </a:pPr>
            <a:endParaRPr lang="ru-RU" dirty="0">
              <a:solidFill>
                <a:schemeClr val="accent5">
                  <a:lumMod val="75000"/>
                </a:schemeClr>
              </a:solidFill>
              <a:latin typeface="Arial" panose="020B0604020202020204" pitchFamily="34" charset="0"/>
              <a:cs typeface="Arial" panose="020B0604020202020204" pitchFamily="34" charset="0"/>
            </a:endParaRPr>
          </a:p>
          <a:p>
            <a:pPr algn="just">
              <a:defRPr/>
            </a:pPr>
            <a:endParaRPr lang="ru-RU" dirty="0">
              <a:solidFill>
                <a:schemeClr val="accent5">
                  <a:lumMod val="75000"/>
                </a:schemeClr>
              </a:solidFill>
              <a:latin typeface="Arial" panose="020B0604020202020204" pitchFamily="34" charset="0"/>
              <a:cs typeface="Arial" panose="020B0604020202020204" pitchFamily="34" charset="0"/>
            </a:endParaRPr>
          </a:p>
          <a:p>
            <a:pPr algn="just">
              <a:defRPr/>
            </a:pPr>
            <a:endParaRPr lang="ru-RU" dirty="0">
              <a:solidFill>
                <a:schemeClr val="accent5">
                  <a:lumMod val="75000"/>
                </a:schemeClr>
              </a:solidFill>
              <a:latin typeface="Arial" panose="020B0604020202020204" pitchFamily="34" charset="0"/>
              <a:cs typeface="Arial" panose="020B0604020202020204" pitchFamily="34" charset="0"/>
            </a:endParaRPr>
          </a:p>
          <a:p>
            <a:pPr algn="just">
              <a:defRPr/>
            </a:pPr>
            <a:endParaRPr lang="en-US" dirty="0">
              <a:solidFill>
                <a:schemeClr val="accent5">
                  <a:lumMod val="75000"/>
                </a:schemeClr>
              </a:solidFill>
              <a:latin typeface="Arial" panose="020B0604020202020204" pitchFamily="34" charset="0"/>
              <a:cs typeface="Arial" panose="020B0604020202020204" pitchFamily="34" charset="0"/>
            </a:endParaRPr>
          </a:p>
          <a:p>
            <a:pPr algn="just">
              <a:defRPr/>
            </a:pPr>
            <a:endParaRPr lang="ru-RU" dirty="0">
              <a:solidFill>
                <a:schemeClr val="accent5">
                  <a:lumMod val="75000"/>
                </a:schemeClr>
              </a:solidFill>
              <a:latin typeface="Arial" panose="020B0604020202020204" pitchFamily="34" charset="0"/>
              <a:cs typeface="Arial" panose="020B0604020202020204" pitchFamily="34" charset="0"/>
            </a:endParaRPr>
          </a:p>
          <a:p>
            <a:pPr algn="just">
              <a:lnSpc>
                <a:spcPct val="90000"/>
              </a:lnSpc>
              <a:defRPr/>
            </a:pPr>
            <a:r>
              <a:rPr lang="ru-RU" dirty="0">
                <a:solidFill>
                  <a:schemeClr val="tx1"/>
                </a:solidFill>
                <a:latin typeface="Arial" panose="020B0604020202020204" pitchFamily="34" charset="0"/>
                <a:cs typeface="Arial" panose="020B0604020202020204" pitchFamily="34" charset="0"/>
              </a:rPr>
              <a:t>Ситуация неуспеха </a:t>
            </a:r>
            <a:r>
              <a:rPr lang="ru-RU" dirty="0">
                <a:solidFill>
                  <a:schemeClr val="accent5">
                    <a:lumMod val="75000"/>
                  </a:schemeClr>
                </a:solidFill>
                <a:latin typeface="Arial" panose="020B0604020202020204" pitchFamily="34" charset="0"/>
                <a:cs typeface="Arial" panose="020B0604020202020204" pitchFamily="34" charset="0"/>
              </a:rPr>
              <a:t>- это субъектное эмоциональное переживание неудовлетворения собой в ходе  и результате совершения деятельности. Она не может рассматриваться в отрыве от ситуации успеха, а только лишь как этап при  переходе от одного успеха к другому.</a:t>
            </a:r>
          </a:p>
        </p:txBody>
      </p:sp>
      <p:grpSp>
        <p:nvGrpSpPr>
          <p:cNvPr id="2" name="Группа 1">
            <a:extLst>
              <a:ext uri="{FF2B5EF4-FFF2-40B4-BE49-F238E27FC236}">
                <a16:creationId xmlns:a16="http://schemas.microsoft.com/office/drawing/2014/main" id="{B20096D4-7FD5-4E2D-A7B7-77A3DE9EBEE3}"/>
              </a:ext>
            </a:extLst>
          </p:cNvPr>
          <p:cNvGrpSpPr/>
          <p:nvPr/>
        </p:nvGrpSpPr>
        <p:grpSpPr>
          <a:xfrm>
            <a:off x="165821" y="3030066"/>
            <a:ext cx="8844269" cy="1984958"/>
            <a:chOff x="165821" y="3030066"/>
            <a:chExt cx="8844269" cy="1984958"/>
          </a:xfrm>
        </p:grpSpPr>
        <p:pic>
          <p:nvPicPr>
            <p:cNvPr id="10242" name="Picture 2" descr="http://wildkids.biz/uploads/posts/2015-09/1443541015_pg.jpeg">
              <a:extLst>
                <a:ext uri="{FF2B5EF4-FFF2-40B4-BE49-F238E27FC236}">
                  <a16:creationId xmlns:a16="http://schemas.microsoft.com/office/drawing/2014/main" id="{FF6FF021-499E-45AB-A231-464834C07815}"/>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65821" y="3047975"/>
              <a:ext cx="2880320" cy="1967049"/>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avatars.mds.yandex.net/get-zen_doc/41204/pub_5a8c29155f496759a80b6023_5addfff2a815f15214131879/scale_1200">
              <a:extLst>
                <a:ext uri="{FF2B5EF4-FFF2-40B4-BE49-F238E27FC236}">
                  <a16:creationId xmlns:a16="http://schemas.microsoft.com/office/drawing/2014/main" id="{F8DFC009-5629-4AEF-BA07-79B5DC7457E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flipH="1">
              <a:off x="6156178" y="3030066"/>
              <a:ext cx="2853912" cy="1967049"/>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mchildren.ru/wp-content/uploads/2016/09/Adaptirovatsya-v-shkole-1.jpg">
              <a:extLst>
                <a:ext uri="{FF2B5EF4-FFF2-40B4-BE49-F238E27FC236}">
                  <a16:creationId xmlns:a16="http://schemas.microsoft.com/office/drawing/2014/main" id="{BCAF0840-2FC6-4A4A-B677-86D0051DCAB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104458" y="3047975"/>
              <a:ext cx="2993403" cy="1967049"/>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9" name="Rectangle 7"/>
          <p:cNvSpPr>
            <a:spLocks noGrp="1"/>
          </p:cNvSpPr>
          <p:nvPr>
            <p:ph type="ctrTitle"/>
          </p:nvPr>
        </p:nvSpPr>
        <p:spPr bwMode="auto">
          <a:xfrm>
            <a:off x="0" y="0"/>
            <a:ext cx="8964488" cy="1052513"/>
          </a:xfrm>
        </p:spPr>
        <p:txBody>
          <a:bodyPr wrap="square" lIns="91440" tIns="45720" rIns="91440" bIns="45720" numCol="1" anchorCtr="0" compatLnSpc="1">
            <a:prstTxWarp prst="textNoShape">
              <a:avLst/>
            </a:prstTxWarp>
            <a:normAutofit fontScale="90000"/>
          </a:bodyPr>
          <a:lstStyle/>
          <a:p>
            <a:pPr>
              <a:defRPr/>
            </a:pPr>
            <a:r>
              <a:rPr lang="ru-RU" sz="2400" b="1" dirty="0">
                <a:solidFill>
                  <a:srgbClr val="C00000"/>
                </a:solidFill>
                <a:latin typeface="Arial" panose="020B0604020202020204" pitchFamily="34" charset="0"/>
                <a:ea typeface="+mn-ea"/>
                <a:cs typeface="Arial" panose="020B0604020202020204" pitchFamily="34" charset="0"/>
              </a:rPr>
              <a:t>Технологически создание ситуации неуспеха складывается из тех же операций, что и создание ситуации успеха, но имеющих противоположную векторную направленность</a:t>
            </a:r>
          </a:p>
        </p:txBody>
      </p:sp>
      <p:sp>
        <p:nvSpPr>
          <p:cNvPr id="33795" name="Rectangle 3"/>
          <p:cNvSpPr>
            <a:spLocks noGrp="1"/>
          </p:cNvSpPr>
          <p:nvPr>
            <p:ph type="subTitle" idx="1"/>
          </p:nvPr>
        </p:nvSpPr>
        <p:spPr>
          <a:xfrm>
            <a:off x="395536" y="1196752"/>
            <a:ext cx="8100392" cy="5732462"/>
          </a:xfrm>
        </p:spPr>
        <p:txBody>
          <a:bodyPr>
            <a:normAutofit fontScale="92500" lnSpcReduction="20000"/>
          </a:bodyPr>
          <a:lstStyle/>
          <a:p>
            <a:pPr algn="just">
              <a:lnSpc>
                <a:spcPct val="80000"/>
              </a:lnSpc>
              <a:buFont typeface="Wingdings 2" pitchFamily="18" charset="2"/>
              <a:buNone/>
              <a:defRPr/>
            </a:pPr>
            <a:r>
              <a:rPr lang="ru-RU" dirty="0">
                <a:solidFill>
                  <a:srgbClr val="C00000"/>
                </a:solidFill>
                <a:latin typeface="Arial" panose="020B0604020202020204" pitchFamily="34" charset="0"/>
                <a:cs typeface="Arial" panose="020B0604020202020204" pitchFamily="34" charset="0"/>
              </a:rPr>
              <a:t>Оценка детали деятельности </a:t>
            </a:r>
            <a:r>
              <a:rPr lang="ru-RU" dirty="0">
                <a:solidFill>
                  <a:schemeClr val="accent5">
                    <a:lumMod val="75000"/>
                  </a:schemeClr>
                </a:solidFill>
                <a:latin typeface="Arial" panose="020B0604020202020204" pitchFamily="34" charset="0"/>
                <a:cs typeface="Arial" panose="020B0604020202020204" pitchFamily="34" charset="0"/>
              </a:rPr>
              <a:t>- сопоставление того, что удалось и что не удалось ребенку, как это у него получалось раньше и теперь, а также перспективу на будущее («Твой результат мог бы быть лучше, если бы тебе удалось….», «Вероятно, ты и сам расстроен потому, что….», «Прежде тебе удавалось  легко справиться с подобными заданиями, а сегодня…», «При таком отношении к делу ты и сам понимаешь, какие результаты тебя ожидают…» </a:t>
            </a:r>
            <a:endParaRPr lang="en-US" dirty="0">
              <a:solidFill>
                <a:schemeClr val="accent5">
                  <a:lumMod val="75000"/>
                </a:schemeClr>
              </a:solidFill>
              <a:latin typeface="Arial" panose="020B0604020202020204" pitchFamily="34" charset="0"/>
              <a:cs typeface="Arial" panose="020B0604020202020204" pitchFamily="34" charset="0"/>
            </a:endParaRPr>
          </a:p>
          <a:p>
            <a:pPr algn="just">
              <a:lnSpc>
                <a:spcPct val="80000"/>
              </a:lnSpc>
              <a:buFont typeface="Wingdings 2" pitchFamily="18" charset="2"/>
              <a:buNone/>
              <a:defRPr/>
            </a:pPr>
            <a:endParaRPr lang="en-US" dirty="0">
              <a:solidFill>
                <a:schemeClr val="accent5">
                  <a:lumMod val="75000"/>
                </a:schemeClr>
              </a:solidFill>
              <a:latin typeface="Arial" panose="020B0604020202020204" pitchFamily="34" charset="0"/>
              <a:cs typeface="Arial" panose="020B0604020202020204" pitchFamily="34" charset="0"/>
            </a:endParaRPr>
          </a:p>
          <a:p>
            <a:pPr algn="just">
              <a:lnSpc>
                <a:spcPct val="80000"/>
              </a:lnSpc>
              <a:buFont typeface="Wingdings 2" pitchFamily="18" charset="2"/>
              <a:buNone/>
              <a:defRPr/>
            </a:pPr>
            <a:endParaRPr lang="en-US" dirty="0">
              <a:solidFill>
                <a:schemeClr val="accent5">
                  <a:lumMod val="75000"/>
                </a:schemeClr>
              </a:solidFill>
              <a:latin typeface="Arial" panose="020B0604020202020204" pitchFamily="34" charset="0"/>
              <a:cs typeface="Arial" panose="020B0604020202020204" pitchFamily="34" charset="0"/>
            </a:endParaRPr>
          </a:p>
          <a:p>
            <a:pPr algn="just">
              <a:lnSpc>
                <a:spcPct val="80000"/>
              </a:lnSpc>
              <a:buFont typeface="Wingdings 2" pitchFamily="18" charset="2"/>
              <a:buNone/>
              <a:defRPr/>
            </a:pPr>
            <a:endParaRPr lang="en-US" dirty="0">
              <a:solidFill>
                <a:schemeClr val="accent5">
                  <a:lumMod val="75000"/>
                </a:schemeClr>
              </a:solidFill>
              <a:latin typeface="Arial" panose="020B0604020202020204" pitchFamily="34" charset="0"/>
              <a:cs typeface="Arial" panose="020B0604020202020204" pitchFamily="34" charset="0"/>
            </a:endParaRPr>
          </a:p>
          <a:p>
            <a:pPr algn="just">
              <a:lnSpc>
                <a:spcPct val="80000"/>
              </a:lnSpc>
              <a:buFont typeface="Wingdings 2" pitchFamily="18" charset="2"/>
              <a:buNone/>
              <a:defRPr/>
            </a:pPr>
            <a:endParaRPr lang="en-US" dirty="0">
              <a:solidFill>
                <a:schemeClr val="accent5">
                  <a:lumMod val="75000"/>
                </a:schemeClr>
              </a:solidFill>
              <a:latin typeface="Arial" panose="020B0604020202020204" pitchFamily="34" charset="0"/>
              <a:cs typeface="Arial" panose="020B0604020202020204" pitchFamily="34" charset="0"/>
            </a:endParaRPr>
          </a:p>
          <a:p>
            <a:pPr algn="just">
              <a:lnSpc>
                <a:spcPct val="80000"/>
              </a:lnSpc>
              <a:buFont typeface="Wingdings 2" pitchFamily="18" charset="2"/>
              <a:buNone/>
              <a:defRPr/>
            </a:pPr>
            <a:endParaRPr lang="en-US" dirty="0">
              <a:solidFill>
                <a:schemeClr val="accent5">
                  <a:lumMod val="75000"/>
                </a:schemeClr>
              </a:solidFill>
              <a:latin typeface="Arial" panose="020B0604020202020204" pitchFamily="34" charset="0"/>
              <a:cs typeface="Arial" panose="020B0604020202020204" pitchFamily="34" charset="0"/>
            </a:endParaRPr>
          </a:p>
          <a:p>
            <a:pPr algn="just">
              <a:lnSpc>
                <a:spcPct val="80000"/>
              </a:lnSpc>
              <a:buFont typeface="Wingdings 2" pitchFamily="18" charset="2"/>
              <a:buNone/>
              <a:defRPr/>
            </a:pPr>
            <a:endParaRPr lang="ru-RU" dirty="0">
              <a:solidFill>
                <a:schemeClr val="accent5">
                  <a:lumMod val="75000"/>
                </a:schemeClr>
              </a:solidFill>
              <a:latin typeface="Arial" panose="020B0604020202020204" pitchFamily="34" charset="0"/>
              <a:cs typeface="Arial" panose="020B0604020202020204" pitchFamily="34" charset="0"/>
            </a:endParaRPr>
          </a:p>
          <a:p>
            <a:pPr algn="just">
              <a:lnSpc>
                <a:spcPct val="80000"/>
              </a:lnSpc>
              <a:buFont typeface="Wingdings 2" pitchFamily="18" charset="2"/>
              <a:buNone/>
              <a:defRPr/>
            </a:pPr>
            <a:endParaRPr lang="ru-RU" dirty="0">
              <a:solidFill>
                <a:srgbClr val="C00000"/>
              </a:solidFill>
              <a:latin typeface="Arial" panose="020B0604020202020204" pitchFamily="34" charset="0"/>
              <a:cs typeface="Arial" panose="020B0604020202020204" pitchFamily="34" charset="0"/>
            </a:endParaRPr>
          </a:p>
          <a:p>
            <a:pPr algn="just">
              <a:lnSpc>
                <a:spcPct val="80000"/>
              </a:lnSpc>
              <a:buFont typeface="Wingdings 2" pitchFamily="18" charset="2"/>
              <a:buNone/>
              <a:defRPr/>
            </a:pPr>
            <a:r>
              <a:rPr lang="ru-RU" dirty="0">
                <a:solidFill>
                  <a:srgbClr val="C00000"/>
                </a:solidFill>
                <a:latin typeface="Arial" panose="020B0604020202020204" pitchFamily="34" charset="0"/>
                <a:cs typeface="Arial" panose="020B0604020202020204" pitchFamily="34" charset="0"/>
              </a:rPr>
              <a:t>Акцентирование трудностей </a:t>
            </a:r>
            <a:r>
              <a:rPr lang="ru-RU" dirty="0">
                <a:solidFill>
                  <a:schemeClr val="accent5">
                    <a:lumMod val="75000"/>
                  </a:schemeClr>
                </a:solidFill>
                <a:latin typeface="Arial" panose="020B0604020202020204" pitchFamily="34" charset="0"/>
                <a:cs typeface="Arial" panose="020B0604020202020204" pitchFamily="34" charset="0"/>
              </a:rPr>
              <a:t>направляет внимание ученика на сложные моменты деятельности, заставляет его собраться, настроиться на серьезную работу («Это не так просто, как может показаться на первый взгляд, поэтому…», «Предстоит сложная работа….».  Обязателен доброжелательный и уверенный тон, а не устрашающий и злорадствующий.</a:t>
            </a:r>
          </a:p>
        </p:txBody>
      </p:sp>
      <p:grpSp>
        <p:nvGrpSpPr>
          <p:cNvPr id="2" name="Группа 1">
            <a:extLst>
              <a:ext uri="{FF2B5EF4-FFF2-40B4-BE49-F238E27FC236}">
                <a16:creationId xmlns:a16="http://schemas.microsoft.com/office/drawing/2014/main" id="{56DF222D-50CF-4F8D-84E8-EAD614530BB2}"/>
              </a:ext>
            </a:extLst>
          </p:cNvPr>
          <p:cNvGrpSpPr/>
          <p:nvPr/>
        </p:nvGrpSpPr>
        <p:grpSpPr>
          <a:xfrm>
            <a:off x="216024" y="2996952"/>
            <a:ext cx="8532440" cy="1876110"/>
            <a:chOff x="179512" y="2780927"/>
            <a:chExt cx="8532440" cy="1876110"/>
          </a:xfrm>
        </p:grpSpPr>
        <p:pic>
          <p:nvPicPr>
            <p:cNvPr id="9218" name="Picture 2" descr="https://www.finrost.com.ua/wp-content/uploads/2018/09/d0bdd183d0b6d0bdd0be-d0bbd0b8-d0b4d0b5d0bbd0b0d182d18c-d183d180d0bed0bad0b8-d181-d180d0b5d0b1d0b5d0bdd0bad0bed0bc-d0b8d0bbd0b8-d0bdd0b5-1.jpg">
              <a:extLst>
                <a:ext uri="{FF2B5EF4-FFF2-40B4-BE49-F238E27FC236}">
                  <a16:creationId xmlns:a16="http://schemas.microsoft.com/office/drawing/2014/main" id="{38A9E6A4-FE8C-4BEE-B9B0-BCE767EFA51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167844" y="2780927"/>
              <a:ext cx="2808312" cy="187610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spb247.ru/files/models/news/13399/13399_thumbnail_wide_w1180.jpg">
              <a:extLst>
                <a:ext uri="{FF2B5EF4-FFF2-40B4-BE49-F238E27FC236}">
                  <a16:creationId xmlns:a16="http://schemas.microsoft.com/office/drawing/2014/main" id="{8FADB73D-B359-4D29-9D54-1FF45FE8A86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9512" y="2780928"/>
              <a:ext cx="2911204" cy="1876109"/>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s://vogazeta.ru/uploads/full_size_1524127098-cd0e4e609d4c9f5e115df5a493ae1d6f.jpg">
              <a:extLst>
                <a:ext uri="{FF2B5EF4-FFF2-40B4-BE49-F238E27FC236}">
                  <a16:creationId xmlns:a16="http://schemas.microsoft.com/office/drawing/2014/main" id="{53F6CB2B-5590-45EA-B583-76AEC44F7A8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010173" y="2780927"/>
              <a:ext cx="2701779" cy="182996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p:cNvSpPr>
          <p:nvPr>
            <p:ph type="subTitle" idx="1"/>
          </p:nvPr>
        </p:nvSpPr>
        <p:spPr>
          <a:xfrm>
            <a:off x="518951" y="260648"/>
            <a:ext cx="8106097" cy="5134942"/>
          </a:xfrm>
        </p:spPr>
        <p:txBody>
          <a:bodyPr/>
          <a:lstStyle/>
          <a:p>
            <a:pPr algn="just">
              <a:lnSpc>
                <a:spcPct val="80000"/>
              </a:lnSpc>
              <a:defRPr/>
            </a:pPr>
            <a:r>
              <a:rPr lang="ru-RU" sz="2600" dirty="0">
                <a:solidFill>
                  <a:schemeClr val="accent5">
                    <a:lumMod val="75000"/>
                  </a:schemeClr>
                </a:solidFill>
              </a:rPr>
              <a:t>Главный смысл деятельности учителя состоит в том, чтобы создать каждому ребенку ситуацию успеха на уроке и дать ему возможность пережить радость достижения, осознать свои способности, поверить в себя.</a:t>
            </a:r>
          </a:p>
          <a:p>
            <a:pPr algn="just">
              <a:lnSpc>
                <a:spcPct val="80000"/>
              </a:lnSpc>
              <a:defRPr/>
            </a:pPr>
            <a:r>
              <a:rPr lang="ru-RU" sz="2600" dirty="0">
                <a:solidFill>
                  <a:schemeClr val="accent5">
                    <a:lumMod val="75000"/>
                  </a:schemeClr>
                </a:solidFill>
              </a:rPr>
              <a:t>Что же такое успех? Что необходимо педагогу для создания ситуации успеха на разных этапах урока? </a:t>
            </a:r>
          </a:p>
        </p:txBody>
      </p:sp>
      <p:pic>
        <p:nvPicPr>
          <p:cNvPr id="21506" name="Picture 2" descr="https://russiaedu.ru/media/cache/image_md_resize/uploads/upload-images/2018/01/31/b_img5a718398c7fc93.54203957.jpg">
            <a:extLst>
              <a:ext uri="{FF2B5EF4-FFF2-40B4-BE49-F238E27FC236}">
                <a16:creationId xmlns:a16="http://schemas.microsoft.com/office/drawing/2014/main" id="{1508BC73-DC5C-4800-9AF4-815B9E68AA2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31640" y="2780928"/>
            <a:ext cx="6652860" cy="34812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FF781CBB-C337-48C2-A66D-213E6BBA2C00}"/>
              </a:ext>
            </a:extLst>
          </p:cNvPr>
          <p:cNvSpPr/>
          <p:nvPr/>
        </p:nvSpPr>
        <p:spPr>
          <a:xfrm>
            <a:off x="251520" y="1268760"/>
            <a:ext cx="8496944" cy="5410712"/>
          </a:xfrm>
          <a:prstGeom prst="rect">
            <a:avLst/>
          </a:prstGeom>
        </p:spPr>
        <p:txBody>
          <a:bodyPr wrap="square">
            <a:spAutoFit/>
          </a:bodyPr>
          <a:lstStyle/>
          <a:p>
            <a:pPr algn="just">
              <a:lnSpc>
                <a:spcPct val="80000"/>
              </a:lnSpc>
              <a:buFont typeface="Wingdings 2" pitchFamily="18" charset="2"/>
              <a:buNone/>
              <a:defRPr/>
            </a:pPr>
            <a:r>
              <a:rPr lang="ru-RU" dirty="0">
                <a:solidFill>
                  <a:srgbClr val="C00000"/>
                </a:solidFill>
                <a:latin typeface="Arial" panose="020B0604020202020204" pitchFamily="34" charset="0"/>
                <a:cs typeface="Arial" panose="020B0604020202020204" pitchFamily="34" charset="0"/>
              </a:rPr>
              <a:t>Ограничение деятельности ребенка </a:t>
            </a:r>
            <a:r>
              <a:rPr lang="ru-RU" dirty="0">
                <a:solidFill>
                  <a:schemeClr val="accent5">
                    <a:lumMod val="75000"/>
                  </a:schemeClr>
                </a:solidFill>
                <a:latin typeface="Arial" panose="020B0604020202020204" pitchFamily="34" charset="0"/>
                <a:cs typeface="Arial" panose="020B0604020202020204" pitchFamily="34" charset="0"/>
              </a:rPr>
              <a:t>(высказывание  сомнений или неуверенности в силах, способностях, возможностях ученика): «Теперь я не могу вам доверить…», «Жаль, но мне придется попросить кого-то другого…», «Боюсь, что в ближайшее время едва ли удастся справиться…», «я не совсем уверен, что именно вы сумеете…» и т. п. Должно иметь свои границы, чтобы у ребенка оставалась возможность для реабилитации. </a:t>
            </a:r>
          </a:p>
          <a:p>
            <a:pPr algn="just">
              <a:lnSpc>
                <a:spcPct val="80000"/>
              </a:lnSpc>
              <a:buFont typeface="Wingdings 2" pitchFamily="18" charset="2"/>
              <a:buNone/>
              <a:defRPr/>
            </a:pPr>
            <a:endParaRPr lang="en-US" dirty="0">
              <a:solidFill>
                <a:schemeClr val="accent5">
                  <a:lumMod val="75000"/>
                </a:schemeClr>
              </a:solidFill>
              <a:latin typeface="Arial" panose="020B0604020202020204" pitchFamily="34" charset="0"/>
              <a:cs typeface="Arial" panose="020B0604020202020204" pitchFamily="34" charset="0"/>
            </a:endParaRPr>
          </a:p>
          <a:p>
            <a:pPr algn="just">
              <a:lnSpc>
                <a:spcPct val="80000"/>
              </a:lnSpc>
              <a:buFont typeface="Wingdings 2" pitchFamily="18" charset="2"/>
              <a:buNone/>
              <a:defRPr/>
            </a:pPr>
            <a:endParaRPr lang="en-US" dirty="0">
              <a:solidFill>
                <a:schemeClr val="accent5">
                  <a:lumMod val="75000"/>
                </a:schemeClr>
              </a:solidFill>
              <a:latin typeface="Arial" panose="020B0604020202020204" pitchFamily="34" charset="0"/>
              <a:cs typeface="Arial" panose="020B0604020202020204" pitchFamily="34" charset="0"/>
            </a:endParaRPr>
          </a:p>
          <a:p>
            <a:pPr algn="just">
              <a:lnSpc>
                <a:spcPct val="80000"/>
              </a:lnSpc>
              <a:buFont typeface="Wingdings 2" pitchFamily="18" charset="2"/>
              <a:buNone/>
              <a:defRPr/>
            </a:pPr>
            <a:endParaRPr lang="en-US" dirty="0">
              <a:solidFill>
                <a:schemeClr val="accent5">
                  <a:lumMod val="75000"/>
                </a:schemeClr>
              </a:solidFill>
              <a:latin typeface="Arial" panose="020B0604020202020204" pitchFamily="34" charset="0"/>
              <a:cs typeface="Arial" panose="020B0604020202020204" pitchFamily="34" charset="0"/>
            </a:endParaRPr>
          </a:p>
          <a:p>
            <a:pPr algn="just">
              <a:lnSpc>
                <a:spcPct val="80000"/>
              </a:lnSpc>
              <a:buFont typeface="Wingdings 2" pitchFamily="18" charset="2"/>
              <a:buNone/>
              <a:defRPr/>
            </a:pPr>
            <a:endParaRPr lang="en-US" dirty="0">
              <a:solidFill>
                <a:schemeClr val="accent5">
                  <a:lumMod val="75000"/>
                </a:schemeClr>
              </a:solidFill>
              <a:latin typeface="Arial" panose="020B0604020202020204" pitchFamily="34" charset="0"/>
              <a:cs typeface="Arial" panose="020B0604020202020204" pitchFamily="34" charset="0"/>
            </a:endParaRPr>
          </a:p>
          <a:p>
            <a:pPr algn="just">
              <a:lnSpc>
                <a:spcPct val="80000"/>
              </a:lnSpc>
              <a:buFont typeface="Wingdings 2" pitchFamily="18" charset="2"/>
              <a:buNone/>
              <a:defRPr/>
            </a:pPr>
            <a:endParaRPr lang="en-US" dirty="0">
              <a:solidFill>
                <a:schemeClr val="accent5">
                  <a:lumMod val="75000"/>
                </a:schemeClr>
              </a:solidFill>
              <a:latin typeface="Arial" panose="020B0604020202020204" pitchFamily="34" charset="0"/>
              <a:cs typeface="Arial" panose="020B0604020202020204" pitchFamily="34" charset="0"/>
            </a:endParaRPr>
          </a:p>
          <a:p>
            <a:pPr algn="just">
              <a:lnSpc>
                <a:spcPct val="80000"/>
              </a:lnSpc>
              <a:buFont typeface="Wingdings 2" pitchFamily="18" charset="2"/>
              <a:buNone/>
              <a:defRPr/>
            </a:pPr>
            <a:endParaRPr lang="en-US" dirty="0">
              <a:solidFill>
                <a:schemeClr val="accent5">
                  <a:lumMod val="75000"/>
                </a:schemeClr>
              </a:solidFill>
              <a:latin typeface="Arial" panose="020B0604020202020204" pitchFamily="34" charset="0"/>
              <a:cs typeface="Arial" panose="020B0604020202020204" pitchFamily="34" charset="0"/>
            </a:endParaRPr>
          </a:p>
          <a:p>
            <a:pPr algn="just">
              <a:lnSpc>
                <a:spcPct val="80000"/>
              </a:lnSpc>
              <a:buFont typeface="Wingdings 2" pitchFamily="18" charset="2"/>
              <a:buNone/>
              <a:defRPr/>
            </a:pPr>
            <a:endParaRPr lang="en-US" dirty="0">
              <a:solidFill>
                <a:schemeClr val="accent5">
                  <a:lumMod val="75000"/>
                </a:schemeClr>
              </a:solidFill>
              <a:latin typeface="Arial" panose="020B0604020202020204" pitchFamily="34" charset="0"/>
              <a:cs typeface="Arial" panose="020B0604020202020204" pitchFamily="34" charset="0"/>
            </a:endParaRPr>
          </a:p>
          <a:p>
            <a:pPr algn="just">
              <a:lnSpc>
                <a:spcPct val="80000"/>
              </a:lnSpc>
              <a:buFont typeface="Wingdings 2" pitchFamily="18" charset="2"/>
              <a:buNone/>
              <a:defRPr/>
            </a:pPr>
            <a:endParaRPr lang="ru-RU" dirty="0">
              <a:solidFill>
                <a:schemeClr val="accent5">
                  <a:lumMod val="75000"/>
                </a:schemeClr>
              </a:solidFill>
              <a:latin typeface="Arial" panose="020B0604020202020204" pitchFamily="34" charset="0"/>
              <a:cs typeface="Arial" panose="020B0604020202020204" pitchFamily="34" charset="0"/>
            </a:endParaRPr>
          </a:p>
          <a:p>
            <a:pPr algn="just">
              <a:lnSpc>
                <a:spcPct val="80000"/>
              </a:lnSpc>
              <a:buFont typeface="Wingdings 2" pitchFamily="18" charset="2"/>
              <a:buNone/>
              <a:defRPr/>
            </a:pPr>
            <a:endParaRPr lang="en-US" dirty="0">
              <a:solidFill>
                <a:schemeClr val="accent5">
                  <a:lumMod val="75000"/>
                </a:schemeClr>
              </a:solidFill>
              <a:latin typeface="Arial" panose="020B0604020202020204" pitchFamily="34" charset="0"/>
              <a:cs typeface="Arial" panose="020B0604020202020204" pitchFamily="34" charset="0"/>
            </a:endParaRPr>
          </a:p>
          <a:p>
            <a:pPr algn="just">
              <a:lnSpc>
                <a:spcPct val="80000"/>
              </a:lnSpc>
              <a:buFont typeface="Wingdings 2" pitchFamily="18" charset="2"/>
              <a:buNone/>
              <a:defRPr/>
            </a:pPr>
            <a:endParaRPr lang="en-US" dirty="0">
              <a:solidFill>
                <a:schemeClr val="accent5">
                  <a:lumMod val="75000"/>
                </a:schemeClr>
              </a:solidFill>
              <a:latin typeface="Arial" panose="020B0604020202020204" pitchFamily="34" charset="0"/>
              <a:cs typeface="Arial" panose="020B0604020202020204" pitchFamily="34" charset="0"/>
            </a:endParaRPr>
          </a:p>
          <a:p>
            <a:pPr algn="just">
              <a:lnSpc>
                <a:spcPct val="80000"/>
              </a:lnSpc>
              <a:buFont typeface="Wingdings 2" pitchFamily="18" charset="2"/>
              <a:buNone/>
              <a:defRPr/>
            </a:pPr>
            <a:r>
              <a:rPr lang="ru-RU" dirty="0">
                <a:solidFill>
                  <a:srgbClr val="C00000"/>
                </a:solidFill>
                <a:latin typeface="Arial" panose="020B0604020202020204" pitchFamily="34" charset="0"/>
                <a:cs typeface="Arial" panose="020B0604020202020204" pitchFamily="34" charset="0"/>
              </a:rPr>
              <a:t>Мотивационное усиление </a:t>
            </a:r>
            <a:r>
              <a:rPr lang="ru-RU" dirty="0">
                <a:solidFill>
                  <a:schemeClr val="accent5">
                    <a:lumMod val="75000"/>
                  </a:schemeClr>
                </a:solidFill>
                <a:latin typeface="Arial" panose="020B0604020202020204" pitchFamily="34" charset="0"/>
                <a:cs typeface="Arial" panose="020B0604020202020204" pitchFamily="34" charset="0"/>
              </a:rPr>
              <a:t>-  трактовка деятельности ребенка как стремление показать себя в выигрышном виде, произвести на окружающих яркое, эффектное впечатление. «Ты думал всех удивить…», «Ты думал, что лучше всех…», «Ты считал, что это легко, и поэтому…» Затем на контрасте предъявляется норма, что выводит ребенка на самоанализ и самооценку </a:t>
            </a:r>
          </a:p>
          <a:p>
            <a:pPr algn="just">
              <a:lnSpc>
                <a:spcPct val="80000"/>
              </a:lnSpc>
              <a:buFont typeface="Wingdings 2" pitchFamily="18" charset="2"/>
              <a:buNone/>
              <a:defRPr/>
            </a:pPr>
            <a:r>
              <a:rPr lang="ru-RU" dirty="0">
                <a:solidFill>
                  <a:schemeClr val="accent5">
                    <a:lumMod val="75000"/>
                  </a:schemeClr>
                </a:solidFill>
                <a:latin typeface="Arial" panose="020B0604020202020204" pitchFamily="34" charset="0"/>
                <a:cs typeface="Arial" panose="020B0604020202020204" pitchFamily="34" charset="0"/>
              </a:rPr>
              <a:t>реального уровня своих возможностей. «Ты считал, что материал настолько прост, что твоей эрудиции будет достаточно. Но сегодня и для тебя, я думаю, стало очевидным, что наука не терпит пренебрежения к себе…».</a:t>
            </a:r>
          </a:p>
        </p:txBody>
      </p:sp>
      <p:sp>
        <p:nvSpPr>
          <p:cNvPr id="5" name="Rectangle 7">
            <a:extLst>
              <a:ext uri="{FF2B5EF4-FFF2-40B4-BE49-F238E27FC236}">
                <a16:creationId xmlns:a16="http://schemas.microsoft.com/office/drawing/2014/main" id="{CC080732-8068-4F9F-AE72-AA5BDD752719}"/>
              </a:ext>
            </a:extLst>
          </p:cNvPr>
          <p:cNvSpPr txBox="1">
            <a:spLocks/>
          </p:cNvSpPr>
          <p:nvPr/>
        </p:nvSpPr>
        <p:spPr bwMode="auto">
          <a:xfrm>
            <a:off x="0" y="0"/>
            <a:ext cx="9144000" cy="1052513"/>
          </a:xfrm>
          <a:prstGeom prst="rect">
            <a:avLst/>
          </a:prstGeom>
        </p:spPr>
        <p:txBody>
          <a:bodyPr vert="horz" wrap="square" lIns="91440" tIns="45720" rIns="91440" bIns="45720" numCol="1" rtlCol="0" anchor="ctr" anchorCtr="0" compatLnSpc="1">
            <a:prstTxWarp prst="textNoShape">
              <a:avLst/>
            </a:prstTxWarp>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ru-RU" sz="2400" b="1" dirty="0">
                <a:solidFill>
                  <a:srgbClr val="C00000"/>
                </a:solidFill>
                <a:latin typeface="Arial" panose="020B0604020202020204" pitchFamily="34" charset="0"/>
                <a:ea typeface="+mn-ea"/>
                <a:cs typeface="Arial" panose="020B0604020202020204" pitchFamily="34" charset="0"/>
              </a:rPr>
              <a:t>Технологически создание ситуации неуспеха складывается из тех же операций, что и создание ситуации успеха, но имеющих противоположную векторную направленность</a:t>
            </a:r>
          </a:p>
        </p:txBody>
      </p:sp>
      <p:grpSp>
        <p:nvGrpSpPr>
          <p:cNvPr id="6" name="Группа 5">
            <a:extLst>
              <a:ext uri="{FF2B5EF4-FFF2-40B4-BE49-F238E27FC236}">
                <a16:creationId xmlns:a16="http://schemas.microsoft.com/office/drawing/2014/main" id="{8F929734-9EDC-40BD-82BE-B4F47FD2C13A}"/>
              </a:ext>
            </a:extLst>
          </p:cNvPr>
          <p:cNvGrpSpPr/>
          <p:nvPr/>
        </p:nvGrpSpPr>
        <p:grpSpPr>
          <a:xfrm>
            <a:off x="251520" y="2780928"/>
            <a:ext cx="8555327" cy="1872208"/>
            <a:chOff x="251520" y="2780928"/>
            <a:chExt cx="8555327" cy="1872208"/>
          </a:xfrm>
        </p:grpSpPr>
        <p:pic>
          <p:nvPicPr>
            <p:cNvPr id="12290" name="Picture 2" descr="https://www.crimeantatars.club/wp-content/uploads/2017/10/school-1.jpg">
              <a:extLst>
                <a:ext uri="{FF2B5EF4-FFF2-40B4-BE49-F238E27FC236}">
                  <a16:creationId xmlns:a16="http://schemas.microsoft.com/office/drawing/2014/main" id="{E96AC6B8-5089-4D88-A19E-201223B339D4}"/>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51520" y="2780928"/>
              <a:ext cx="3060620" cy="187220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my-madonna.ru/media/articles/0b6ef6a5ddb6e9b088a4ec6af1004e84.jpg">
              <a:extLst>
                <a:ext uri="{FF2B5EF4-FFF2-40B4-BE49-F238E27FC236}">
                  <a16:creationId xmlns:a16="http://schemas.microsoft.com/office/drawing/2014/main" id="{45AE3488-325F-47B5-B61F-C3258E09E19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993846" y="2780928"/>
              <a:ext cx="2813001" cy="1872208"/>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s://fs.4geo.ru/get/editors/landingpage/1494961326-448422.png">
              <a:extLst>
                <a:ext uri="{FF2B5EF4-FFF2-40B4-BE49-F238E27FC236}">
                  <a16:creationId xmlns:a16="http://schemas.microsoft.com/office/drawing/2014/main" id="{C7882280-45BA-452D-A242-A461435F4D4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370176" y="2780928"/>
              <a:ext cx="2551098" cy="187220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345893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p:cNvSpPr>
          <p:nvPr>
            <p:ph type="ctrTitle"/>
          </p:nvPr>
        </p:nvSpPr>
        <p:spPr bwMode="auto">
          <a:xfrm>
            <a:off x="395536" y="4581128"/>
            <a:ext cx="8640960" cy="2133600"/>
          </a:xfrm>
        </p:spPr>
        <p:txBody>
          <a:bodyPr wrap="square" lIns="91440" tIns="45720" rIns="91440" bIns="45720" numCol="1" anchorCtr="0" compatLnSpc="1">
            <a:prstTxWarp prst="textNoShape">
              <a:avLst/>
            </a:prstTxWarp>
            <a:noAutofit/>
          </a:bodyPr>
          <a:lstStyle/>
          <a:p>
            <a:pPr algn="l">
              <a:defRPr/>
            </a:pPr>
            <a:r>
              <a:rPr lang="ru-RU" sz="2000" dirty="0">
                <a:solidFill>
                  <a:schemeClr val="accent5">
                    <a:lumMod val="75000"/>
                  </a:schemeClr>
                </a:solidFill>
                <a:latin typeface="Arial" panose="020B0604020202020204" pitchFamily="34" charset="0"/>
                <a:ea typeface="+mn-ea"/>
                <a:cs typeface="Arial" panose="020B0604020202020204" pitchFamily="34" charset="0"/>
              </a:rPr>
              <a:t>Педагог внимательно следит за тем, в чем ребенок видит причину своей</a:t>
            </a:r>
            <a:r>
              <a:rPr lang="en-US" sz="2000" dirty="0">
                <a:solidFill>
                  <a:schemeClr val="accent5">
                    <a:lumMod val="75000"/>
                  </a:schemeClr>
                </a:solidFill>
                <a:latin typeface="Arial" panose="020B0604020202020204" pitchFamily="34" charset="0"/>
                <a:ea typeface="+mn-ea"/>
                <a:cs typeface="Arial" panose="020B0604020202020204" pitchFamily="34" charset="0"/>
              </a:rPr>
              <a:t> </a:t>
            </a:r>
            <a:r>
              <a:rPr lang="ru-RU" sz="2000" dirty="0">
                <a:solidFill>
                  <a:schemeClr val="accent5">
                    <a:lumMod val="75000"/>
                  </a:schemeClr>
                </a:solidFill>
                <a:latin typeface="Arial" panose="020B0604020202020204" pitchFamily="34" charset="0"/>
                <a:ea typeface="+mn-ea"/>
                <a:cs typeface="Arial" panose="020B0604020202020204" pitchFamily="34" charset="0"/>
              </a:rPr>
              <a:t>неудачи: </a:t>
            </a:r>
            <a:br>
              <a:rPr lang="en-US" sz="2000" dirty="0">
                <a:solidFill>
                  <a:schemeClr val="accent5">
                    <a:lumMod val="75000"/>
                  </a:schemeClr>
                </a:solidFill>
                <a:latin typeface="Arial" panose="020B0604020202020204" pitchFamily="34" charset="0"/>
                <a:ea typeface="+mn-ea"/>
                <a:cs typeface="Arial" panose="020B0604020202020204" pitchFamily="34" charset="0"/>
              </a:rPr>
            </a:br>
            <a:r>
              <a:rPr lang="ru-RU" sz="2000" dirty="0">
                <a:solidFill>
                  <a:schemeClr val="accent5">
                    <a:lumMod val="75000"/>
                  </a:schemeClr>
                </a:solidFill>
                <a:latin typeface="Arial" panose="020B0604020202020204" pitchFamily="34" charset="0"/>
                <a:ea typeface="+mn-ea"/>
                <a:cs typeface="Arial" panose="020B0604020202020204" pitchFamily="34" charset="0"/>
              </a:rPr>
              <a:t>в себе («Да, я действительно поторопился и не подумал…»), </a:t>
            </a:r>
            <a:br>
              <a:rPr lang="en-US" sz="2000" dirty="0">
                <a:solidFill>
                  <a:schemeClr val="accent5">
                    <a:lumMod val="75000"/>
                  </a:schemeClr>
                </a:solidFill>
                <a:latin typeface="Arial" panose="020B0604020202020204" pitchFamily="34" charset="0"/>
                <a:ea typeface="+mn-ea"/>
                <a:cs typeface="Arial" panose="020B0604020202020204" pitchFamily="34" charset="0"/>
              </a:rPr>
            </a:br>
            <a:r>
              <a:rPr lang="ru-RU" sz="2000" dirty="0">
                <a:solidFill>
                  <a:schemeClr val="accent5">
                    <a:lumMod val="75000"/>
                  </a:schemeClr>
                </a:solidFill>
                <a:latin typeface="Arial" panose="020B0604020202020204" pitchFamily="34" charset="0"/>
                <a:ea typeface="+mn-ea"/>
                <a:cs typeface="Arial" panose="020B0604020202020204" pitchFamily="34" charset="0"/>
              </a:rPr>
              <a:t>в других («Учитель всегда предъявляет ко мне завышенные требования…»), </a:t>
            </a:r>
            <a:br>
              <a:rPr lang="en-US" sz="2000" dirty="0">
                <a:solidFill>
                  <a:schemeClr val="accent5">
                    <a:lumMod val="75000"/>
                  </a:schemeClr>
                </a:solidFill>
                <a:latin typeface="Arial" panose="020B0604020202020204" pitchFamily="34" charset="0"/>
                <a:ea typeface="+mn-ea"/>
                <a:cs typeface="Arial" panose="020B0604020202020204" pitchFamily="34" charset="0"/>
              </a:rPr>
            </a:br>
            <a:r>
              <a:rPr lang="ru-RU" sz="2000" dirty="0">
                <a:solidFill>
                  <a:schemeClr val="accent5">
                    <a:lumMod val="75000"/>
                  </a:schemeClr>
                </a:solidFill>
                <a:latin typeface="Arial" panose="020B0604020202020204" pitchFamily="34" charset="0"/>
                <a:ea typeface="+mn-ea"/>
                <a:cs typeface="Arial" panose="020B0604020202020204" pitchFamily="34" charset="0"/>
              </a:rPr>
              <a:t>в самом задании («Оно оказалось настолько сложным, что вообще никто не смог бы справиться с ним…»). </a:t>
            </a:r>
            <a:br>
              <a:rPr lang="en-US" sz="2000" dirty="0">
                <a:solidFill>
                  <a:schemeClr val="accent5">
                    <a:lumMod val="75000"/>
                  </a:schemeClr>
                </a:solidFill>
                <a:latin typeface="Arial" panose="020B0604020202020204" pitchFamily="34" charset="0"/>
                <a:ea typeface="+mn-ea"/>
                <a:cs typeface="Arial" panose="020B0604020202020204" pitchFamily="34" charset="0"/>
              </a:rPr>
            </a:br>
            <a:br>
              <a:rPr lang="en-US" sz="2000" dirty="0">
                <a:solidFill>
                  <a:schemeClr val="accent5">
                    <a:lumMod val="75000"/>
                  </a:schemeClr>
                </a:solidFill>
                <a:latin typeface="Arial" panose="020B0604020202020204" pitchFamily="34" charset="0"/>
                <a:ea typeface="+mn-ea"/>
                <a:cs typeface="Arial" panose="020B0604020202020204" pitchFamily="34" charset="0"/>
              </a:rPr>
            </a:br>
            <a:br>
              <a:rPr lang="en-US" sz="2000" dirty="0">
                <a:solidFill>
                  <a:schemeClr val="accent5">
                    <a:lumMod val="75000"/>
                  </a:schemeClr>
                </a:solidFill>
                <a:latin typeface="Arial" panose="020B0604020202020204" pitchFamily="34" charset="0"/>
                <a:ea typeface="+mn-ea"/>
                <a:cs typeface="Arial" panose="020B0604020202020204" pitchFamily="34" charset="0"/>
              </a:rPr>
            </a:br>
            <a:br>
              <a:rPr lang="en-US" sz="2000" dirty="0">
                <a:solidFill>
                  <a:schemeClr val="accent5">
                    <a:lumMod val="75000"/>
                  </a:schemeClr>
                </a:solidFill>
                <a:latin typeface="Arial" panose="020B0604020202020204" pitchFamily="34" charset="0"/>
                <a:ea typeface="+mn-ea"/>
                <a:cs typeface="Arial" panose="020B0604020202020204" pitchFamily="34" charset="0"/>
              </a:rPr>
            </a:br>
            <a:br>
              <a:rPr lang="en-US" sz="2000" dirty="0">
                <a:solidFill>
                  <a:schemeClr val="accent5">
                    <a:lumMod val="75000"/>
                  </a:schemeClr>
                </a:solidFill>
                <a:latin typeface="Arial" panose="020B0604020202020204" pitchFamily="34" charset="0"/>
                <a:ea typeface="+mn-ea"/>
                <a:cs typeface="Arial" panose="020B0604020202020204" pitchFamily="34" charset="0"/>
              </a:rPr>
            </a:br>
            <a:br>
              <a:rPr lang="en-US" sz="2000" dirty="0">
                <a:solidFill>
                  <a:schemeClr val="accent5">
                    <a:lumMod val="75000"/>
                  </a:schemeClr>
                </a:solidFill>
                <a:latin typeface="Arial" panose="020B0604020202020204" pitchFamily="34" charset="0"/>
                <a:ea typeface="+mn-ea"/>
                <a:cs typeface="Arial" panose="020B0604020202020204" pitchFamily="34" charset="0"/>
              </a:rPr>
            </a:br>
            <a:br>
              <a:rPr lang="en-US" sz="2000" dirty="0">
                <a:solidFill>
                  <a:schemeClr val="accent5">
                    <a:lumMod val="75000"/>
                  </a:schemeClr>
                </a:solidFill>
                <a:latin typeface="Arial" panose="020B0604020202020204" pitchFamily="34" charset="0"/>
                <a:ea typeface="+mn-ea"/>
                <a:cs typeface="Arial" panose="020B0604020202020204" pitchFamily="34" charset="0"/>
              </a:rPr>
            </a:br>
            <a:br>
              <a:rPr lang="en-US" sz="2000" dirty="0">
                <a:solidFill>
                  <a:schemeClr val="accent5">
                    <a:lumMod val="75000"/>
                  </a:schemeClr>
                </a:solidFill>
                <a:latin typeface="Arial" panose="020B0604020202020204" pitchFamily="34" charset="0"/>
                <a:ea typeface="+mn-ea"/>
                <a:cs typeface="Arial" panose="020B0604020202020204" pitchFamily="34" charset="0"/>
              </a:rPr>
            </a:br>
            <a:br>
              <a:rPr lang="en-US" sz="2000" dirty="0">
                <a:solidFill>
                  <a:schemeClr val="accent5">
                    <a:lumMod val="75000"/>
                  </a:schemeClr>
                </a:solidFill>
                <a:latin typeface="Arial" panose="020B0604020202020204" pitchFamily="34" charset="0"/>
                <a:ea typeface="+mn-ea"/>
                <a:cs typeface="Arial" panose="020B0604020202020204" pitchFamily="34" charset="0"/>
              </a:rPr>
            </a:br>
            <a:br>
              <a:rPr lang="en-US" sz="2000" dirty="0">
                <a:solidFill>
                  <a:schemeClr val="accent5">
                    <a:lumMod val="75000"/>
                  </a:schemeClr>
                </a:solidFill>
                <a:latin typeface="Arial" panose="020B0604020202020204" pitchFamily="34" charset="0"/>
                <a:ea typeface="+mn-ea"/>
                <a:cs typeface="Arial" panose="020B0604020202020204" pitchFamily="34" charset="0"/>
              </a:rPr>
            </a:br>
            <a:br>
              <a:rPr lang="en-US" sz="2000" dirty="0">
                <a:solidFill>
                  <a:schemeClr val="accent5">
                    <a:lumMod val="75000"/>
                  </a:schemeClr>
                </a:solidFill>
                <a:latin typeface="Arial" panose="020B0604020202020204" pitchFamily="34" charset="0"/>
                <a:ea typeface="+mn-ea"/>
                <a:cs typeface="Arial" panose="020B0604020202020204" pitchFamily="34" charset="0"/>
              </a:rPr>
            </a:br>
            <a:br>
              <a:rPr lang="en-US" sz="2000" dirty="0">
                <a:solidFill>
                  <a:schemeClr val="accent5">
                    <a:lumMod val="75000"/>
                  </a:schemeClr>
                </a:solidFill>
                <a:latin typeface="Arial" panose="020B0604020202020204" pitchFamily="34" charset="0"/>
                <a:ea typeface="+mn-ea"/>
                <a:cs typeface="Arial" panose="020B0604020202020204" pitchFamily="34" charset="0"/>
              </a:rPr>
            </a:br>
            <a:br>
              <a:rPr lang="en-US" sz="2000" dirty="0">
                <a:solidFill>
                  <a:schemeClr val="accent5">
                    <a:lumMod val="75000"/>
                  </a:schemeClr>
                </a:solidFill>
                <a:latin typeface="Arial" panose="020B0604020202020204" pitchFamily="34" charset="0"/>
                <a:ea typeface="+mn-ea"/>
                <a:cs typeface="Arial" panose="020B0604020202020204" pitchFamily="34" charset="0"/>
              </a:rPr>
            </a:br>
            <a:br>
              <a:rPr lang="en-US" sz="2000" dirty="0">
                <a:solidFill>
                  <a:schemeClr val="accent5">
                    <a:lumMod val="75000"/>
                  </a:schemeClr>
                </a:solidFill>
                <a:latin typeface="Arial" panose="020B0604020202020204" pitchFamily="34" charset="0"/>
                <a:ea typeface="+mn-ea"/>
                <a:cs typeface="Arial" panose="020B0604020202020204" pitchFamily="34" charset="0"/>
              </a:rPr>
            </a:br>
            <a:r>
              <a:rPr lang="ru-RU" sz="2000" dirty="0">
                <a:solidFill>
                  <a:schemeClr val="accent5">
                    <a:lumMod val="75000"/>
                  </a:schemeClr>
                </a:solidFill>
                <a:latin typeface="Arial" panose="020B0604020202020204" pitchFamily="34" charset="0"/>
                <a:ea typeface="+mn-ea"/>
                <a:cs typeface="Arial" panose="020B0604020202020204" pitchFamily="34" charset="0"/>
              </a:rPr>
              <a:t>В зависимости от того, в каком направлении происходит анализ, следует производить его коррекцию, обращая внимание ребенка на себя, свои усилия и возможности. </a:t>
            </a:r>
          </a:p>
        </p:txBody>
      </p:sp>
      <p:grpSp>
        <p:nvGrpSpPr>
          <p:cNvPr id="2" name="Группа 1">
            <a:extLst>
              <a:ext uri="{FF2B5EF4-FFF2-40B4-BE49-F238E27FC236}">
                <a16:creationId xmlns:a16="http://schemas.microsoft.com/office/drawing/2014/main" id="{376D19BF-B42C-48B0-8A64-356ABECD0EBB}"/>
              </a:ext>
            </a:extLst>
          </p:cNvPr>
          <p:cNvGrpSpPr/>
          <p:nvPr/>
        </p:nvGrpSpPr>
        <p:grpSpPr>
          <a:xfrm>
            <a:off x="539552" y="2492895"/>
            <a:ext cx="7829548" cy="2652292"/>
            <a:chOff x="539552" y="2492895"/>
            <a:chExt cx="7829548" cy="2652292"/>
          </a:xfrm>
        </p:grpSpPr>
        <p:pic>
          <p:nvPicPr>
            <p:cNvPr id="4" name="Picture 4" descr="2069ccb78ea4ffc00ef651d56511bf8a">
              <a:extLst>
                <a:ext uri="{FF2B5EF4-FFF2-40B4-BE49-F238E27FC236}">
                  <a16:creationId xmlns:a16="http://schemas.microsoft.com/office/drawing/2014/main" id="{C5BD56F4-556F-4DAD-96A1-144881075B3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a:xfrm>
              <a:off x="539552" y="2492896"/>
              <a:ext cx="3676798" cy="2652291"/>
            </a:xfrm>
            <a:prstGeom prst="rect">
              <a:avLst/>
            </a:prstGeom>
            <a:noFill/>
            <a:ln>
              <a:noFill/>
            </a:ln>
          </p:spPr>
        </p:pic>
        <p:pic>
          <p:nvPicPr>
            <p:cNvPr id="5122" name="Picture 2" descr="http://xn--e1abcgakjmf3afc5c8g.xn--p1ai/upload/main/a92/a923d22110c3ff6467ab01c8c227ef16.jpg">
              <a:extLst>
                <a:ext uri="{FF2B5EF4-FFF2-40B4-BE49-F238E27FC236}">
                  <a16:creationId xmlns:a16="http://schemas.microsoft.com/office/drawing/2014/main" id="{531E3F5E-C7CF-4096-8198-A6E06677078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92735" y="2492895"/>
              <a:ext cx="3976365" cy="2652291"/>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55689C39-E806-4AE2-8908-196C4A5ED717}"/>
              </a:ext>
            </a:extLst>
          </p:cNvPr>
          <p:cNvSpPr/>
          <p:nvPr/>
        </p:nvSpPr>
        <p:spPr>
          <a:xfrm>
            <a:off x="240532" y="260648"/>
            <a:ext cx="8892480" cy="5903154"/>
          </a:xfrm>
          <a:prstGeom prst="rect">
            <a:avLst/>
          </a:prstGeom>
        </p:spPr>
        <p:txBody>
          <a:bodyPr wrap="square">
            <a:spAutoFit/>
          </a:bodyPr>
          <a:lstStyle/>
          <a:p>
            <a:pPr algn="ctr">
              <a:lnSpc>
                <a:spcPct val="80000"/>
              </a:lnSpc>
              <a:defRPr/>
            </a:pPr>
            <a:r>
              <a:rPr lang="ru-RU" sz="2400" b="1" dirty="0">
                <a:solidFill>
                  <a:srgbClr val="C00000"/>
                </a:solidFill>
                <a:latin typeface="Arial" panose="020B0604020202020204" pitchFamily="34" charset="0"/>
                <a:cs typeface="Arial" panose="020B0604020202020204" pitchFamily="34" charset="0"/>
              </a:rPr>
              <a:t>Сопоставление с ожидаемым</a:t>
            </a:r>
            <a:endParaRPr lang="en-US" sz="2400" b="1" dirty="0">
              <a:solidFill>
                <a:srgbClr val="C00000"/>
              </a:solidFill>
              <a:latin typeface="Arial" panose="020B0604020202020204" pitchFamily="34" charset="0"/>
              <a:cs typeface="Arial" panose="020B0604020202020204" pitchFamily="34" charset="0"/>
            </a:endParaRPr>
          </a:p>
          <a:p>
            <a:pPr algn="just">
              <a:lnSpc>
                <a:spcPct val="80000"/>
              </a:lnSpc>
              <a:defRPr/>
            </a:pPr>
            <a:endParaRPr lang="en-US" dirty="0">
              <a:solidFill>
                <a:srgbClr val="C00000"/>
              </a:solidFill>
              <a:latin typeface="Arial" panose="020B0604020202020204" pitchFamily="34" charset="0"/>
              <a:cs typeface="Arial" panose="020B0604020202020204" pitchFamily="34" charset="0"/>
            </a:endParaRPr>
          </a:p>
          <a:p>
            <a:pPr algn="just">
              <a:lnSpc>
                <a:spcPct val="80000"/>
              </a:lnSpc>
              <a:defRPr/>
            </a:pPr>
            <a:r>
              <a:rPr lang="ru-RU" dirty="0">
                <a:solidFill>
                  <a:srgbClr val="C00000"/>
                </a:solidFill>
                <a:latin typeface="Arial" panose="020B0604020202020204" pitchFamily="34" charset="0"/>
                <a:cs typeface="Arial" panose="020B0604020202020204" pitchFamily="34" charset="0"/>
              </a:rPr>
              <a:t> </a:t>
            </a:r>
            <a:r>
              <a:rPr lang="ru-RU" dirty="0">
                <a:solidFill>
                  <a:schemeClr val="accent5">
                    <a:lumMod val="75000"/>
                  </a:schemeClr>
                </a:solidFill>
                <a:latin typeface="Arial" panose="020B0604020202020204" pitchFamily="34" charset="0"/>
                <a:cs typeface="Arial" panose="020B0604020202020204" pitchFamily="34" charset="0"/>
              </a:rPr>
              <a:t>Педагог, выражая свое сожаление по поводу полученного результата, апеллирует к достоинствам (личностным, интеллектуальным, коммуникативным, физическим  и  т.д.) и создает такую психологическую атмосферу, в которой у детей появляется желание восстановить свою репутацию, исправить выявленные недочеты, с большей  ответственностью и старанием выполнить задание.</a:t>
            </a:r>
            <a:endParaRPr lang="en-US" dirty="0">
              <a:solidFill>
                <a:schemeClr val="accent5">
                  <a:lumMod val="75000"/>
                </a:schemeClr>
              </a:solidFill>
              <a:latin typeface="Arial" panose="020B0604020202020204" pitchFamily="34" charset="0"/>
              <a:cs typeface="Arial" panose="020B0604020202020204" pitchFamily="34" charset="0"/>
            </a:endParaRPr>
          </a:p>
          <a:p>
            <a:pPr lvl="1" algn="just">
              <a:lnSpc>
                <a:spcPct val="80000"/>
              </a:lnSpc>
              <a:defRPr/>
            </a:pPr>
            <a:r>
              <a:rPr lang="ru-RU" dirty="0">
                <a:solidFill>
                  <a:schemeClr val="accent5">
                    <a:lumMod val="75000"/>
                  </a:schemeClr>
                </a:solidFill>
                <a:latin typeface="Arial" panose="020B0604020202020204" pitchFamily="34" charset="0"/>
                <a:cs typeface="Arial" panose="020B0604020202020204" pitchFamily="34" charset="0"/>
              </a:rPr>
              <a:t> «И это класс, который считается лучшим…», </a:t>
            </a:r>
            <a:endParaRPr lang="en-US" dirty="0">
              <a:solidFill>
                <a:schemeClr val="accent5">
                  <a:lumMod val="75000"/>
                </a:schemeClr>
              </a:solidFill>
              <a:latin typeface="Arial" panose="020B0604020202020204" pitchFamily="34" charset="0"/>
              <a:cs typeface="Arial" panose="020B0604020202020204" pitchFamily="34" charset="0"/>
            </a:endParaRPr>
          </a:p>
          <a:p>
            <a:pPr lvl="1" algn="just">
              <a:lnSpc>
                <a:spcPct val="80000"/>
              </a:lnSpc>
              <a:defRPr/>
            </a:pPr>
            <a:r>
              <a:rPr lang="ru-RU" dirty="0">
                <a:solidFill>
                  <a:schemeClr val="accent5">
                    <a:lumMod val="75000"/>
                  </a:schemeClr>
                </a:solidFill>
                <a:latin typeface="Arial" panose="020B0604020202020204" pitchFamily="34" charset="0"/>
                <a:cs typeface="Arial" panose="020B0604020202020204" pitchFamily="34" charset="0"/>
              </a:rPr>
              <a:t>«Я думала, что при ваших способностях…», </a:t>
            </a:r>
            <a:endParaRPr lang="en-US" dirty="0">
              <a:solidFill>
                <a:schemeClr val="accent5">
                  <a:lumMod val="75000"/>
                </a:schemeClr>
              </a:solidFill>
              <a:latin typeface="Arial" panose="020B0604020202020204" pitchFamily="34" charset="0"/>
              <a:cs typeface="Arial" panose="020B0604020202020204" pitchFamily="34" charset="0"/>
            </a:endParaRPr>
          </a:p>
          <a:p>
            <a:pPr lvl="1" algn="just">
              <a:lnSpc>
                <a:spcPct val="80000"/>
              </a:lnSpc>
              <a:defRPr/>
            </a:pPr>
            <a:r>
              <a:rPr lang="ru-RU" dirty="0">
                <a:solidFill>
                  <a:schemeClr val="accent5">
                    <a:lumMod val="75000"/>
                  </a:schemeClr>
                </a:solidFill>
                <a:latin typeface="Arial" panose="020B0604020202020204" pitchFamily="34" charset="0"/>
                <a:cs typeface="Arial" panose="020B0604020202020204" pitchFamily="34" charset="0"/>
              </a:rPr>
              <a:t>«Я надеялся, что вы, обладающие таким чувством ответственности…» и т. п. </a:t>
            </a:r>
            <a:endParaRPr lang="en-US" dirty="0">
              <a:solidFill>
                <a:schemeClr val="accent5">
                  <a:lumMod val="75000"/>
                </a:schemeClr>
              </a:solidFill>
              <a:latin typeface="Arial" panose="020B0604020202020204" pitchFamily="34" charset="0"/>
              <a:cs typeface="Arial" panose="020B0604020202020204" pitchFamily="34" charset="0"/>
            </a:endParaRPr>
          </a:p>
          <a:p>
            <a:pPr algn="just">
              <a:lnSpc>
                <a:spcPct val="80000"/>
              </a:lnSpc>
              <a:defRPr/>
            </a:pPr>
            <a:endParaRPr lang="en-US" dirty="0">
              <a:solidFill>
                <a:schemeClr val="accent5">
                  <a:lumMod val="75000"/>
                </a:schemeClr>
              </a:solidFill>
              <a:latin typeface="Arial" panose="020B0604020202020204" pitchFamily="34" charset="0"/>
              <a:cs typeface="Arial" panose="020B0604020202020204" pitchFamily="34" charset="0"/>
            </a:endParaRPr>
          </a:p>
          <a:p>
            <a:pPr algn="just">
              <a:lnSpc>
                <a:spcPct val="80000"/>
              </a:lnSpc>
              <a:defRPr/>
            </a:pPr>
            <a:r>
              <a:rPr lang="ru-RU" dirty="0">
                <a:solidFill>
                  <a:schemeClr val="accent5">
                    <a:lumMod val="75000"/>
                  </a:schemeClr>
                </a:solidFill>
                <a:latin typeface="Arial" panose="020B0604020202020204" pitchFamily="34" charset="0"/>
                <a:cs typeface="Arial" panose="020B0604020202020204" pitchFamily="34" charset="0"/>
              </a:rPr>
              <a:t>Психологическую решимость и активность, возникающие в этот момент, нельзя упускать, поэтому вслед за произведенной операцией педагог реализует внушение, включающее ребенка в деятельность, и сопровождает внесением нового мотива: </a:t>
            </a:r>
            <a:endParaRPr lang="en-US" dirty="0">
              <a:solidFill>
                <a:schemeClr val="accent5">
                  <a:lumMod val="75000"/>
                </a:schemeClr>
              </a:solidFill>
              <a:latin typeface="Arial" panose="020B0604020202020204" pitchFamily="34" charset="0"/>
              <a:cs typeface="Arial" panose="020B0604020202020204" pitchFamily="34" charset="0"/>
            </a:endParaRPr>
          </a:p>
          <a:p>
            <a:pPr lvl="1" algn="just">
              <a:lnSpc>
                <a:spcPct val="80000"/>
              </a:lnSpc>
              <a:defRPr/>
            </a:pPr>
            <a:r>
              <a:rPr lang="ru-RU" dirty="0">
                <a:solidFill>
                  <a:schemeClr val="accent5">
                    <a:lumMod val="75000"/>
                  </a:schemeClr>
                </a:solidFill>
                <a:latin typeface="Arial" panose="020B0604020202020204" pitchFamily="34" charset="0"/>
                <a:cs typeface="Arial" panose="020B0604020202020204" pitchFamily="34" charset="0"/>
              </a:rPr>
              <a:t>«Срочно исправить положение, пока…», </a:t>
            </a:r>
            <a:endParaRPr lang="en-US" dirty="0">
              <a:solidFill>
                <a:schemeClr val="accent5">
                  <a:lumMod val="75000"/>
                </a:schemeClr>
              </a:solidFill>
              <a:latin typeface="Arial" panose="020B0604020202020204" pitchFamily="34" charset="0"/>
              <a:cs typeface="Arial" panose="020B0604020202020204" pitchFamily="34" charset="0"/>
            </a:endParaRPr>
          </a:p>
          <a:p>
            <a:pPr lvl="1" algn="just">
              <a:lnSpc>
                <a:spcPct val="80000"/>
              </a:lnSpc>
              <a:defRPr/>
            </a:pPr>
            <a:r>
              <a:rPr lang="ru-RU" dirty="0">
                <a:solidFill>
                  <a:schemeClr val="accent5">
                    <a:lumMod val="75000"/>
                  </a:schemeClr>
                </a:solidFill>
                <a:latin typeface="Arial" panose="020B0604020202020204" pitchFamily="34" charset="0"/>
                <a:cs typeface="Arial" panose="020B0604020202020204" pitchFamily="34" charset="0"/>
              </a:rPr>
              <a:t>«Нельзя упускать возможность доказать всем и себе в том числе, что…», </a:t>
            </a:r>
            <a:endParaRPr lang="en-US" dirty="0">
              <a:solidFill>
                <a:schemeClr val="accent5">
                  <a:lumMod val="75000"/>
                </a:schemeClr>
              </a:solidFill>
              <a:latin typeface="Arial" panose="020B0604020202020204" pitchFamily="34" charset="0"/>
              <a:cs typeface="Arial" panose="020B0604020202020204" pitchFamily="34" charset="0"/>
            </a:endParaRPr>
          </a:p>
          <a:p>
            <a:pPr lvl="1" algn="just">
              <a:lnSpc>
                <a:spcPct val="80000"/>
              </a:lnSpc>
              <a:defRPr/>
            </a:pPr>
            <a:r>
              <a:rPr lang="ru-RU" dirty="0">
                <a:solidFill>
                  <a:schemeClr val="accent5">
                    <a:lumMod val="75000"/>
                  </a:schemeClr>
                </a:solidFill>
                <a:latin typeface="Arial" panose="020B0604020202020204" pitchFamily="34" charset="0"/>
                <a:cs typeface="Arial" panose="020B0604020202020204" pitchFamily="34" charset="0"/>
              </a:rPr>
              <a:t>«Если вы не хотите, чтобы о вас думали, то следует…» </a:t>
            </a:r>
            <a:endParaRPr lang="en-US" dirty="0">
              <a:solidFill>
                <a:schemeClr val="accent5">
                  <a:lumMod val="75000"/>
                </a:schemeClr>
              </a:solidFill>
              <a:latin typeface="Arial" panose="020B0604020202020204" pitchFamily="34" charset="0"/>
              <a:cs typeface="Arial" panose="020B0604020202020204" pitchFamily="34" charset="0"/>
            </a:endParaRPr>
          </a:p>
          <a:p>
            <a:pPr algn="just">
              <a:lnSpc>
                <a:spcPct val="80000"/>
              </a:lnSpc>
              <a:defRPr/>
            </a:pPr>
            <a:endParaRPr lang="en-US" dirty="0">
              <a:solidFill>
                <a:schemeClr val="accent5">
                  <a:lumMod val="75000"/>
                </a:schemeClr>
              </a:solidFill>
              <a:latin typeface="Arial" panose="020B0604020202020204" pitchFamily="34" charset="0"/>
              <a:cs typeface="Arial" panose="020B0604020202020204" pitchFamily="34" charset="0"/>
            </a:endParaRPr>
          </a:p>
          <a:p>
            <a:pPr algn="just">
              <a:lnSpc>
                <a:spcPct val="80000"/>
              </a:lnSpc>
              <a:defRPr/>
            </a:pPr>
            <a:r>
              <a:rPr lang="ru-RU" dirty="0">
                <a:solidFill>
                  <a:schemeClr val="accent5">
                    <a:lumMod val="75000"/>
                  </a:schemeClr>
                </a:solidFill>
                <a:latin typeface="Arial" panose="020B0604020202020204" pitchFamily="34" charset="0"/>
                <a:cs typeface="Arial" panose="020B0604020202020204" pitchFamily="34" charset="0"/>
              </a:rPr>
              <a:t>В приведенной ситуации педагог заканчивает: </a:t>
            </a:r>
            <a:endParaRPr lang="en-US" dirty="0">
              <a:solidFill>
                <a:schemeClr val="accent5">
                  <a:lumMod val="75000"/>
                </a:schemeClr>
              </a:solidFill>
              <a:latin typeface="Arial" panose="020B0604020202020204" pitchFamily="34" charset="0"/>
              <a:cs typeface="Arial" panose="020B0604020202020204" pitchFamily="34" charset="0"/>
            </a:endParaRPr>
          </a:p>
          <a:p>
            <a:pPr algn="just">
              <a:lnSpc>
                <a:spcPct val="80000"/>
              </a:lnSpc>
              <a:defRPr/>
            </a:pPr>
            <a:r>
              <a:rPr lang="ru-RU" dirty="0">
                <a:solidFill>
                  <a:schemeClr val="accent5">
                    <a:lumMod val="75000"/>
                  </a:schemeClr>
                </a:solidFill>
                <a:latin typeface="Arial" panose="020B0604020202020204" pitchFamily="34" charset="0"/>
                <a:cs typeface="Arial" panose="020B0604020202020204" pitchFamily="34" charset="0"/>
              </a:rPr>
              <a:t>«Если ты хочешь, чтобы к тебе относились как прежде, немедленно отыскивай свою ошибку и устраняй ее! Нам всем так  не хочется разочаровываться в тебе».</a:t>
            </a:r>
          </a:p>
          <a:p>
            <a:pPr algn="just">
              <a:lnSpc>
                <a:spcPct val="80000"/>
              </a:lnSpc>
              <a:defRPr/>
            </a:pPr>
            <a:r>
              <a:rPr lang="ru-RU" sz="1600" dirty="0">
                <a:effectLst>
                  <a:outerShdw blurRad="38100" dist="38100" dir="2700000" algn="tl">
                    <a:srgbClr val="000000"/>
                  </a:outerShdw>
                </a:effectLst>
              </a:rPr>
              <a:t> </a:t>
            </a:r>
            <a:endParaRPr lang="en-US" sz="1600" dirty="0">
              <a:effectLst>
                <a:outerShdw blurRad="38100" dist="38100" dir="2700000" algn="tl">
                  <a:srgbClr val="000000"/>
                </a:outerShdw>
              </a:effectLst>
            </a:endParaRPr>
          </a:p>
          <a:p>
            <a:pPr lvl="1" algn="just">
              <a:lnSpc>
                <a:spcPct val="80000"/>
              </a:lnSpc>
              <a:defRPr/>
            </a:pPr>
            <a:r>
              <a:rPr lang="ru-RU" dirty="0">
                <a:solidFill>
                  <a:srgbClr val="C00000"/>
                </a:solidFill>
                <a:latin typeface="Arial" panose="020B0604020202020204" pitchFamily="34" charset="0"/>
                <a:cs typeface="Arial" panose="020B0604020202020204" pitchFamily="34" charset="0"/>
              </a:rPr>
              <a:t>Внесение нового мотива – это начало следующего этапа, этапа создания ситуации успеха, технология которого была представлена выше. </a:t>
            </a:r>
          </a:p>
        </p:txBody>
      </p:sp>
    </p:spTree>
    <p:extLst>
      <p:ext uri="{BB962C8B-B14F-4D97-AF65-F5344CB8AC3E}">
        <p14:creationId xmlns:p14="http://schemas.microsoft.com/office/powerpoint/2010/main" val="1356072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p:cNvSpPr>
          <p:nvPr>
            <p:ph type="ctrTitle"/>
          </p:nvPr>
        </p:nvSpPr>
        <p:spPr bwMode="auto">
          <a:xfrm>
            <a:off x="755576" y="-258118"/>
            <a:ext cx="8172400" cy="1398587"/>
          </a:xfrm>
        </p:spPr>
        <p:txBody>
          <a:bodyPr wrap="square" lIns="91440" tIns="45720" rIns="91440" bIns="45720" numCol="1" anchorCtr="0" compatLnSpc="1">
            <a:prstTxWarp prst="textNoShape">
              <a:avLst/>
            </a:prstTxWarp>
            <a:noAutofit/>
          </a:bodyPr>
          <a:lstStyle/>
          <a:p>
            <a:pPr algn="l" eaLnBrk="1" hangingPunct="1">
              <a:defRPr/>
            </a:pPr>
            <a:r>
              <a:rPr lang="ru-RU" sz="2400" b="1" dirty="0">
                <a:solidFill>
                  <a:srgbClr val="C00000"/>
                </a:solidFill>
                <a:latin typeface="Arial" panose="020B0604020202020204" pitchFamily="34" charset="0"/>
                <a:ea typeface="+mn-ea"/>
                <a:cs typeface="Arial" panose="020B0604020202020204" pitchFamily="34" charset="0"/>
              </a:rPr>
              <a:t>Оценка любого педагогического явления всегда предусматривает рассмотрение в паре: успех — неуспех, знание — незнание, удача — неудача.</a:t>
            </a:r>
          </a:p>
        </p:txBody>
      </p:sp>
      <p:sp>
        <p:nvSpPr>
          <p:cNvPr id="29698" name="Rectangle 3"/>
          <p:cNvSpPr>
            <a:spLocks noGrp="1"/>
          </p:cNvSpPr>
          <p:nvPr>
            <p:ph type="subTitle" idx="1"/>
          </p:nvPr>
        </p:nvSpPr>
        <p:spPr>
          <a:xfrm>
            <a:off x="323528" y="1268760"/>
            <a:ext cx="8712968" cy="4572000"/>
          </a:xfrm>
        </p:spPr>
        <p:txBody>
          <a:bodyPr>
            <a:normAutofit/>
          </a:bodyPr>
          <a:lstStyle/>
          <a:p>
            <a:pPr algn="l" eaLnBrk="1" hangingPunct="1">
              <a:lnSpc>
                <a:spcPct val="80000"/>
              </a:lnSpc>
              <a:defRPr/>
            </a:pPr>
            <a:r>
              <a:rPr lang="ru-RU" sz="2000" dirty="0">
                <a:solidFill>
                  <a:schemeClr val="accent5">
                    <a:lumMod val="75000"/>
                  </a:schemeClr>
                </a:solidFill>
                <a:latin typeface="Arial" panose="020B0604020202020204" pitchFamily="34" charset="0"/>
                <a:cs typeface="Arial" panose="020B0604020202020204" pitchFamily="34" charset="0"/>
              </a:rPr>
              <a:t>Стремление к успеху есть способ преодоления неуспеха. </a:t>
            </a:r>
            <a:endParaRPr lang="en-US" sz="2000" dirty="0">
              <a:solidFill>
                <a:schemeClr val="accent5">
                  <a:lumMod val="75000"/>
                </a:schemeClr>
              </a:solidFill>
              <a:latin typeface="Arial" panose="020B0604020202020204" pitchFamily="34" charset="0"/>
              <a:cs typeface="Arial" panose="020B0604020202020204" pitchFamily="34" charset="0"/>
            </a:endParaRPr>
          </a:p>
          <a:p>
            <a:pPr algn="l" eaLnBrk="1" hangingPunct="1">
              <a:lnSpc>
                <a:spcPct val="80000"/>
              </a:lnSpc>
              <a:buFont typeface="Wingdings 2" pitchFamily="18" charset="2"/>
              <a:buNone/>
              <a:defRPr/>
            </a:pPr>
            <a:r>
              <a:rPr lang="ru-RU" sz="2000" dirty="0">
                <a:solidFill>
                  <a:schemeClr val="accent5">
                    <a:lumMod val="75000"/>
                  </a:schemeClr>
                </a:solidFill>
                <a:latin typeface="Arial" panose="020B0604020202020204" pitchFamily="34" charset="0"/>
                <a:cs typeface="Arial" panose="020B0604020202020204" pitchFamily="34" charset="0"/>
              </a:rPr>
              <a:t>Стремление к знанию есть способ преодоления незнания. </a:t>
            </a:r>
            <a:endParaRPr lang="en-US" sz="2000" dirty="0">
              <a:solidFill>
                <a:schemeClr val="accent5">
                  <a:lumMod val="75000"/>
                </a:schemeClr>
              </a:solidFill>
              <a:latin typeface="Arial" panose="020B0604020202020204" pitchFamily="34" charset="0"/>
              <a:cs typeface="Arial" panose="020B0604020202020204" pitchFamily="34" charset="0"/>
            </a:endParaRPr>
          </a:p>
          <a:p>
            <a:pPr algn="l" eaLnBrk="1" hangingPunct="1">
              <a:lnSpc>
                <a:spcPct val="80000"/>
              </a:lnSpc>
              <a:buFont typeface="Wingdings 2" pitchFamily="18" charset="2"/>
              <a:buNone/>
              <a:defRPr/>
            </a:pPr>
            <a:endParaRPr lang="en-US" sz="2000" dirty="0">
              <a:solidFill>
                <a:schemeClr val="accent5">
                  <a:lumMod val="75000"/>
                </a:schemeClr>
              </a:solidFill>
              <a:latin typeface="Arial" panose="020B0604020202020204" pitchFamily="34" charset="0"/>
              <a:cs typeface="Arial" panose="020B0604020202020204" pitchFamily="34" charset="0"/>
            </a:endParaRPr>
          </a:p>
          <a:p>
            <a:pPr algn="l" eaLnBrk="1" hangingPunct="1">
              <a:lnSpc>
                <a:spcPct val="80000"/>
              </a:lnSpc>
              <a:buFont typeface="Wingdings 2" pitchFamily="18" charset="2"/>
              <a:buNone/>
              <a:defRPr/>
            </a:pPr>
            <a:r>
              <a:rPr lang="ru-RU" sz="2000" dirty="0">
                <a:solidFill>
                  <a:schemeClr val="accent5">
                    <a:lumMod val="75000"/>
                  </a:schemeClr>
                </a:solidFill>
                <a:latin typeface="Arial" panose="020B0604020202020204" pitchFamily="34" charset="0"/>
                <a:cs typeface="Arial" panose="020B0604020202020204" pitchFamily="34" charset="0"/>
              </a:rPr>
              <a:t>Эти ряды можно было бы продолжить, но ясно одно – неуспех (собственный, разумеется) любить нельзя, радости он не приносит, но уважать его следует. Он всегда возможен, он даже неизбежен, без него успех теряет свою привлекательность.</a:t>
            </a:r>
            <a:endParaRPr lang="en-US" sz="2000" dirty="0">
              <a:solidFill>
                <a:schemeClr val="accent5">
                  <a:lumMod val="75000"/>
                </a:schemeClr>
              </a:solidFill>
              <a:latin typeface="Arial" panose="020B0604020202020204" pitchFamily="34" charset="0"/>
              <a:cs typeface="Arial" panose="020B0604020202020204" pitchFamily="34" charset="0"/>
            </a:endParaRPr>
          </a:p>
          <a:p>
            <a:pPr algn="l" eaLnBrk="1" hangingPunct="1">
              <a:lnSpc>
                <a:spcPct val="80000"/>
              </a:lnSpc>
              <a:buFont typeface="Wingdings 2" pitchFamily="18" charset="2"/>
              <a:buNone/>
              <a:defRPr/>
            </a:pPr>
            <a:endParaRPr lang="en-US" sz="2000" dirty="0">
              <a:solidFill>
                <a:schemeClr val="accent5">
                  <a:lumMod val="75000"/>
                </a:schemeClr>
              </a:solidFill>
              <a:latin typeface="Arial" panose="020B0604020202020204" pitchFamily="34" charset="0"/>
              <a:cs typeface="Arial" panose="020B0604020202020204" pitchFamily="34" charset="0"/>
            </a:endParaRPr>
          </a:p>
          <a:p>
            <a:pPr algn="l" eaLnBrk="1" hangingPunct="1">
              <a:lnSpc>
                <a:spcPct val="80000"/>
              </a:lnSpc>
              <a:buFont typeface="Wingdings 2" pitchFamily="18" charset="2"/>
              <a:buNone/>
              <a:defRPr/>
            </a:pPr>
            <a:r>
              <a:rPr lang="ru-RU" sz="2000" dirty="0">
                <a:solidFill>
                  <a:schemeClr val="accent5">
                    <a:lumMod val="75000"/>
                  </a:schemeClr>
                </a:solidFill>
                <a:latin typeface="Arial" panose="020B0604020202020204" pitchFamily="34" charset="0"/>
                <a:cs typeface="Arial" panose="020B0604020202020204" pitchFamily="34" charset="0"/>
              </a:rPr>
              <a:t> Лишь глубина неуспеха помогает человеку (а ребенку-школьнику в  особенности) постичь всю глубину успеха.  Одно без другого не существует.</a:t>
            </a:r>
          </a:p>
        </p:txBody>
      </p:sp>
      <p:grpSp>
        <p:nvGrpSpPr>
          <p:cNvPr id="2" name="Группа 1">
            <a:extLst>
              <a:ext uri="{FF2B5EF4-FFF2-40B4-BE49-F238E27FC236}">
                <a16:creationId xmlns:a16="http://schemas.microsoft.com/office/drawing/2014/main" id="{AE1DD893-B044-488E-8CB2-2DFE856A6F11}"/>
              </a:ext>
            </a:extLst>
          </p:cNvPr>
          <p:cNvGrpSpPr/>
          <p:nvPr/>
        </p:nvGrpSpPr>
        <p:grpSpPr>
          <a:xfrm>
            <a:off x="179512" y="4518987"/>
            <a:ext cx="8856984" cy="1948481"/>
            <a:chOff x="179512" y="4518987"/>
            <a:chExt cx="8856984" cy="1948481"/>
          </a:xfrm>
        </p:grpSpPr>
        <p:pic>
          <p:nvPicPr>
            <p:cNvPr id="13316" name="Picture 4" descr="http://gtrk-saratov.ru/images/cms/data/2017/February/0702/1.jpg">
              <a:extLst>
                <a:ext uri="{FF2B5EF4-FFF2-40B4-BE49-F238E27FC236}">
                  <a16:creationId xmlns:a16="http://schemas.microsoft.com/office/drawing/2014/main" id="{9851AD8E-43C6-4C51-9FBE-842A1645935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131840" y="4518987"/>
              <a:ext cx="3096344" cy="1948481"/>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ttps://deti.mail.ru/sharepic/48/505448/?1535367463">
              <a:extLst>
                <a:ext uri="{FF2B5EF4-FFF2-40B4-BE49-F238E27FC236}">
                  <a16:creationId xmlns:a16="http://schemas.microsoft.com/office/drawing/2014/main" id="{6A7228B7-D91E-42DC-B50D-09488B921E2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243769" y="4518987"/>
              <a:ext cx="2792727" cy="1948481"/>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http://youngchem.samgtu.ru/sites/youngchem.samgtu.ru/files/001_5.jpg">
              <a:extLst>
                <a:ext uri="{FF2B5EF4-FFF2-40B4-BE49-F238E27FC236}">
                  <a16:creationId xmlns:a16="http://schemas.microsoft.com/office/drawing/2014/main" id="{50C958AD-801F-44CE-B33B-2180834EFC0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79512" y="4518987"/>
              <a:ext cx="3096344" cy="194848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38DF6A65-8468-4636-A16F-767A4A2FD68F}"/>
              </a:ext>
            </a:extLst>
          </p:cNvPr>
          <p:cNvSpPr/>
          <p:nvPr/>
        </p:nvSpPr>
        <p:spPr>
          <a:xfrm>
            <a:off x="395536" y="188640"/>
            <a:ext cx="8208912" cy="3539430"/>
          </a:xfrm>
          <a:prstGeom prst="rect">
            <a:avLst/>
          </a:prstGeom>
        </p:spPr>
        <p:txBody>
          <a:bodyPr wrap="square">
            <a:spAutoFit/>
          </a:bodyPr>
          <a:lstStyle/>
          <a:p>
            <a:pPr algn="just"/>
            <a:r>
              <a:rPr lang="ru-RU" altLang="ru-RU" sz="2800" b="1" dirty="0">
                <a:solidFill>
                  <a:srgbClr val="0070C0"/>
                </a:solidFill>
                <a:latin typeface="Arial" panose="020B0604020202020204" pitchFamily="34" charset="0"/>
                <a:cs typeface="Arial" panose="020B0604020202020204" pitchFamily="34" charset="0"/>
              </a:rPr>
              <a:t>    «Мы не можем делать великие дела. Мы можем делать только маленькие дела, но с великой Любовью».</a:t>
            </a:r>
          </a:p>
          <a:p>
            <a:pPr algn="just"/>
            <a:r>
              <a:rPr lang="ru-RU" altLang="ru-RU" sz="2800" b="1" dirty="0">
                <a:solidFill>
                  <a:srgbClr val="0070C0"/>
                </a:solidFill>
                <a:latin typeface="Arial" panose="020B0604020202020204" pitchFamily="34" charset="0"/>
                <a:cs typeface="Arial" panose="020B0604020202020204" pitchFamily="34" charset="0"/>
              </a:rPr>
              <a:t>     Не эта ли мысль должна стать путеводной звездой каждого учителя в решении вопросов мотивации учения школьника, воспитания интереса и любви к получению знаний?</a:t>
            </a:r>
          </a:p>
        </p:txBody>
      </p:sp>
      <p:pic>
        <p:nvPicPr>
          <p:cNvPr id="3" name="Picture 4" descr="http://www.uaua.info/pictures_ckfinder/images/deti-shkolniki-v-klasse-2403.jpg">
            <a:extLst>
              <a:ext uri="{FF2B5EF4-FFF2-40B4-BE49-F238E27FC236}">
                <a16:creationId xmlns:a16="http://schemas.microsoft.com/office/drawing/2014/main" id="{174B24E9-B818-43A0-B846-151751700C8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7704" y="3708995"/>
            <a:ext cx="5128332" cy="2960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2180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5AB35362-704B-4CE0-A490-E14D0125A979}"/>
              </a:ext>
            </a:extLst>
          </p:cNvPr>
          <p:cNvSpPr/>
          <p:nvPr/>
        </p:nvSpPr>
        <p:spPr>
          <a:xfrm>
            <a:off x="180305" y="188640"/>
            <a:ext cx="8568952" cy="2554545"/>
          </a:xfrm>
          <a:prstGeom prst="rect">
            <a:avLst/>
          </a:prstGeom>
        </p:spPr>
        <p:txBody>
          <a:bodyPr wrap="square">
            <a:spAutoFit/>
          </a:bodyPr>
          <a:lstStyle/>
          <a:p>
            <a:pPr algn="ctr"/>
            <a:r>
              <a:rPr lang="ru-RU" sz="3200" b="1" dirty="0">
                <a:solidFill>
                  <a:srgbClr val="0070C0"/>
                </a:solidFill>
                <a:latin typeface="Arial" panose="020B0604020202020204" pitchFamily="34" charset="0"/>
                <a:cs typeface="Arial" panose="020B0604020202020204" pitchFamily="34" charset="0"/>
              </a:rPr>
              <a:t>Создание ситуации успеха в школе — один из ключевых моментов мотивации к учебе, воспитание интереса к познанию, воспитание сильных черт характера. </a:t>
            </a:r>
          </a:p>
        </p:txBody>
      </p:sp>
      <p:pic>
        <p:nvPicPr>
          <p:cNvPr id="14338" name="Picture 2" descr="http://tili.softmaker.kz/wp-content/uploads/2015/01/big-37.jpg">
            <a:extLst>
              <a:ext uri="{FF2B5EF4-FFF2-40B4-BE49-F238E27FC236}">
                <a16:creationId xmlns:a16="http://schemas.microsoft.com/office/drawing/2014/main" id="{BA427AA0-1805-4625-B449-38B420545D2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07704" y="2852936"/>
            <a:ext cx="4752528" cy="36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9619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81" name="Rectangle 5"/>
          <p:cNvSpPr>
            <a:spLocks noChangeArrowheads="1"/>
          </p:cNvSpPr>
          <p:nvPr/>
        </p:nvSpPr>
        <p:spPr bwMode="auto">
          <a:xfrm>
            <a:off x="683568" y="476672"/>
            <a:ext cx="8001000" cy="1754326"/>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a:defRPr/>
            </a:pPr>
            <a:r>
              <a:rPr lang="ru-RU" sz="3600" b="1" dirty="0">
                <a:solidFill>
                  <a:srgbClr val="0070C0"/>
                </a:solidFill>
                <a:latin typeface="Arial" panose="020B0604020202020204" pitchFamily="34" charset="0"/>
                <a:cs typeface="Arial" panose="020B0604020202020204" pitchFamily="34" charset="0"/>
              </a:rPr>
              <a:t>Сегодняшняя успешность ребёнка в учебной деятельности – завтрашний его успех в жизни!</a:t>
            </a:r>
          </a:p>
        </p:txBody>
      </p:sp>
      <p:pic>
        <p:nvPicPr>
          <p:cNvPr id="30726" name="Picture 6" descr="https://vesti22.tv/sites/default/files/styles/news_full_node-copy/public/news/ucheniki2.jpg?itok=KwZIh2f0">
            <a:extLst>
              <a:ext uri="{FF2B5EF4-FFF2-40B4-BE49-F238E27FC236}">
                <a16:creationId xmlns:a16="http://schemas.microsoft.com/office/drawing/2014/main" id="{C8C8E0BB-EC23-4813-8C43-14C917E6CD34}"/>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756093" y="2780928"/>
            <a:ext cx="7919297" cy="38164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07504" y="476672"/>
            <a:ext cx="8229600" cy="714375"/>
          </a:xfrm>
          <a:effectLst>
            <a:outerShdw dist="107763" dir="13500000" algn="ctr" rotWithShape="0">
              <a:schemeClr val="bg2">
                <a:alpha val="50000"/>
              </a:schemeClr>
            </a:outerShdw>
          </a:effectLst>
        </p:spPr>
        <p:txBody>
          <a:bodyPr>
            <a:normAutofit/>
          </a:bodyPr>
          <a:lstStyle/>
          <a:p>
            <a:pPr algn="ctr" eaLnBrk="1" hangingPunct="1">
              <a:defRPr/>
            </a:pPr>
            <a:r>
              <a:rPr lang="ru-RU" sz="3200" b="1" dirty="0">
                <a:solidFill>
                  <a:srgbClr val="C00000"/>
                </a:solidFill>
                <a:latin typeface="Arial" panose="020B0604020202020204" pitchFamily="34" charset="0"/>
                <a:ea typeface="+mn-ea"/>
                <a:cs typeface="Arial" panose="020B0604020202020204" pitchFamily="34" charset="0"/>
              </a:rPr>
              <a:t>Памятка</a:t>
            </a:r>
          </a:p>
        </p:txBody>
      </p:sp>
      <p:sp>
        <p:nvSpPr>
          <p:cNvPr id="86019" name="Rectangle 3"/>
          <p:cNvSpPr>
            <a:spLocks noGrp="1" noChangeArrowheads="1"/>
          </p:cNvSpPr>
          <p:nvPr>
            <p:ph idx="1"/>
          </p:nvPr>
        </p:nvSpPr>
        <p:spPr>
          <a:xfrm>
            <a:off x="381000" y="1395636"/>
            <a:ext cx="8763000" cy="5486400"/>
          </a:xfrm>
          <a:effectLst>
            <a:outerShdw dist="35921" dir="2700000" algn="ctr" rotWithShape="0">
              <a:schemeClr val="bg2"/>
            </a:outerShdw>
          </a:effectLst>
        </p:spPr>
        <p:txBody>
          <a:bodyPr>
            <a:normAutofit/>
          </a:bodyPr>
          <a:lstStyle/>
          <a:p>
            <a:pPr eaLnBrk="1" hangingPunct="1">
              <a:lnSpc>
                <a:spcPct val="150000"/>
              </a:lnSpc>
              <a:buFont typeface="Wingdings" panose="05000000000000000000" pitchFamily="2" charset="2"/>
              <a:buChar char="Ø"/>
              <a:defRPr/>
            </a:pPr>
            <a:r>
              <a:rPr lang="ru-RU" sz="1800" dirty="0">
                <a:solidFill>
                  <a:schemeClr val="accent5">
                    <a:lumMod val="75000"/>
                  </a:schemeClr>
                </a:solidFill>
                <a:latin typeface="Arial" panose="020B0604020202020204" pitchFamily="34" charset="0"/>
                <a:cs typeface="Arial" panose="020B0604020202020204" pitchFamily="34" charset="0"/>
              </a:rPr>
              <a:t>Если ребёнок живёт во вражде, он учится агрессивности</a:t>
            </a:r>
          </a:p>
          <a:p>
            <a:pPr eaLnBrk="1" hangingPunct="1">
              <a:lnSpc>
                <a:spcPct val="150000"/>
              </a:lnSpc>
              <a:buFont typeface="Wingdings" panose="05000000000000000000" pitchFamily="2" charset="2"/>
              <a:buChar char="Ø"/>
              <a:defRPr/>
            </a:pPr>
            <a:r>
              <a:rPr lang="ru-RU" sz="1800" dirty="0">
                <a:solidFill>
                  <a:schemeClr val="accent5">
                    <a:lumMod val="75000"/>
                  </a:schemeClr>
                </a:solidFill>
                <a:latin typeface="Arial" panose="020B0604020202020204" pitchFamily="34" charset="0"/>
                <a:cs typeface="Arial" panose="020B0604020202020204" pitchFamily="34" charset="0"/>
              </a:rPr>
              <a:t>Если ребёнка постоянно критикуют, он учится ненавидеть</a:t>
            </a:r>
          </a:p>
          <a:p>
            <a:pPr eaLnBrk="1" hangingPunct="1">
              <a:lnSpc>
                <a:spcPct val="150000"/>
              </a:lnSpc>
              <a:buFont typeface="Wingdings" panose="05000000000000000000" pitchFamily="2" charset="2"/>
              <a:buChar char="Ø"/>
              <a:defRPr/>
            </a:pPr>
            <a:r>
              <a:rPr lang="ru-RU" sz="1800" dirty="0">
                <a:solidFill>
                  <a:schemeClr val="accent5">
                    <a:lumMod val="75000"/>
                  </a:schemeClr>
                </a:solidFill>
                <a:latin typeface="Arial" panose="020B0604020202020204" pitchFamily="34" charset="0"/>
                <a:cs typeface="Arial" panose="020B0604020202020204" pitchFamily="34" charset="0"/>
              </a:rPr>
              <a:t>Если ребёнка высмеивают, он становится замкнутым</a:t>
            </a:r>
          </a:p>
          <a:p>
            <a:pPr eaLnBrk="1" hangingPunct="1">
              <a:lnSpc>
                <a:spcPct val="150000"/>
              </a:lnSpc>
              <a:buFont typeface="Wingdings" panose="05000000000000000000" pitchFamily="2" charset="2"/>
              <a:buChar char="Ø"/>
              <a:defRPr/>
            </a:pPr>
            <a:r>
              <a:rPr lang="ru-RU" sz="1800" dirty="0">
                <a:solidFill>
                  <a:schemeClr val="accent5">
                    <a:lumMod val="75000"/>
                  </a:schemeClr>
                </a:solidFill>
                <a:latin typeface="Arial" panose="020B0604020202020204" pitchFamily="34" charset="0"/>
                <a:cs typeface="Arial" panose="020B0604020202020204" pitchFamily="34" charset="0"/>
              </a:rPr>
              <a:t>Если ребёнка подбадривают, он учится верить в себя</a:t>
            </a:r>
          </a:p>
          <a:p>
            <a:pPr eaLnBrk="1" hangingPunct="1">
              <a:lnSpc>
                <a:spcPct val="150000"/>
              </a:lnSpc>
              <a:buFont typeface="Wingdings" panose="05000000000000000000" pitchFamily="2" charset="2"/>
              <a:buChar char="Ø"/>
              <a:defRPr/>
            </a:pPr>
            <a:r>
              <a:rPr lang="ru-RU" sz="1800" dirty="0">
                <a:solidFill>
                  <a:schemeClr val="accent5">
                    <a:lumMod val="75000"/>
                  </a:schemeClr>
                </a:solidFill>
                <a:latin typeface="Arial" panose="020B0604020202020204" pitchFamily="34" charset="0"/>
                <a:cs typeface="Arial" panose="020B0604020202020204" pitchFamily="34" charset="0"/>
              </a:rPr>
              <a:t>Если ребёнок растёт в ситуации принятия, он учится принимать других</a:t>
            </a:r>
          </a:p>
          <a:p>
            <a:pPr eaLnBrk="1" hangingPunct="1">
              <a:lnSpc>
                <a:spcPct val="150000"/>
              </a:lnSpc>
              <a:buFont typeface="Wingdings" panose="05000000000000000000" pitchFamily="2" charset="2"/>
              <a:buChar char="Ø"/>
              <a:defRPr/>
            </a:pPr>
            <a:r>
              <a:rPr lang="ru-RU" sz="1800" dirty="0">
                <a:solidFill>
                  <a:schemeClr val="accent5">
                    <a:lumMod val="75000"/>
                  </a:schemeClr>
                </a:solidFill>
                <a:latin typeface="Arial" panose="020B0604020202020204" pitchFamily="34" charset="0"/>
                <a:cs typeface="Arial" panose="020B0604020202020204" pitchFamily="34" charset="0"/>
              </a:rPr>
              <a:t>Если ребёнок растёт в честности, он учится быть справедливым</a:t>
            </a:r>
          </a:p>
          <a:p>
            <a:pPr eaLnBrk="1" hangingPunct="1">
              <a:lnSpc>
                <a:spcPct val="150000"/>
              </a:lnSpc>
              <a:buFont typeface="Wingdings" panose="05000000000000000000" pitchFamily="2" charset="2"/>
              <a:buChar char="Ø"/>
              <a:defRPr/>
            </a:pPr>
            <a:r>
              <a:rPr lang="ru-RU" sz="1800" dirty="0">
                <a:solidFill>
                  <a:schemeClr val="accent5">
                    <a:lumMod val="75000"/>
                  </a:schemeClr>
                </a:solidFill>
                <a:latin typeface="Arial" panose="020B0604020202020204" pitchFamily="34" charset="0"/>
                <a:cs typeface="Arial" panose="020B0604020202020204" pitchFamily="34" charset="0"/>
              </a:rPr>
              <a:t>Если ребенка поддерживают, он учится ценить себя</a:t>
            </a:r>
          </a:p>
          <a:p>
            <a:pPr eaLnBrk="1" hangingPunct="1">
              <a:lnSpc>
                <a:spcPct val="150000"/>
              </a:lnSpc>
              <a:buFont typeface="Wingdings" panose="05000000000000000000" pitchFamily="2" charset="2"/>
              <a:buChar char="Ø"/>
              <a:defRPr/>
            </a:pPr>
            <a:r>
              <a:rPr lang="ru-RU" sz="1800" dirty="0">
                <a:solidFill>
                  <a:schemeClr val="accent5">
                    <a:lumMod val="75000"/>
                  </a:schemeClr>
                </a:solidFill>
                <a:latin typeface="Arial" panose="020B0604020202020204" pitchFamily="34" charset="0"/>
                <a:cs typeface="Arial" panose="020B0604020202020204" pitchFamily="34" charset="0"/>
              </a:rPr>
              <a:t>Если ребёнок живёт в понимании, и дружелюбии, он учится находить любовь в этом мире.</a:t>
            </a:r>
          </a:p>
          <a:p>
            <a:pPr eaLnBrk="1" hangingPunct="1">
              <a:buFont typeface="Wingdings" pitchFamily="2" charset="2"/>
              <a:buChar char="q"/>
              <a:defRPr/>
            </a:pPr>
            <a:endParaRPr lang="ru-RU" sz="1800" dirty="0">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p:cNvSpPr>
          <p:nvPr>
            <p:ph type="ctrTitle"/>
          </p:nvPr>
        </p:nvSpPr>
        <p:spPr bwMode="auto">
          <a:xfrm>
            <a:off x="2123728" y="347787"/>
            <a:ext cx="8719145" cy="1584325"/>
          </a:xfrm>
        </p:spPr>
        <p:txBody>
          <a:bodyPr wrap="square" lIns="91440" tIns="45720" rIns="91440" bIns="45720" numCol="1" anchorCtr="0" compatLnSpc="1">
            <a:prstTxWarp prst="textNoShape">
              <a:avLst/>
            </a:prstTxWarp>
            <a:noAutofit/>
          </a:bodyPr>
          <a:lstStyle/>
          <a:p>
            <a:pPr algn="l" eaLnBrk="1" hangingPunct="1">
              <a:defRPr/>
            </a:pPr>
            <a:r>
              <a:rPr lang="ru-RU" sz="1600" i="1" dirty="0">
                <a:ln>
                  <a:noFill/>
                </a:ln>
                <a:solidFill>
                  <a:srgbClr val="0070C0"/>
                </a:solidFill>
                <a:latin typeface="Arial" panose="020B0604020202020204" pitchFamily="34" charset="0"/>
                <a:cs typeface="Arial" panose="020B0604020202020204" pitchFamily="34" charset="0"/>
              </a:rPr>
              <a:t>                           Успех следует измерять не столько положением, </a:t>
            </a:r>
            <a:br>
              <a:rPr lang="ru-RU" sz="1600" i="1" dirty="0">
                <a:ln>
                  <a:noFill/>
                </a:ln>
                <a:solidFill>
                  <a:srgbClr val="0070C0"/>
                </a:solidFill>
                <a:latin typeface="Arial" panose="020B0604020202020204" pitchFamily="34" charset="0"/>
                <a:cs typeface="Arial" panose="020B0604020202020204" pitchFamily="34" charset="0"/>
              </a:rPr>
            </a:br>
            <a:r>
              <a:rPr lang="ru-RU" sz="1600" i="1" dirty="0">
                <a:ln>
                  <a:noFill/>
                </a:ln>
                <a:solidFill>
                  <a:srgbClr val="0070C0"/>
                </a:solidFill>
                <a:latin typeface="Arial" panose="020B0604020202020204" pitchFamily="34" charset="0"/>
                <a:cs typeface="Arial" panose="020B0604020202020204" pitchFamily="34" charset="0"/>
              </a:rPr>
              <a:t>                    которого человек достиг в жизни, сколько теми </a:t>
            </a:r>
            <a:br>
              <a:rPr lang="ru-RU" sz="1600" i="1" dirty="0">
                <a:ln>
                  <a:noFill/>
                </a:ln>
                <a:solidFill>
                  <a:srgbClr val="0070C0"/>
                </a:solidFill>
                <a:latin typeface="Arial" panose="020B0604020202020204" pitchFamily="34" charset="0"/>
                <a:cs typeface="Arial" panose="020B0604020202020204" pitchFamily="34" charset="0"/>
              </a:rPr>
            </a:br>
            <a:r>
              <a:rPr lang="ru-RU" sz="1600" i="1" dirty="0">
                <a:ln>
                  <a:noFill/>
                </a:ln>
                <a:solidFill>
                  <a:srgbClr val="0070C0"/>
                </a:solidFill>
                <a:latin typeface="Arial" panose="020B0604020202020204" pitchFamily="34" charset="0"/>
                <a:cs typeface="Arial" panose="020B0604020202020204" pitchFamily="34" charset="0"/>
              </a:rPr>
              <a:t>                    препятствиями, которые он преодолел, добиваясь  </a:t>
            </a:r>
            <a:br>
              <a:rPr lang="ru-RU" sz="1600" i="1" dirty="0">
                <a:ln>
                  <a:noFill/>
                </a:ln>
                <a:solidFill>
                  <a:srgbClr val="0070C0"/>
                </a:solidFill>
                <a:latin typeface="Arial" panose="020B0604020202020204" pitchFamily="34" charset="0"/>
                <a:cs typeface="Arial" panose="020B0604020202020204" pitchFamily="34" charset="0"/>
              </a:rPr>
            </a:br>
            <a:r>
              <a:rPr lang="ru-RU" sz="1600" i="1" dirty="0">
                <a:ln>
                  <a:noFill/>
                </a:ln>
                <a:solidFill>
                  <a:srgbClr val="0070C0"/>
                </a:solidFill>
                <a:latin typeface="Arial" panose="020B0604020202020204" pitchFamily="34" charset="0"/>
                <a:cs typeface="Arial" panose="020B0604020202020204" pitchFamily="34" charset="0"/>
              </a:rPr>
              <a:t>                    успеха.               </a:t>
            </a:r>
            <a:br>
              <a:rPr lang="ru-RU" sz="1600" i="1" dirty="0">
                <a:ln>
                  <a:noFill/>
                </a:ln>
                <a:solidFill>
                  <a:srgbClr val="0070C0"/>
                </a:solidFill>
                <a:latin typeface="Arial" panose="020B0604020202020204" pitchFamily="34" charset="0"/>
                <a:cs typeface="Arial" panose="020B0604020202020204" pitchFamily="34" charset="0"/>
              </a:rPr>
            </a:br>
            <a:r>
              <a:rPr lang="ru-RU" sz="1600" i="1" dirty="0">
                <a:ln>
                  <a:noFill/>
                </a:ln>
                <a:solidFill>
                  <a:srgbClr val="0070C0"/>
                </a:solidFill>
                <a:latin typeface="Arial" panose="020B0604020202020204" pitchFamily="34" charset="0"/>
                <a:cs typeface="Arial" panose="020B0604020202020204" pitchFamily="34" charset="0"/>
              </a:rPr>
              <a:t>			</a:t>
            </a:r>
            <a:r>
              <a:rPr lang="ru-RU" sz="1200" dirty="0" err="1">
                <a:ln>
                  <a:noFill/>
                </a:ln>
                <a:solidFill>
                  <a:srgbClr val="0070C0"/>
                </a:solidFill>
                <a:latin typeface="Arial" panose="020B0604020202020204" pitchFamily="34" charset="0"/>
                <a:cs typeface="Arial" panose="020B0604020202020204" pitchFamily="34" charset="0"/>
              </a:rPr>
              <a:t>Букер</a:t>
            </a:r>
            <a:r>
              <a:rPr lang="ru-RU" sz="1200" dirty="0">
                <a:ln>
                  <a:noFill/>
                </a:ln>
                <a:solidFill>
                  <a:srgbClr val="0070C0"/>
                </a:solidFill>
                <a:latin typeface="Arial" panose="020B0604020202020204" pitchFamily="34" charset="0"/>
                <a:cs typeface="Arial" panose="020B0604020202020204" pitchFamily="34" charset="0"/>
              </a:rPr>
              <a:t> </a:t>
            </a:r>
            <a:r>
              <a:rPr lang="ru-RU" sz="1200" dirty="0" err="1">
                <a:ln>
                  <a:noFill/>
                </a:ln>
                <a:solidFill>
                  <a:srgbClr val="0070C0"/>
                </a:solidFill>
                <a:latin typeface="Arial" panose="020B0604020202020204" pitchFamily="34" charset="0"/>
                <a:cs typeface="Arial" panose="020B0604020202020204" pitchFamily="34" charset="0"/>
              </a:rPr>
              <a:t>Тальяферро</a:t>
            </a:r>
            <a:r>
              <a:rPr lang="ru-RU" sz="1200" dirty="0">
                <a:ln>
                  <a:noFill/>
                </a:ln>
                <a:solidFill>
                  <a:srgbClr val="0070C0"/>
                </a:solidFill>
                <a:latin typeface="Arial" panose="020B0604020202020204" pitchFamily="34" charset="0"/>
                <a:cs typeface="Arial" panose="020B0604020202020204" pitchFamily="34" charset="0"/>
              </a:rPr>
              <a:t>, политический   деятель США</a:t>
            </a:r>
            <a:r>
              <a:rPr lang="ru-RU" sz="1600" dirty="0">
                <a:ln>
                  <a:noFill/>
                </a:ln>
                <a:solidFill>
                  <a:srgbClr val="0070C0"/>
                </a:solidFill>
                <a:latin typeface="Arial" panose="020B0604020202020204" pitchFamily="34" charset="0"/>
                <a:cs typeface="Arial" panose="020B0604020202020204" pitchFamily="34" charset="0"/>
              </a:rPr>
              <a:t> </a:t>
            </a:r>
            <a:br>
              <a:rPr lang="ru-RU" sz="1600" dirty="0">
                <a:ln>
                  <a:noFill/>
                </a:ln>
                <a:solidFill>
                  <a:srgbClr val="0070C0"/>
                </a:solidFill>
                <a:latin typeface="Arial" panose="020B0604020202020204" pitchFamily="34" charset="0"/>
                <a:cs typeface="Arial" panose="020B0604020202020204" pitchFamily="34" charset="0"/>
              </a:rPr>
            </a:br>
            <a:br>
              <a:rPr lang="ru-RU" sz="1200" dirty="0">
                <a:ln>
                  <a:noFill/>
                </a:ln>
                <a:solidFill>
                  <a:srgbClr val="0070C0"/>
                </a:solidFill>
                <a:latin typeface="Arial" panose="020B0604020202020204" pitchFamily="34" charset="0"/>
                <a:cs typeface="Arial" panose="020B0604020202020204" pitchFamily="34" charset="0"/>
              </a:rPr>
            </a:br>
            <a:br>
              <a:rPr lang="ru-RU" sz="1600" i="1" dirty="0">
                <a:ln>
                  <a:noFill/>
                </a:ln>
                <a:solidFill>
                  <a:srgbClr val="0070C0"/>
                </a:solidFill>
                <a:latin typeface="Arial" panose="020B0604020202020204" pitchFamily="34" charset="0"/>
                <a:cs typeface="Arial" panose="020B0604020202020204" pitchFamily="34" charset="0"/>
              </a:rPr>
            </a:br>
            <a:r>
              <a:rPr lang="ru-RU" sz="1600" i="1" dirty="0">
                <a:ln>
                  <a:noFill/>
                </a:ln>
                <a:solidFill>
                  <a:srgbClr val="0070C0"/>
                </a:solidFill>
                <a:latin typeface="Arial" panose="020B0604020202020204" pitchFamily="34" charset="0"/>
                <a:cs typeface="Arial" panose="020B0604020202020204" pitchFamily="34" charset="0"/>
              </a:rPr>
              <a:t>.</a:t>
            </a:r>
            <a:r>
              <a:rPr lang="ru-RU" sz="1600" dirty="0">
                <a:ln>
                  <a:noFill/>
                </a:ln>
                <a:solidFill>
                  <a:srgbClr val="0070C0"/>
                </a:solidFill>
                <a:latin typeface="Arial" panose="020B0604020202020204" pitchFamily="34" charset="0"/>
                <a:cs typeface="Arial" panose="020B0604020202020204" pitchFamily="34" charset="0"/>
              </a:rPr>
              <a:t> </a:t>
            </a:r>
          </a:p>
        </p:txBody>
      </p:sp>
      <p:sp>
        <p:nvSpPr>
          <p:cNvPr id="15362" name="Rectangle 3"/>
          <p:cNvSpPr>
            <a:spLocks noGrp="1"/>
          </p:cNvSpPr>
          <p:nvPr>
            <p:ph type="subTitle" idx="1"/>
          </p:nvPr>
        </p:nvSpPr>
        <p:spPr>
          <a:xfrm>
            <a:off x="287524" y="1916832"/>
            <a:ext cx="8568952" cy="5084762"/>
          </a:xfrm>
        </p:spPr>
        <p:txBody>
          <a:bodyPr>
            <a:normAutofit/>
          </a:bodyPr>
          <a:lstStyle/>
          <a:p>
            <a:pPr eaLnBrk="1" hangingPunct="1">
              <a:buFont typeface="Wingdings 2" pitchFamily="18" charset="2"/>
              <a:buNone/>
              <a:defRPr/>
            </a:pPr>
            <a:r>
              <a:rPr lang="ru-RU" sz="2400" dirty="0">
                <a:solidFill>
                  <a:srgbClr val="C00000"/>
                </a:solidFill>
                <a:latin typeface="Arial" panose="020B0604020202020204" pitchFamily="34" charset="0"/>
                <a:cs typeface="Arial" panose="020B0604020202020204" pitchFamily="34" charset="0"/>
              </a:rPr>
              <a:t>                     </a:t>
            </a:r>
            <a:r>
              <a:rPr lang="ru-RU" sz="2800" dirty="0">
                <a:solidFill>
                  <a:srgbClr val="C00000"/>
                </a:solidFill>
                <a:latin typeface="Arial" panose="020B0604020202020204" pitchFamily="34" charset="0"/>
                <a:cs typeface="Arial" panose="020B0604020202020204" pitchFamily="34" charset="0"/>
              </a:rPr>
              <a:t>«успех» </a:t>
            </a:r>
            <a:r>
              <a:rPr lang="ru-RU" sz="2800" dirty="0">
                <a:solidFill>
                  <a:schemeClr val="accent5">
                    <a:lumMod val="75000"/>
                  </a:schemeClr>
                </a:solidFill>
                <a:latin typeface="Arial" panose="020B0604020202020204" pitchFamily="34" charset="0"/>
                <a:cs typeface="Arial" panose="020B0604020202020204" pitchFamily="34" charset="0"/>
              </a:rPr>
              <a:t>! </a:t>
            </a:r>
            <a:r>
              <a:rPr lang="ru-RU" sz="2800" dirty="0">
                <a:solidFill>
                  <a:srgbClr val="C00000"/>
                </a:solidFill>
                <a:latin typeface="Arial" panose="020B0604020202020204" pitchFamily="34" charset="0"/>
                <a:cs typeface="Arial" panose="020B0604020202020204" pitchFamily="34" charset="0"/>
              </a:rPr>
              <a:t>«ситуация успеха»</a:t>
            </a:r>
          </a:p>
          <a:p>
            <a:pPr eaLnBrk="1" hangingPunct="1">
              <a:buFont typeface="Wingdings 2" pitchFamily="18" charset="2"/>
              <a:buNone/>
              <a:defRPr/>
            </a:pPr>
            <a:endParaRPr lang="ru-RU" sz="800" dirty="0">
              <a:solidFill>
                <a:schemeClr val="accent5">
                  <a:lumMod val="75000"/>
                </a:schemeClr>
              </a:solidFill>
              <a:latin typeface="Arial" panose="020B0604020202020204" pitchFamily="34" charset="0"/>
              <a:cs typeface="Arial" panose="020B0604020202020204" pitchFamily="34" charset="0"/>
            </a:endParaRPr>
          </a:p>
          <a:p>
            <a:pPr algn="just">
              <a:defRPr/>
            </a:pPr>
            <a:r>
              <a:rPr lang="ru-RU" sz="2000" dirty="0">
                <a:solidFill>
                  <a:srgbClr val="C00000"/>
                </a:solidFill>
                <a:latin typeface="Arial" panose="020B0604020202020204" pitchFamily="34" charset="0"/>
                <a:cs typeface="Arial" panose="020B0604020202020204" pitchFamily="34" charset="0"/>
              </a:rPr>
              <a:t>Ситуация </a:t>
            </a:r>
            <a:r>
              <a:rPr lang="ru-RU" sz="2000" dirty="0">
                <a:solidFill>
                  <a:schemeClr val="accent5">
                    <a:lumMod val="75000"/>
                  </a:schemeClr>
                </a:solidFill>
                <a:latin typeface="Arial" panose="020B0604020202020204" pitchFamily="34" charset="0"/>
                <a:cs typeface="Arial" panose="020B0604020202020204" pitchFamily="34" charset="0"/>
              </a:rPr>
              <a:t>– это сочетание условий, обеспечивающих успех, а сам успех – результат подобной ситуации.</a:t>
            </a:r>
          </a:p>
          <a:p>
            <a:pPr algn="just">
              <a:defRPr/>
            </a:pPr>
            <a:r>
              <a:rPr lang="ru-RU" sz="2000" dirty="0">
                <a:solidFill>
                  <a:srgbClr val="C00000"/>
                </a:solidFill>
                <a:latin typeface="Arial" panose="020B0604020202020204" pitchFamily="34" charset="0"/>
                <a:cs typeface="Arial" panose="020B0604020202020204" pitchFamily="34" charset="0"/>
              </a:rPr>
              <a:t>Ситуация</a:t>
            </a:r>
            <a:r>
              <a:rPr lang="ru-RU" sz="2000" dirty="0">
                <a:solidFill>
                  <a:schemeClr val="accent5">
                    <a:lumMod val="75000"/>
                  </a:schemeClr>
                </a:solidFill>
                <a:latin typeface="Arial" panose="020B0604020202020204" pitchFamily="34" charset="0"/>
                <a:cs typeface="Arial" panose="020B0604020202020204" pitchFamily="34" charset="0"/>
              </a:rPr>
              <a:t> – это то, что человек способен организовать; переживание же радости, успеха – нечто более субъективное, скрытое в значительной мере от взгляда посторонних. Задача в том и состоит, чтобы дать возможность пережить радость достижения, осознать свои возможности, поверить в себя.</a:t>
            </a:r>
          </a:p>
          <a:p>
            <a:pPr algn="just">
              <a:defRPr/>
            </a:pPr>
            <a:r>
              <a:rPr lang="ru-RU" sz="2000" dirty="0">
                <a:solidFill>
                  <a:srgbClr val="C00000"/>
                </a:solidFill>
                <a:latin typeface="Arial" panose="020B0604020202020204" pitchFamily="34" charset="0"/>
                <a:cs typeface="Arial" panose="020B0604020202020204" pitchFamily="34" charset="0"/>
              </a:rPr>
              <a:t>Ситуация успеха </a:t>
            </a:r>
            <a:r>
              <a:rPr lang="ru-RU" sz="2000" dirty="0">
                <a:solidFill>
                  <a:schemeClr val="accent5">
                    <a:lumMod val="75000"/>
                  </a:schemeClr>
                </a:solidFill>
                <a:latin typeface="Arial" panose="020B0604020202020204" pitchFamily="34" charset="0"/>
                <a:cs typeface="Arial" panose="020B0604020202020204" pitchFamily="34" charset="0"/>
              </a:rPr>
              <a:t>– это целенаправленное, организованное сочетание условий, при котором создается возможность достичь значительных результатов в деятельности, это результат продуманной, подготовленной стратегии, тактики. </a:t>
            </a:r>
          </a:p>
        </p:txBody>
      </p:sp>
      <p:pic>
        <p:nvPicPr>
          <p:cNvPr id="22530" name="Picture 2" descr="https://bobr.by/data/education/education323.jpg">
            <a:extLst>
              <a:ext uri="{FF2B5EF4-FFF2-40B4-BE49-F238E27FC236}">
                <a16:creationId xmlns:a16="http://schemas.microsoft.com/office/drawing/2014/main" id="{0C4BA3BB-5334-408A-A780-249A9D3F03A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51520" y="317277"/>
            <a:ext cx="2799695" cy="18212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F387C7F9-5F8D-456B-8379-C44C4312D3E1}"/>
              </a:ext>
            </a:extLst>
          </p:cNvPr>
          <p:cNvSpPr/>
          <p:nvPr/>
        </p:nvSpPr>
        <p:spPr>
          <a:xfrm>
            <a:off x="409353" y="476672"/>
            <a:ext cx="8712968" cy="1569660"/>
          </a:xfrm>
          <a:prstGeom prst="rect">
            <a:avLst/>
          </a:prstGeom>
        </p:spPr>
        <p:txBody>
          <a:bodyPr wrap="square">
            <a:spAutoFit/>
          </a:bodyPr>
          <a:lstStyle/>
          <a:p>
            <a:r>
              <a:rPr lang="ru-RU" sz="2400" dirty="0">
                <a:solidFill>
                  <a:srgbClr val="C00000"/>
                </a:solidFill>
                <a:latin typeface="Arial" panose="020B0604020202020204" pitchFamily="34" charset="0"/>
                <a:cs typeface="Arial" panose="020B0604020202020204" pitchFamily="34" charset="0"/>
              </a:rPr>
              <a:t>Успех </a:t>
            </a:r>
            <a:r>
              <a:rPr lang="ru-RU" sz="2400" dirty="0">
                <a:solidFill>
                  <a:schemeClr val="accent5">
                    <a:lumMod val="75000"/>
                  </a:schemeClr>
                </a:solidFill>
                <a:latin typeface="Arial" panose="020B0604020202020204" pitchFamily="34" charset="0"/>
                <a:cs typeface="Arial" panose="020B0604020202020204" pitchFamily="34" charset="0"/>
              </a:rPr>
              <a:t>— это моделирование определенной ситуации, в ходе которой дается возможность достичь значительных результатов как для отдельного ученика, так и для всего коллектива</a:t>
            </a:r>
          </a:p>
        </p:txBody>
      </p:sp>
      <p:pic>
        <p:nvPicPr>
          <p:cNvPr id="5" name="Picture 7" descr="4087648_low">
            <a:extLst>
              <a:ext uri="{FF2B5EF4-FFF2-40B4-BE49-F238E27FC236}">
                <a16:creationId xmlns:a16="http://schemas.microsoft.com/office/drawing/2014/main" id="{8A5EF1EC-8B9F-4301-88CD-186408CA78A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2123728" y="2132856"/>
            <a:ext cx="5508611" cy="3888432"/>
          </a:xfrm>
          <a:prstGeom prst="rect">
            <a:avLst/>
          </a:prstGeom>
          <a:noFill/>
        </p:spPr>
      </p:pic>
    </p:spTree>
    <p:extLst>
      <p:ext uri="{BB962C8B-B14F-4D97-AF65-F5344CB8AC3E}">
        <p14:creationId xmlns:p14="http://schemas.microsoft.com/office/powerpoint/2010/main" val="4649987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93" name="Rectangle 9"/>
          <p:cNvSpPr>
            <a:spLocks noChangeArrowheads="1"/>
          </p:cNvSpPr>
          <p:nvPr/>
        </p:nvSpPr>
        <p:spPr bwMode="auto">
          <a:xfrm>
            <a:off x="1786482" y="2310977"/>
            <a:ext cx="5867399" cy="323056"/>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a:defRPr/>
            </a:pPr>
            <a:r>
              <a:rPr lang="ru-RU" sz="2800" b="1">
                <a:solidFill>
                  <a:schemeClr val="bg1"/>
                </a:solidFill>
                <a:effectLst>
                  <a:outerShdw blurRad="38100" dist="38100" dir="2700000" algn="tl">
                    <a:srgbClr val="000000"/>
                  </a:outerShdw>
                </a:effectLst>
              </a:rPr>
              <a:t>Ситуация успеха</a:t>
            </a:r>
          </a:p>
        </p:txBody>
      </p:sp>
      <p:sp>
        <p:nvSpPr>
          <p:cNvPr id="12291" name="AutoShape 10"/>
          <p:cNvSpPr>
            <a:spLocks noChangeArrowheads="1"/>
          </p:cNvSpPr>
          <p:nvPr/>
        </p:nvSpPr>
        <p:spPr bwMode="auto">
          <a:xfrm>
            <a:off x="4429125" y="1971328"/>
            <a:ext cx="228600" cy="323056"/>
          </a:xfrm>
          <a:prstGeom prst="upArrow">
            <a:avLst>
              <a:gd name="adj1" fmla="val 50000"/>
              <a:gd name="adj2" fmla="val 66667"/>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endParaRPr lang="ru-RU">
              <a:solidFill>
                <a:schemeClr val="bg1"/>
              </a:solidFill>
            </a:endParaRPr>
          </a:p>
        </p:txBody>
      </p:sp>
      <p:sp>
        <p:nvSpPr>
          <p:cNvPr id="169996" name="Rectangle 12"/>
          <p:cNvSpPr>
            <a:spLocks noChangeArrowheads="1"/>
          </p:cNvSpPr>
          <p:nvPr/>
        </p:nvSpPr>
        <p:spPr bwMode="auto">
          <a:xfrm>
            <a:off x="1752600" y="1611051"/>
            <a:ext cx="5867398" cy="323056"/>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a:defRPr/>
            </a:pPr>
            <a:endParaRPr lang="ru-RU" sz="3200" b="1">
              <a:solidFill>
                <a:schemeClr val="bg1"/>
              </a:solidFill>
              <a:effectLst>
                <a:outerShdw blurRad="38100" dist="38100" dir="2700000" algn="tl">
                  <a:srgbClr val="000000"/>
                </a:outerShdw>
              </a:effectLst>
            </a:endParaRPr>
          </a:p>
          <a:p>
            <a:pPr algn="ctr">
              <a:defRPr/>
            </a:pPr>
            <a:r>
              <a:rPr lang="ru-RU" sz="2800" b="1">
                <a:solidFill>
                  <a:schemeClr val="bg1"/>
                </a:solidFill>
                <a:effectLst>
                  <a:outerShdw blurRad="38100" dist="38100" dir="2700000" algn="tl">
                    <a:srgbClr val="000000"/>
                  </a:outerShdw>
                </a:effectLst>
              </a:rPr>
              <a:t>Успех</a:t>
            </a:r>
          </a:p>
          <a:p>
            <a:pPr algn="ctr">
              <a:defRPr/>
            </a:pPr>
            <a:endParaRPr lang="ru-RU" sz="2800">
              <a:solidFill>
                <a:schemeClr val="bg1"/>
              </a:solidFill>
            </a:endParaRPr>
          </a:p>
        </p:txBody>
      </p:sp>
      <p:sp>
        <p:nvSpPr>
          <p:cNvPr id="169997" name="Rectangle 13"/>
          <p:cNvSpPr>
            <a:spLocks noChangeArrowheads="1"/>
          </p:cNvSpPr>
          <p:nvPr/>
        </p:nvSpPr>
        <p:spPr bwMode="auto">
          <a:xfrm>
            <a:off x="1786483" y="951507"/>
            <a:ext cx="5791200" cy="282674"/>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a:defRPr/>
            </a:pPr>
            <a:r>
              <a:rPr lang="ru-RU" sz="2800" b="1">
                <a:solidFill>
                  <a:schemeClr val="bg1"/>
                </a:solidFill>
                <a:effectLst>
                  <a:outerShdw blurRad="38100" dist="38100" dir="2700000" algn="tl">
                    <a:srgbClr val="000000"/>
                  </a:outerShdw>
                </a:effectLst>
              </a:rPr>
              <a:t>Успешность</a:t>
            </a:r>
          </a:p>
        </p:txBody>
      </p:sp>
      <p:sp>
        <p:nvSpPr>
          <p:cNvPr id="12294" name="AutoShape 14"/>
          <p:cNvSpPr>
            <a:spLocks noChangeArrowheads="1"/>
          </p:cNvSpPr>
          <p:nvPr/>
        </p:nvSpPr>
        <p:spPr bwMode="auto">
          <a:xfrm>
            <a:off x="4432151" y="1277304"/>
            <a:ext cx="228600" cy="323056"/>
          </a:xfrm>
          <a:prstGeom prst="upArrow">
            <a:avLst>
              <a:gd name="adj1" fmla="val 50000"/>
              <a:gd name="adj2" fmla="val 66667"/>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endParaRPr lang="ru-RU">
              <a:solidFill>
                <a:schemeClr val="bg1"/>
              </a:solidFill>
            </a:endParaRPr>
          </a:p>
        </p:txBody>
      </p:sp>
      <p:sp>
        <p:nvSpPr>
          <p:cNvPr id="12295" name="AutoShape 15"/>
          <p:cNvSpPr>
            <a:spLocks noChangeArrowheads="1"/>
          </p:cNvSpPr>
          <p:nvPr/>
        </p:nvSpPr>
        <p:spPr bwMode="auto">
          <a:xfrm>
            <a:off x="4432151" y="600632"/>
            <a:ext cx="228600" cy="323056"/>
          </a:xfrm>
          <a:prstGeom prst="upArrow">
            <a:avLst>
              <a:gd name="adj1" fmla="val 50000"/>
              <a:gd name="adj2" fmla="val 66667"/>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endParaRPr lang="ru-RU">
              <a:solidFill>
                <a:schemeClr val="bg1"/>
              </a:solidFill>
            </a:endParaRPr>
          </a:p>
        </p:txBody>
      </p:sp>
      <p:sp>
        <p:nvSpPr>
          <p:cNvPr id="170000" name="Rectangle 16"/>
          <p:cNvSpPr>
            <a:spLocks noChangeArrowheads="1"/>
          </p:cNvSpPr>
          <p:nvPr/>
        </p:nvSpPr>
        <p:spPr bwMode="auto">
          <a:xfrm>
            <a:off x="1752600" y="306089"/>
            <a:ext cx="5867400" cy="282674"/>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a:defRPr/>
            </a:pPr>
            <a:r>
              <a:rPr lang="ru-RU" sz="2800" b="1" dirty="0">
                <a:solidFill>
                  <a:schemeClr val="bg1"/>
                </a:solidFill>
                <a:effectLst>
                  <a:outerShdw blurRad="38100" dist="38100" dir="2700000" algn="tl">
                    <a:srgbClr val="000000"/>
                  </a:outerShdw>
                </a:effectLst>
              </a:rPr>
              <a:t>Успешная личность</a:t>
            </a:r>
          </a:p>
        </p:txBody>
      </p:sp>
      <p:pic>
        <p:nvPicPr>
          <p:cNvPr id="16386" name="Picture 2" descr="http://n1s1.parents.ru/24/70/e0/2470e0d2085fb511f68364c2663d1e1f/1000x667_0xd42ee42d_14053877801435877141.jpeg">
            <a:extLst>
              <a:ext uri="{FF2B5EF4-FFF2-40B4-BE49-F238E27FC236}">
                <a16:creationId xmlns:a16="http://schemas.microsoft.com/office/drawing/2014/main" id="{3A664DF7-8B12-451A-A8E7-5DE0699A033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47242" y="2671254"/>
            <a:ext cx="5942885" cy="39639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p:cNvSpPr>
          <p:nvPr>
            <p:ph type="ctrTitle"/>
          </p:nvPr>
        </p:nvSpPr>
        <p:spPr bwMode="auto">
          <a:xfrm>
            <a:off x="214312" y="-531862"/>
            <a:ext cx="8715375" cy="2952750"/>
          </a:xfrm>
        </p:spPr>
        <p:txBody>
          <a:bodyPr wrap="square" lIns="91440" tIns="45720" rIns="91440" bIns="45720" numCol="1" anchorCtr="0" compatLnSpc="1">
            <a:prstTxWarp prst="textNoShape">
              <a:avLst/>
            </a:prstTxWarp>
            <a:normAutofit/>
          </a:bodyPr>
          <a:lstStyle/>
          <a:p>
            <a:pPr algn="just">
              <a:defRPr/>
            </a:pPr>
            <a:r>
              <a:rPr lang="ru-RU" sz="2100" b="1" i="1" dirty="0">
                <a:solidFill>
                  <a:srgbClr val="C00000"/>
                </a:solidFill>
                <a:latin typeface="Arial" panose="020B0604020202020204" pitchFamily="34" charset="0"/>
                <a:ea typeface="+mn-ea"/>
                <a:cs typeface="Arial" panose="020B0604020202020204" pitchFamily="34" charset="0"/>
              </a:rPr>
              <a:t>С психологической точки </a:t>
            </a:r>
            <a:r>
              <a:rPr lang="ru-RU" sz="2000" dirty="0">
                <a:solidFill>
                  <a:schemeClr val="accent5">
                    <a:lumMod val="75000"/>
                  </a:schemeClr>
                </a:solidFill>
                <a:latin typeface="+mn-lt"/>
                <a:ea typeface="+mn-ea"/>
                <a:cs typeface="+mn-cs"/>
              </a:rPr>
              <a:t>зрения успех –  это переживание состояния  радости,  удовлетворение  оттого,  что  результат,  к которому  стремилась  личность  в  своей  деятельности,  либо  совпал  с  ее ожиданиями,  надеждами,  либо  превзошел  их.  На   базе   этого   состояния формируются  новые,  более  сильные  мотивы  деятельности,  меняются  уровни самооценки, самоуважения. В том случае,  когда  успех  делается  устойчивым, постоянным, может начаться своего  рода  реакция,  высвобождающая  огромные, скрытые до поры возможности личности </a:t>
            </a:r>
          </a:p>
        </p:txBody>
      </p:sp>
      <p:sp>
        <p:nvSpPr>
          <p:cNvPr id="36867" name="Rectangle 3"/>
          <p:cNvSpPr>
            <a:spLocks noGrp="1"/>
          </p:cNvSpPr>
          <p:nvPr>
            <p:ph type="subTitle" idx="1"/>
          </p:nvPr>
        </p:nvSpPr>
        <p:spPr>
          <a:xfrm>
            <a:off x="358751" y="4437112"/>
            <a:ext cx="8604448" cy="3500437"/>
          </a:xfrm>
        </p:spPr>
        <p:txBody>
          <a:bodyPr>
            <a:normAutofit/>
          </a:bodyPr>
          <a:lstStyle/>
          <a:p>
            <a:pPr algn="just">
              <a:lnSpc>
                <a:spcPct val="90000"/>
              </a:lnSpc>
              <a:buFont typeface="Wingdings 2" pitchFamily="18" charset="2"/>
              <a:buNone/>
              <a:defRPr/>
            </a:pPr>
            <a:r>
              <a:rPr lang="ru-RU" sz="2100" b="1" i="1" dirty="0">
                <a:solidFill>
                  <a:srgbClr val="C00000"/>
                </a:solidFill>
                <a:latin typeface="Arial" panose="020B0604020202020204" pitchFamily="34" charset="0"/>
                <a:cs typeface="Arial" panose="020B0604020202020204" pitchFamily="34" charset="0"/>
              </a:rPr>
              <a:t>С педагогической точки </a:t>
            </a:r>
            <a:r>
              <a:rPr lang="ru-RU" sz="2000" dirty="0">
                <a:solidFill>
                  <a:schemeClr val="accent5">
                    <a:lumMod val="75000"/>
                  </a:schemeClr>
                </a:solidFill>
              </a:rPr>
              <a:t>зрения ситуация успеха –это такое целенаправленное, организованное сочетание условий, при которых создается возможность достичь значительных результатов в деятельности как отдельно взятой личности, так и коллектива в целом.    С педагогической точки  зрения  успех  –  это  достижение  значительных результатов в деятельности, как отдельно взятой личности, так  и  коллектива в целом.</a:t>
            </a:r>
          </a:p>
        </p:txBody>
      </p:sp>
      <p:grpSp>
        <p:nvGrpSpPr>
          <p:cNvPr id="2" name="Группа 1">
            <a:extLst>
              <a:ext uri="{FF2B5EF4-FFF2-40B4-BE49-F238E27FC236}">
                <a16:creationId xmlns:a16="http://schemas.microsoft.com/office/drawing/2014/main" id="{577E40D9-8678-4909-8037-37DE1140F45A}"/>
              </a:ext>
            </a:extLst>
          </p:cNvPr>
          <p:cNvGrpSpPr/>
          <p:nvPr/>
        </p:nvGrpSpPr>
        <p:grpSpPr>
          <a:xfrm>
            <a:off x="683568" y="2475334"/>
            <a:ext cx="7929161" cy="1898948"/>
            <a:chOff x="683568" y="2475334"/>
            <a:chExt cx="7929161" cy="1898948"/>
          </a:xfrm>
        </p:grpSpPr>
        <p:pic>
          <p:nvPicPr>
            <p:cNvPr id="17410" name="Picture 2" descr="https://www.educationmanagers.ru/files/folder_1/wifi.jpg">
              <a:extLst>
                <a:ext uri="{FF2B5EF4-FFF2-40B4-BE49-F238E27FC236}">
                  <a16:creationId xmlns:a16="http://schemas.microsoft.com/office/drawing/2014/main" id="{80EBAB94-3EC9-4ED9-912A-B1B3519FA684}"/>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83568" y="2521793"/>
              <a:ext cx="2465851" cy="1849388"/>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https://arhivurokov.ru/kopilka/up/html/2017/11/15/k_5a0c4304b90d1/438984_9.jpeg">
              <a:extLst>
                <a:ext uri="{FF2B5EF4-FFF2-40B4-BE49-F238E27FC236}">
                  <a16:creationId xmlns:a16="http://schemas.microsoft.com/office/drawing/2014/main" id="{4501DF76-7C2A-4EA9-A7D9-E6ECE322042A}"/>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380246" y="2475334"/>
              <a:ext cx="2614337" cy="1895847"/>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ttp://littleone.ru/public/img/articles/more/raznoe/article_923/article_923_1418922451258_456.jpg">
              <a:extLst>
                <a:ext uri="{FF2B5EF4-FFF2-40B4-BE49-F238E27FC236}">
                  <a16:creationId xmlns:a16="http://schemas.microsoft.com/office/drawing/2014/main" id="{89BD4527-CD91-494A-80DA-FEDA3A43953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146878" y="2475334"/>
              <a:ext cx="2465851" cy="1898948"/>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p:cNvSpPr>
          <p:nvPr>
            <p:ph type="ctrTitle"/>
          </p:nvPr>
        </p:nvSpPr>
        <p:spPr bwMode="auto">
          <a:xfrm>
            <a:off x="-107504" y="0"/>
            <a:ext cx="9144000" cy="836613"/>
          </a:xfrm>
        </p:spPr>
        <p:txBody>
          <a:bodyPr wrap="square" lIns="91440" tIns="45720" rIns="91440" bIns="45720" numCol="1" anchorCtr="0" compatLnSpc="1">
            <a:prstTxWarp prst="textNoShape">
              <a:avLst/>
            </a:prstTxWarp>
          </a:bodyPr>
          <a:lstStyle/>
          <a:p>
            <a:pPr algn="ctr">
              <a:defRPr/>
            </a:pPr>
            <a:r>
              <a:rPr lang="ru-RU" sz="2400" b="1" dirty="0">
                <a:ln>
                  <a:noFill/>
                </a:ln>
                <a:effectLst>
                  <a:outerShdw blurRad="38100" dist="38100" dir="2700000" algn="tl">
                    <a:srgbClr val="000000"/>
                  </a:outerShdw>
                </a:effectLst>
              </a:rPr>
              <a:t>              </a:t>
            </a:r>
            <a:r>
              <a:rPr lang="ru-RU" sz="2400" b="1" dirty="0">
                <a:solidFill>
                  <a:srgbClr val="C8004C"/>
                </a:solidFill>
                <a:latin typeface="Arial" panose="020B0604020202020204" pitchFamily="34" charset="0"/>
                <a:ea typeface="+mn-ea"/>
                <a:cs typeface="Arial" panose="020B0604020202020204" pitchFamily="34" charset="0"/>
              </a:rPr>
              <a:t>Необходимость создания успеха в учебной деятельности школьников</a:t>
            </a:r>
            <a:endParaRPr lang="ru-RU" sz="2100" b="1" dirty="0">
              <a:solidFill>
                <a:srgbClr val="C8004C"/>
              </a:solidFill>
              <a:latin typeface="Arial" panose="020B0604020202020204" pitchFamily="34" charset="0"/>
              <a:ea typeface="+mn-ea"/>
              <a:cs typeface="Arial" panose="020B0604020202020204" pitchFamily="34" charset="0"/>
            </a:endParaRPr>
          </a:p>
        </p:txBody>
      </p:sp>
      <p:sp>
        <p:nvSpPr>
          <p:cNvPr id="24579" name="Rectangle 3"/>
          <p:cNvSpPr>
            <a:spLocks noGrp="1"/>
          </p:cNvSpPr>
          <p:nvPr>
            <p:ph type="subTitle" idx="1"/>
          </p:nvPr>
        </p:nvSpPr>
        <p:spPr>
          <a:xfrm>
            <a:off x="1403648" y="1124744"/>
            <a:ext cx="7632848" cy="5949950"/>
          </a:xfrm>
        </p:spPr>
        <p:txBody>
          <a:bodyPr>
            <a:normAutofit/>
          </a:bodyPr>
          <a:lstStyle/>
          <a:p>
            <a:pPr algn="just">
              <a:lnSpc>
                <a:spcPct val="80000"/>
              </a:lnSpc>
              <a:defRPr/>
            </a:pPr>
            <a:r>
              <a:rPr lang="ru-RU" sz="2000" dirty="0">
                <a:solidFill>
                  <a:schemeClr val="accent5">
                    <a:lumMod val="75000"/>
                  </a:schemeClr>
                </a:solidFill>
              </a:rPr>
              <a:t>Ученье – свет, дающий человеку уверенность в своих действиях и поступках. Помочь приобрести эту уверенность стремится школа. </a:t>
            </a:r>
          </a:p>
          <a:p>
            <a:pPr algn="just">
              <a:lnSpc>
                <a:spcPct val="80000"/>
              </a:lnSpc>
              <a:buFont typeface="Wingdings 2" pitchFamily="18" charset="2"/>
              <a:buNone/>
              <a:defRPr/>
            </a:pPr>
            <a:r>
              <a:rPr lang="ru-RU" sz="2000" dirty="0">
                <a:solidFill>
                  <a:schemeClr val="accent5">
                    <a:lumMod val="75000"/>
                  </a:schemeClr>
                </a:solidFill>
              </a:rPr>
              <a:t>Однако часто приходится слышать от школьников фразы о нежелании выполнять домашнее задание и даже идти в школу. Некоторые дети не стремятся расширить запас своих знаний: пассивны на уроках. Им большее удовольствие приносит деятельность, не связанная со школой.</a:t>
            </a:r>
          </a:p>
          <a:p>
            <a:pPr algn="just">
              <a:lnSpc>
                <a:spcPct val="80000"/>
              </a:lnSpc>
              <a:buFont typeface="Wingdings 2" pitchFamily="18" charset="2"/>
              <a:buNone/>
              <a:defRPr/>
            </a:pPr>
            <a:endParaRPr lang="ru-RU" sz="2000" dirty="0">
              <a:solidFill>
                <a:schemeClr val="accent5">
                  <a:lumMod val="75000"/>
                </a:schemeClr>
              </a:solidFill>
            </a:endParaRPr>
          </a:p>
          <a:p>
            <a:pPr algn="just">
              <a:lnSpc>
                <a:spcPct val="80000"/>
              </a:lnSpc>
              <a:defRPr/>
            </a:pPr>
            <a:r>
              <a:rPr lang="ru-RU" sz="2000" dirty="0">
                <a:solidFill>
                  <a:schemeClr val="accent5">
                    <a:lumMod val="75000"/>
                  </a:schemeClr>
                </a:solidFill>
              </a:rPr>
              <a:t>Почему это происходит? Ребенок, идя в школу, надеется добиться признания и рассчитывает заслужить любовь и уважение со стороны учителей и одноклассников. Крушение этого светлого оптимизма – самая серьезная проблема обучения. </a:t>
            </a:r>
          </a:p>
          <a:p>
            <a:pPr algn="just">
              <a:lnSpc>
                <a:spcPct val="80000"/>
              </a:lnSpc>
              <a:buFont typeface="Wingdings 2" pitchFamily="18" charset="2"/>
              <a:buNone/>
              <a:defRPr/>
            </a:pPr>
            <a:endParaRPr lang="ru-RU" sz="2000" dirty="0">
              <a:solidFill>
                <a:schemeClr val="accent5">
                  <a:lumMod val="75000"/>
                </a:schemeClr>
              </a:solidFill>
            </a:endParaRPr>
          </a:p>
          <a:p>
            <a:pPr algn="just">
              <a:lnSpc>
                <a:spcPct val="80000"/>
              </a:lnSpc>
              <a:defRPr/>
            </a:pPr>
            <a:r>
              <a:rPr lang="ru-RU" sz="2000" dirty="0">
                <a:solidFill>
                  <a:schemeClr val="accent5">
                    <a:lumMod val="75000"/>
                  </a:schemeClr>
                </a:solidFill>
              </a:rPr>
              <a:t>Ребенок приходит в школу преисполненный желания учиться. Так почему же он теряет интерес к учебе ? Виновата ли в этом школа и ее методы обучения? Какую роль при этом играет учитель? Может ли учитель сформировать интерес у учащихся к учебному процессу и при помощи чего?</a:t>
            </a:r>
          </a:p>
        </p:txBody>
      </p:sp>
      <p:grpSp>
        <p:nvGrpSpPr>
          <p:cNvPr id="2" name="Группа 1">
            <a:extLst>
              <a:ext uri="{FF2B5EF4-FFF2-40B4-BE49-F238E27FC236}">
                <a16:creationId xmlns:a16="http://schemas.microsoft.com/office/drawing/2014/main" id="{1A49170D-9874-4EE6-B3E6-7FD9763C812A}"/>
              </a:ext>
            </a:extLst>
          </p:cNvPr>
          <p:cNvGrpSpPr/>
          <p:nvPr/>
        </p:nvGrpSpPr>
        <p:grpSpPr>
          <a:xfrm>
            <a:off x="84312" y="976719"/>
            <a:ext cx="1318622" cy="4904561"/>
            <a:chOff x="85026" y="715467"/>
            <a:chExt cx="1318622" cy="4904561"/>
          </a:xfrm>
        </p:grpSpPr>
        <p:pic>
          <p:nvPicPr>
            <p:cNvPr id="18434" name="Picture 2" descr="http://cn1.nevsedoma.com.ua/images/2010/138/4/27130000.jpg">
              <a:extLst>
                <a:ext uri="{FF2B5EF4-FFF2-40B4-BE49-F238E27FC236}">
                  <a16:creationId xmlns:a16="http://schemas.microsoft.com/office/drawing/2014/main" id="{47C89CDA-ACBF-410D-A876-50E5F5A4DD55}"/>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05242" y="715467"/>
              <a:ext cx="1298406" cy="1561356"/>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https://letidor.ru/imgs/2018/04/24/07/2158155/a6e5680e5009f08d5319555eff6e8b28ee7cced0.jpg">
              <a:extLst>
                <a:ext uri="{FF2B5EF4-FFF2-40B4-BE49-F238E27FC236}">
                  <a16:creationId xmlns:a16="http://schemas.microsoft.com/office/drawing/2014/main" id="{AFEA2271-0F85-4946-8D23-7C3883301B03}"/>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5026" y="2420888"/>
              <a:ext cx="1282553" cy="1378959"/>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https://static.wixstatic.com/media/807140_dcf4a058af5d4ad594359f91631ef7e6.jpg">
              <a:extLst>
                <a:ext uri="{FF2B5EF4-FFF2-40B4-BE49-F238E27FC236}">
                  <a16:creationId xmlns:a16="http://schemas.microsoft.com/office/drawing/2014/main" id="{7A79DA67-F3BB-40A9-9697-50ACD493F94D}"/>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5026" y="3923506"/>
              <a:ext cx="1282553" cy="1696522"/>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p:cNvSpPr>
          <p:nvPr>
            <p:ph type="ctrTitle"/>
          </p:nvPr>
        </p:nvSpPr>
        <p:spPr bwMode="auto">
          <a:xfrm>
            <a:off x="755576" y="0"/>
            <a:ext cx="8388424" cy="1844675"/>
          </a:xfrm>
        </p:spPr>
        <p:txBody>
          <a:bodyPr wrap="square" lIns="91440" tIns="45720" rIns="91440" bIns="45720" numCol="1" anchorCtr="0" compatLnSpc="1">
            <a:prstTxWarp prst="textNoShape">
              <a:avLst/>
            </a:prstTxWarp>
            <a:normAutofit/>
          </a:bodyPr>
          <a:lstStyle/>
          <a:p>
            <a:pPr algn="just">
              <a:defRPr/>
            </a:pPr>
            <a:r>
              <a:rPr lang="ru-RU" sz="1800" dirty="0">
                <a:solidFill>
                  <a:srgbClr val="C8004C"/>
                </a:solidFill>
              </a:rPr>
              <a:t>«Умственный труд ученика, успехи и неудачи в учении – это его духовная жизнь, его внутренний мир, игнорирование которого может привести к печальным результатам. Ребенок не только узнает что-то, усваивает материал, но и переживает свой труд, высказывает личное отношение к тому, что ему удается и не удается»                                   К.Д.Ушинский </a:t>
            </a:r>
            <a:br>
              <a:rPr lang="ru-RU" sz="1800" dirty="0">
                <a:ln>
                  <a:noFill/>
                </a:ln>
                <a:effectLst>
                  <a:outerShdw blurRad="38100" dist="38100" dir="2700000" algn="tl">
                    <a:srgbClr val="000000"/>
                  </a:outerShdw>
                </a:effectLst>
              </a:rPr>
            </a:br>
            <a:endParaRPr lang="ru-RU" sz="1800" dirty="0">
              <a:ln>
                <a:noFill/>
              </a:ln>
              <a:effectLst>
                <a:outerShdw blurRad="38100" dist="38100" dir="2700000" algn="tl">
                  <a:srgbClr val="000000"/>
                </a:outerShdw>
              </a:effectLst>
            </a:endParaRPr>
          </a:p>
        </p:txBody>
      </p:sp>
      <p:sp>
        <p:nvSpPr>
          <p:cNvPr id="25603" name="Rectangle 3"/>
          <p:cNvSpPr>
            <a:spLocks noGrp="1"/>
          </p:cNvSpPr>
          <p:nvPr>
            <p:ph type="subTitle" idx="1"/>
          </p:nvPr>
        </p:nvSpPr>
        <p:spPr>
          <a:xfrm>
            <a:off x="1907704" y="1628775"/>
            <a:ext cx="7560840" cy="5229225"/>
          </a:xfrm>
        </p:spPr>
        <p:txBody>
          <a:bodyPr>
            <a:normAutofit fontScale="70000" lnSpcReduction="20000"/>
          </a:bodyPr>
          <a:lstStyle/>
          <a:p>
            <a:pPr algn="just">
              <a:lnSpc>
                <a:spcPct val="80000"/>
              </a:lnSpc>
              <a:defRPr/>
            </a:pPr>
            <a:r>
              <a:rPr lang="ru-RU" sz="1900" dirty="0">
                <a:solidFill>
                  <a:schemeClr val="accent1">
                    <a:lumMod val="50000"/>
                  </a:schemeClr>
                </a:solidFill>
                <a:latin typeface="Arial" charset="0"/>
              </a:rPr>
              <a:t>     Только успех поддерживает интерес ученика к учению. А интерес к учению </a:t>
            </a:r>
          </a:p>
          <a:p>
            <a:pPr algn="just">
              <a:lnSpc>
                <a:spcPct val="80000"/>
              </a:lnSpc>
              <a:buFont typeface="Wingdings 2" pitchFamily="18" charset="2"/>
              <a:buNone/>
              <a:defRPr/>
            </a:pPr>
            <a:r>
              <a:rPr lang="ru-RU" sz="1900" dirty="0">
                <a:solidFill>
                  <a:schemeClr val="accent1">
                    <a:lumMod val="50000"/>
                  </a:schemeClr>
                </a:solidFill>
                <a:latin typeface="Arial" charset="0"/>
              </a:rPr>
              <a:t>появляется только тогда, когда есть вдохновение, рождающееся от успеха в </a:t>
            </a:r>
          </a:p>
          <a:p>
            <a:pPr algn="just">
              <a:lnSpc>
                <a:spcPct val="80000"/>
              </a:lnSpc>
              <a:buFont typeface="Wingdings 2" pitchFamily="18" charset="2"/>
              <a:buNone/>
              <a:defRPr/>
            </a:pPr>
            <a:r>
              <a:rPr lang="ru-RU" sz="1900" dirty="0">
                <a:solidFill>
                  <a:schemeClr val="accent1">
                    <a:lumMod val="50000"/>
                  </a:schemeClr>
                </a:solidFill>
                <a:latin typeface="Arial" charset="0"/>
              </a:rPr>
              <a:t>овладении знаниями. Ребенок, никогда не познавший радости труда в учении, </a:t>
            </a:r>
          </a:p>
          <a:p>
            <a:pPr algn="just">
              <a:lnSpc>
                <a:spcPct val="80000"/>
              </a:lnSpc>
              <a:buFont typeface="Wingdings 2" pitchFamily="18" charset="2"/>
              <a:buNone/>
              <a:defRPr/>
            </a:pPr>
            <a:r>
              <a:rPr lang="ru-RU" sz="1900" dirty="0">
                <a:solidFill>
                  <a:schemeClr val="accent1">
                    <a:lumMod val="50000"/>
                  </a:schemeClr>
                </a:solidFill>
                <a:latin typeface="Arial" charset="0"/>
              </a:rPr>
              <a:t>не переживший гордости от того, что трудности преодолены, теряет желание, </a:t>
            </a:r>
          </a:p>
          <a:p>
            <a:pPr algn="just">
              <a:lnSpc>
                <a:spcPct val="80000"/>
              </a:lnSpc>
              <a:buFont typeface="Wingdings 2" pitchFamily="18" charset="2"/>
              <a:buNone/>
              <a:defRPr/>
            </a:pPr>
            <a:r>
              <a:rPr lang="ru-RU" sz="1900" dirty="0">
                <a:solidFill>
                  <a:schemeClr val="accent1">
                    <a:lumMod val="50000"/>
                  </a:schemeClr>
                </a:solidFill>
                <a:latin typeface="Arial" charset="0"/>
              </a:rPr>
              <a:t>интерес учиться. Первой заповедью воспитания К.Д.Ушинский считал</a:t>
            </a:r>
          </a:p>
          <a:p>
            <a:pPr algn="just">
              <a:lnSpc>
                <a:spcPct val="80000"/>
              </a:lnSpc>
              <a:buFont typeface="Wingdings 2" pitchFamily="18" charset="2"/>
              <a:buNone/>
              <a:defRPr/>
            </a:pPr>
            <a:r>
              <a:rPr lang="ru-RU" sz="1900" dirty="0">
                <a:solidFill>
                  <a:schemeClr val="accent1">
                    <a:lumMod val="50000"/>
                  </a:schemeClr>
                </a:solidFill>
                <a:latin typeface="Arial" charset="0"/>
              </a:rPr>
              <a:t>необходимость дать детям радость труда, успеха в учении, пробудить в их </a:t>
            </a:r>
          </a:p>
          <a:p>
            <a:pPr algn="just">
              <a:lnSpc>
                <a:spcPct val="80000"/>
              </a:lnSpc>
              <a:buFont typeface="Wingdings 2" pitchFamily="18" charset="2"/>
              <a:buNone/>
              <a:defRPr/>
            </a:pPr>
            <a:r>
              <a:rPr lang="ru-RU" sz="1900" dirty="0">
                <a:solidFill>
                  <a:schemeClr val="accent1">
                    <a:lumMod val="50000"/>
                  </a:schemeClr>
                </a:solidFill>
                <a:latin typeface="Arial" charset="0"/>
              </a:rPr>
              <a:t>сердцах чувство гордости и собственного достоинства за свои достижения.</a:t>
            </a:r>
          </a:p>
          <a:p>
            <a:pPr algn="just">
              <a:lnSpc>
                <a:spcPct val="80000"/>
              </a:lnSpc>
              <a:defRPr/>
            </a:pPr>
            <a:r>
              <a:rPr lang="ru-RU" sz="1900" dirty="0">
                <a:solidFill>
                  <a:schemeClr val="accent1">
                    <a:lumMod val="50000"/>
                  </a:schemeClr>
                </a:solidFill>
                <a:latin typeface="Arial" charset="0"/>
              </a:rPr>
              <a:t>      </a:t>
            </a:r>
            <a:r>
              <a:rPr lang="ru-RU" sz="1900" dirty="0" err="1">
                <a:solidFill>
                  <a:schemeClr val="accent1">
                    <a:lumMod val="50000"/>
                  </a:schemeClr>
                </a:solidFill>
                <a:latin typeface="Arial" charset="0"/>
              </a:rPr>
              <a:t>В.А.Сухомлинский</a:t>
            </a:r>
            <a:r>
              <a:rPr lang="ru-RU" sz="1900" dirty="0">
                <a:solidFill>
                  <a:schemeClr val="accent1">
                    <a:lumMod val="50000"/>
                  </a:schemeClr>
                </a:solidFill>
                <a:latin typeface="Arial" charset="0"/>
              </a:rPr>
              <a:t> утверждал, что методы, используемые в учебной </a:t>
            </a:r>
          </a:p>
          <a:p>
            <a:pPr algn="just">
              <a:lnSpc>
                <a:spcPct val="80000"/>
              </a:lnSpc>
              <a:buFont typeface="Wingdings 2" pitchFamily="18" charset="2"/>
              <a:buNone/>
              <a:defRPr/>
            </a:pPr>
            <a:r>
              <a:rPr lang="ru-RU" sz="1900" dirty="0">
                <a:solidFill>
                  <a:schemeClr val="accent1">
                    <a:lumMod val="50000"/>
                  </a:schemeClr>
                </a:solidFill>
                <a:latin typeface="Arial" charset="0"/>
              </a:rPr>
              <a:t>деятельности, должны вызывать интерес у ребенка к познанию окружающего </a:t>
            </a:r>
          </a:p>
          <a:p>
            <a:pPr algn="just">
              <a:lnSpc>
                <a:spcPct val="80000"/>
              </a:lnSpc>
              <a:buFont typeface="Wingdings 2" pitchFamily="18" charset="2"/>
              <a:buNone/>
              <a:defRPr/>
            </a:pPr>
            <a:r>
              <a:rPr lang="ru-RU" sz="1900" dirty="0">
                <a:solidFill>
                  <a:schemeClr val="accent1">
                    <a:lumMod val="50000"/>
                  </a:schemeClr>
                </a:solidFill>
                <a:latin typeface="Arial" charset="0"/>
              </a:rPr>
              <a:t>мира, а учебное заведение – стать школой радости – </a:t>
            </a:r>
            <a:r>
              <a:rPr lang="ru-RU" sz="1900" dirty="0" err="1">
                <a:solidFill>
                  <a:schemeClr val="accent1">
                    <a:lumMod val="50000"/>
                  </a:schemeClr>
                </a:solidFill>
                <a:latin typeface="Arial" charset="0"/>
              </a:rPr>
              <a:t>радости</a:t>
            </a:r>
            <a:r>
              <a:rPr lang="ru-RU" sz="1900" dirty="0">
                <a:solidFill>
                  <a:schemeClr val="accent1">
                    <a:lumMod val="50000"/>
                  </a:schemeClr>
                </a:solidFill>
                <a:latin typeface="Arial" charset="0"/>
              </a:rPr>
              <a:t> познания, </a:t>
            </a:r>
          </a:p>
          <a:p>
            <a:pPr algn="just">
              <a:lnSpc>
                <a:spcPct val="80000"/>
              </a:lnSpc>
              <a:buFont typeface="Wingdings 2" pitchFamily="18" charset="2"/>
              <a:buNone/>
              <a:defRPr/>
            </a:pPr>
            <a:r>
              <a:rPr lang="ru-RU" sz="1900" dirty="0">
                <a:solidFill>
                  <a:schemeClr val="accent1">
                    <a:lumMod val="50000"/>
                  </a:schemeClr>
                </a:solidFill>
                <a:latin typeface="Arial" charset="0"/>
              </a:rPr>
              <a:t>радости творчества, радости общения. Это определяет главный смысл </a:t>
            </a:r>
          </a:p>
          <a:p>
            <a:pPr algn="just">
              <a:lnSpc>
                <a:spcPct val="80000"/>
              </a:lnSpc>
              <a:buFont typeface="Wingdings 2" pitchFamily="18" charset="2"/>
              <a:buNone/>
              <a:defRPr/>
            </a:pPr>
            <a:r>
              <a:rPr lang="ru-RU" sz="1900" dirty="0">
                <a:solidFill>
                  <a:schemeClr val="accent1">
                    <a:lumMod val="50000"/>
                  </a:schemeClr>
                </a:solidFill>
                <a:latin typeface="Arial" charset="0"/>
              </a:rPr>
              <a:t>деятельности учителя: создать каждому ученику ситуацию успеха. </a:t>
            </a:r>
          </a:p>
          <a:p>
            <a:pPr algn="just">
              <a:lnSpc>
                <a:spcPct val="80000"/>
              </a:lnSpc>
              <a:defRPr/>
            </a:pPr>
            <a:r>
              <a:rPr lang="ru-RU" sz="1900" dirty="0">
                <a:solidFill>
                  <a:schemeClr val="accent1">
                    <a:lumMod val="50000"/>
                  </a:schemeClr>
                </a:solidFill>
                <a:latin typeface="Arial" charset="0"/>
              </a:rPr>
              <a:t>      У. </a:t>
            </a:r>
            <a:r>
              <a:rPr lang="ru-RU" sz="1900" dirty="0" err="1">
                <a:solidFill>
                  <a:schemeClr val="accent1">
                    <a:lumMod val="50000"/>
                  </a:schemeClr>
                </a:solidFill>
                <a:latin typeface="Arial" charset="0"/>
              </a:rPr>
              <a:t>Глассер</a:t>
            </a:r>
            <a:r>
              <a:rPr lang="ru-RU" sz="1900" dirty="0">
                <a:solidFill>
                  <a:schemeClr val="accent1">
                    <a:lumMod val="50000"/>
                  </a:schemeClr>
                </a:solidFill>
                <a:latin typeface="Arial" charset="0"/>
              </a:rPr>
              <a:t>, известный американский ученый, психолог, психотерапевт и </a:t>
            </a:r>
          </a:p>
          <a:p>
            <a:pPr algn="just">
              <a:lnSpc>
                <a:spcPct val="80000"/>
              </a:lnSpc>
              <a:buFont typeface="Wingdings 2" pitchFamily="18" charset="2"/>
              <a:buNone/>
              <a:defRPr/>
            </a:pPr>
            <a:r>
              <a:rPr lang="ru-RU" sz="1900" dirty="0">
                <a:solidFill>
                  <a:schemeClr val="accent1">
                    <a:lumMod val="50000"/>
                  </a:schemeClr>
                </a:solidFill>
                <a:latin typeface="Arial" charset="0"/>
              </a:rPr>
              <a:t>педагог, также убежден, что успех должен быть доступен каждому ребенку. </a:t>
            </a:r>
          </a:p>
          <a:p>
            <a:pPr algn="just">
              <a:lnSpc>
                <a:spcPct val="80000"/>
              </a:lnSpc>
              <a:buFont typeface="Wingdings 2" pitchFamily="18" charset="2"/>
              <a:buNone/>
              <a:defRPr/>
            </a:pPr>
            <a:r>
              <a:rPr lang="ru-RU" sz="1900" dirty="0">
                <a:solidFill>
                  <a:schemeClr val="accent1">
                    <a:lumMod val="50000"/>
                  </a:schemeClr>
                </a:solidFill>
                <a:latin typeface="Arial" charset="0"/>
              </a:rPr>
              <a:t>Если ребенку удастся добиться успеха в школе, то у него есть все </a:t>
            </a:r>
          </a:p>
          <a:p>
            <a:pPr algn="just">
              <a:lnSpc>
                <a:spcPct val="80000"/>
              </a:lnSpc>
              <a:buFont typeface="Wingdings 2" pitchFamily="18" charset="2"/>
              <a:buNone/>
              <a:defRPr/>
            </a:pPr>
            <a:r>
              <a:rPr lang="ru-RU" sz="1900" dirty="0">
                <a:solidFill>
                  <a:schemeClr val="accent1">
                    <a:lumMod val="50000"/>
                  </a:schemeClr>
                </a:solidFill>
                <a:latin typeface="Arial" charset="0"/>
              </a:rPr>
              <a:t>шансы на успех и в дальнейшей взрослой жизни.</a:t>
            </a:r>
          </a:p>
          <a:p>
            <a:pPr algn="just">
              <a:lnSpc>
                <a:spcPct val="80000"/>
              </a:lnSpc>
              <a:defRPr/>
            </a:pPr>
            <a:r>
              <a:rPr lang="ru-RU" sz="1900" dirty="0">
                <a:solidFill>
                  <a:schemeClr val="accent1">
                    <a:lumMod val="50000"/>
                  </a:schemeClr>
                </a:solidFill>
                <a:latin typeface="Arial" charset="0"/>
              </a:rPr>
              <a:t>       А.С. Белкин, доктор педагогических наук, твердо убежден, если ребенка </a:t>
            </a:r>
          </a:p>
          <a:p>
            <a:pPr algn="just">
              <a:lnSpc>
                <a:spcPct val="80000"/>
              </a:lnSpc>
              <a:buFont typeface="Wingdings 2" pitchFamily="18" charset="2"/>
              <a:buNone/>
              <a:defRPr/>
            </a:pPr>
            <a:r>
              <a:rPr lang="ru-RU" sz="1900" dirty="0">
                <a:solidFill>
                  <a:schemeClr val="accent1">
                    <a:lumMod val="50000"/>
                  </a:schemeClr>
                </a:solidFill>
                <a:latin typeface="Arial" charset="0"/>
              </a:rPr>
              <a:t>лишить веры в себя, трудно надеяться на его «светлое будущее». Одно </a:t>
            </a:r>
          </a:p>
          <a:p>
            <a:pPr algn="just">
              <a:lnSpc>
                <a:spcPct val="80000"/>
              </a:lnSpc>
              <a:buFont typeface="Wingdings 2" pitchFamily="18" charset="2"/>
              <a:buNone/>
              <a:defRPr/>
            </a:pPr>
            <a:r>
              <a:rPr lang="ru-RU" sz="1900" dirty="0">
                <a:solidFill>
                  <a:schemeClr val="accent1">
                    <a:lumMod val="50000"/>
                  </a:schemeClr>
                </a:solidFill>
                <a:latin typeface="Arial" charset="0"/>
              </a:rPr>
              <a:t>неосторожное слово, один непродуманный шаг учителя могут надломить </a:t>
            </a:r>
          </a:p>
          <a:p>
            <a:pPr algn="just">
              <a:lnSpc>
                <a:spcPct val="80000"/>
              </a:lnSpc>
              <a:buFont typeface="Wingdings 2" pitchFamily="18" charset="2"/>
              <a:buNone/>
              <a:defRPr/>
            </a:pPr>
            <a:r>
              <a:rPr lang="ru-RU" sz="1900" dirty="0">
                <a:solidFill>
                  <a:schemeClr val="accent1">
                    <a:lumMod val="50000"/>
                  </a:schemeClr>
                </a:solidFill>
                <a:latin typeface="Arial" charset="0"/>
              </a:rPr>
              <a:t>ребенка так, что потом не помогут никакие воспитательные ухищрения.</a:t>
            </a:r>
          </a:p>
        </p:txBody>
      </p:sp>
      <p:pic>
        <p:nvPicPr>
          <p:cNvPr id="23554" name="Picture 2" descr="https://images.inlearno.ru/events_preview/ea55bc6645f4c88d38b7ae07e81f8014.jpg">
            <a:extLst>
              <a:ext uri="{FF2B5EF4-FFF2-40B4-BE49-F238E27FC236}">
                <a16:creationId xmlns:a16="http://schemas.microsoft.com/office/drawing/2014/main" id="{EB2E876A-1731-40EB-B046-B483D4823E4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3018" y="1703561"/>
            <a:ext cx="1774686" cy="1183432"/>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d2q2f0pfv13tpb.cloudfront.net/wp-content/uploads/2016/12/CIS-768x569.jpg">
            <a:extLst>
              <a:ext uri="{FF2B5EF4-FFF2-40B4-BE49-F238E27FC236}">
                <a16:creationId xmlns:a16="http://schemas.microsoft.com/office/drawing/2014/main" id="{6B8CD1A5-646B-44A4-B693-EFF0B002CA9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3018" y="3059955"/>
            <a:ext cx="1774686" cy="1183432"/>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https://www.vipspatel.com/wp-content/uploads/2016/01/7-adorable-resources-students-should-know-in-the-year-2016.jpg">
            <a:extLst>
              <a:ext uri="{FF2B5EF4-FFF2-40B4-BE49-F238E27FC236}">
                <a16:creationId xmlns:a16="http://schemas.microsoft.com/office/drawing/2014/main" id="{3E7EC3EE-A584-4F9D-A341-EFD26957EB3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33018" y="4417093"/>
            <a:ext cx="1774686" cy="13312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TotalTime>
  <Words>3081</Words>
  <Application>Microsoft Office PowerPoint</Application>
  <PresentationFormat>Экран (4:3)</PresentationFormat>
  <Paragraphs>237</Paragraphs>
  <Slides>37</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37</vt:i4>
      </vt:variant>
    </vt:vector>
  </HeadingPairs>
  <TitlesOfParts>
    <vt:vector size="43" baseType="lpstr">
      <vt:lpstr>Arial</vt:lpstr>
      <vt:lpstr>Calibri</vt:lpstr>
      <vt:lpstr>Calibri Light</vt:lpstr>
      <vt:lpstr>Wingdings</vt:lpstr>
      <vt:lpstr>Wingdings 2</vt:lpstr>
      <vt:lpstr>Тема Office</vt:lpstr>
      <vt:lpstr>Презентация PowerPoint</vt:lpstr>
      <vt:lpstr>Презентация PowerPoint</vt:lpstr>
      <vt:lpstr>Презентация PowerPoint</vt:lpstr>
      <vt:lpstr>                           Успех следует измерять не столько положением,                      которого человек достиг в жизни, сколько теми                      препятствиями, которые он преодолел, добиваясь                       успеха.                   Букер Тальяферро, политический   деятель США    . </vt:lpstr>
      <vt:lpstr>Презентация PowerPoint</vt:lpstr>
      <vt:lpstr>Презентация PowerPoint</vt:lpstr>
      <vt:lpstr>С психологической точки зрения успех –  это переживание состояния  радости,  удовлетворение  оттого,  что  результат,  к которому  стремилась  личность  в  своей  деятельности,  либо  совпал  с  ее ожиданиями,  надеждами,  либо  превзошел  их.  На   базе   этого   состояния формируются  новые,  более  сильные  мотивы  деятельности,  меняются  уровни самооценки, самоуважения. В том случае,  когда  успех  делается  устойчивым, постоянным, может начаться своего  рода  реакция,  высвобождающая  огромные, скрытые до поры возможности личности </vt:lpstr>
      <vt:lpstr>              Необходимость создания успеха в учебной деятельности школьников</vt:lpstr>
      <vt:lpstr>«Умственный труд ученика, успехи и неудачи в учении – это его духовная жизнь, его внутренний мир, игнорирование которого может привести к печальным результатам. Ребенок не только узнает что-то, усваивает материал, но и переживает свой труд, высказывает личное отношение к тому, что ему удается и не удается»                                   К.Д.Ушинский  </vt:lpstr>
      <vt:lpstr>Многие наши современники высказывают мысль о том, что ученик тогда тянется к знаниям, когда переживает потребность в учении, когда им движут здоровые мотивы и интерес, подкрепленные успехом.</vt:lpstr>
      <vt:lpstr>Ситуация успеха и ее типы</vt:lpstr>
      <vt:lpstr>Некоторые приемы «неожиданной» радости</vt:lpstr>
      <vt:lpstr>Алгоритм</vt:lpstr>
      <vt:lpstr>Презентация PowerPoint</vt:lpstr>
      <vt:lpstr>Некоторые приемы «неожиданной» радости</vt:lpstr>
      <vt:lpstr>Успех</vt:lpstr>
      <vt:lpstr>Общая радость </vt:lpstr>
      <vt:lpstr>Презентация PowerPoint</vt:lpstr>
      <vt:lpstr>Алгоритм</vt:lpstr>
      <vt:lpstr>Приемы создания ситуации успеха</vt:lpstr>
      <vt:lpstr>Презентация PowerPoint</vt:lpstr>
      <vt:lpstr>Банк ситуаций успеха</vt:lpstr>
      <vt:lpstr>Приёмы создания ситуаций успеха</vt:lpstr>
      <vt:lpstr>Алгоритм создания ситуации успеха</vt:lpstr>
      <vt:lpstr>Презентация PowerPoint</vt:lpstr>
      <vt:lpstr>                Подбадривающие слова +                         мягкие интонации +                                 мелодичность речи +                                     корректность обращений +                                         открытая поза и доброжелательная мимика</vt:lpstr>
      <vt:lpstr>Использование ситуации успеха должно способствовать повышению рабочего тонуса, увеличению производительности учебного труда, а также помочь учащимся осознать себя полноценной личностью.  </vt:lpstr>
      <vt:lpstr> Неоднозначность влияния успеха на учебную деятельность школьника</vt:lpstr>
      <vt:lpstr>Технологически создание ситуации неуспеха складывается из тех же операций, что и создание ситуации успеха, но имеющих противоположную векторную направленность</vt:lpstr>
      <vt:lpstr>Презентация PowerPoint</vt:lpstr>
      <vt:lpstr>Педагог внимательно следит за тем, в чем ребенок видит причину своей неудачи:  в себе («Да, я действительно поторопился и не подумал…»),  в других («Учитель всегда предъявляет ко мне завышенные требования…»),  в самом задании («Оно оказалось настолько сложным, что вообще никто не смог бы справиться с ним…»).               В зависимости от того, в каком направлении происходит анализ, следует производить его коррекцию, обращая внимание ребенка на себя, свои усилия и возможности. </vt:lpstr>
      <vt:lpstr>Презентация PowerPoint</vt:lpstr>
      <vt:lpstr>Оценка любого педагогического явления всегда предусматривает рассмотрение в паре: успех — неуспех, знание — незнание, удача — неудача.</vt:lpstr>
      <vt:lpstr>Презентация PowerPoint</vt:lpstr>
      <vt:lpstr>Презентация PowerPoint</vt:lpstr>
      <vt:lpstr>Презентация PowerPoint</vt:lpstr>
      <vt:lpstr>Памятка</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1</cp:revision>
  <dcterms:created xsi:type="dcterms:W3CDTF">2018-11-03T12:50:02Z</dcterms:created>
  <dcterms:modified xsi:type="dcterms:W3CDTF">2018-11-03T12:53:26Z</dcterms:modified>
</cp:coreProperties>
</file>