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9" r:id="rId3"/>
    <p:sldId id="280" r:id="rId4"/>
    <p:sldId id="281" r:id="rId5"/>
    <p:sldId id="259" r:id="rId6"/>
    <p:sldId id="257" r:id="rId7"/>
    <p:sldId id="260" r:id="rId8"/>
    <p:sldId id="282" r:id="rId9"/>
    <p:sldId id="275" r:id="rId10"/>
    <p:sldId id="285" r:id="rId11"/>
    <p:sldId id="286" r:id="rId12"/>
    <p:sldId id="276" r:id="rId13"/>
    <p:sldId id="277" r:id="rId14"/>
    <p:sldId id="284" r:id="rId15"/>
    <p:sldId id="273" r:id="rId16"/>
    <p:sldId id="274" r:id="rId17"/>
    <p:sldId id="278" r:id="rId18"/>
    <p:sldId id="270" r:id="rId19"/>
    <p:sldId id="272" r:id="rId20"/>
    <p:sldId id="283" r:id="rId21"/>
    <p:sldId id="263" r:id="rId22"/>
    <p:sldId id="265" r:id="rId23"/>
    <p:sldId id="262" r:id="rId24"/>
    <p:sldId id="261" r:id="rId25"/>
    <p:sldId id="264" r:id="rId26"/>
    <p:sldId id="266" r:id="rId27"/>
    <p:sldId id="267" r:id="rId28"/>
    <p:sldId id="268" r:id="rId29"/>
    <p:sldId id="269" r:id="rId30"/>
    <p:sldId id="271" r:id="rId31"/>
    <p:sldId id="258" r:id="rId32"/>
  </p:sldIdLst>
  <p:sldSz cx="9144000" cy="6858000" type="screen4x3"/>
  <p:notesSz cx="6858000" cy="9144000"/>
  <p:custDataLst>
    <p:tags r:id="rId33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DF7A3-8CA7-4013-9F5A-7D77290AF2A8}" type="datetimeFigureOut">
              <a:rPr lang="ru-RU" smtClean="0"/>
              <a:pPr/>
              <a:t>21.04.2019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DB944-B936-4C7E-8758-B13277C639E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DF7A3-8CA7-4013-9F5A-7D77290AF2A8}" type="datetimeFigureOut">
              <a:rPr lang="ru-RU" smtClean="0"/>
              <a:pPr/>
              <a:t>21.04.2019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DB944-B936-4C7E-8758-B13277C639E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DF7A3-8CA7-4013-9F5A-7D77290AF2A8}" type="datetimeFigureOut">
              <a:rPr lang="ru-RU" smtClean="0"/>
              <a:pPr/>
              <a:t>21.04.2019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DB944-B936-4C7E-8758-B13277C639E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DF7A3-8CA7-4013-9F5A-7D77290AF2A8}" type="datetimeFigureOut">
              <a:rPr lang="ru-RU" smtClean="0"/>
              <a:pPr/>
              <a:t>21.04.2019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DB944-B936-4C7E-8758-B13277C639E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DF7A3-8CA7-4013-9F5A-7D77290AF2A8}" type="datetimeFigureOut">
              <a:rPr lang="ru-RU" smtClean="0"/>
              <a:pPr/>
              <a:t>21.04.2019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DB944-B936-4C7E-8758-B13277C639E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DF7A3-8CA7-4013-9F5A-7D77290AF2A8}" type="datetimeFigureOut">
              <a:rPr lang="ru-RU" smtClean="0"/>
              <a:pPr/>
              <a:t>21.04.2019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DB944-B936-4C7E-8758-B13277C639E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DF7A3-8CA7-4013-9F5A-7D77290AF2A8}" type="datetimeFigureOut">
              <a:rPr lang="ru-RU" smtClean="0"/>
              <a:pPr/>
              <a:t>21.04.2019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DB944-B936-4C7E-8758-B13277C639E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DF7A3-8CA7-4013-9F5A-7D77290AF2A8}" type="datetimeFigureOut">
              <a:rPr lang="ru-RU" smtClean="0"/>
              <a:pPr/>
              <a:t>21.04.2019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DB944-B936-4C7E-8758-B13277C639E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DF7A3-8CA7-4013-9F5A-7D77290AF2A8}" type="datetimeFigureOut">
              <a:rPr lang="ru-RU" smtClean="0"/>
              <a:pPr/>
              <a:t>21.04.2019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DB944-B936-4C7E-8758-B13277C639E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DF7A3-8CA7-4013-9F5A-7D77290AF2A8}" type="datetimeFigureOut">
              <a:rPr lang="ru-RU" smtClean="0"/>
              <a:pPr/>
              <a:t>21.04.2019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DB944-B936-4C7E-8758-B13277C639E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DF7A3-8CA7-4013-9F5A-7D77290AF2A8}" type="datetimeFigureOut">
              <a:rPr lang="ru-RU" smtClean="0"/>
              <a:pPr/>
              <a:t>21.04.2019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DB944-B936-4C7E-8758-B13277C639E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5DF7A3-8CA7-4013-9F5A-7D77290AF2A8}" type="datetimeFigureOut">
              <a:rPr lang="ru-RU" smtClean="0"/>
              <a:pPr/>
              <a:t>21.04.2019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DB944-B936-4C7E-8758-B13277C639E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83768" y="498332"/>
            <a:ext cx="6373942" cy="2930668"/>
          </a:xfrm>
        </p:spPr>
        <p:txBody>
          <a:bodyPr>
            <a:normAutofit fontScale="90000"/>
          </a:bodyPr>
          <a:lstStyle/>
          <a:p>
            <a:r>
              <a:rPr lang="ru-RU" sz="7300" b="1" dirty="0">
                <a:solidFill>
                  <a:srgbClr val="FFFF00"/>
                </a:solidFill>
                <a:latin typeface="Ariston" pitchFamily="66" charset="0"/>
                <a:cs typeface="Andalus" pitchFamily="18" charset="-78"/>
              </a:rPr>
              <a:t>Пасхальная  </a:t>
            </a:r>
            <a:br>
              <a:rPr lang="ru-RU" sz="7300" b="1" dirty="0">
                <a:solidFill>
                  <a:srgbClr val="FFFF00"/>
                </a:solidFill>
                <a:latin typeface="Ariston" pitchFamily="66" charset="0"/>
                <a:cs typeface="Andalus" pitchFamily="18" charset="-78"/>
              </a:rPr>
            </a:br>
            <a:r>
              <a:rPr lang="ru-RU" sz="7300" b="1" dirty="0">
                <a:solidFill>
                  <a:srgbClr val="FFFF00"/>
                </a:solidFill>
                <a:latin typeface="Ariston" pitchFamily="66" charset="0"/>
                <a:cs typeface="Andalus" pitchFamily="18" charset="-78"/>
              </a:rPr>
              <a:t>открытка</a:t>
            </a:r>
            <a:br>
              <a:rPr lang="ru-RU" dirty="0"/>
            </a:br>
            <a:endParaRPr lang="ru-RU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843226" y="4221088"/>
            <a:ext cx="3104392" cy="1173182"/>
          </a:xfrm>
        </p:spPr>
        <p:txBody>
          <a:bodyPr>
            <a:normAutofit/>
          </a:bodyPr>
          <a:lstStyle/>
          <a:p>
            <a:r>
              <a:rPr lang="ru-RU" sz="1800" dirty="0">
                <a:solidFill>
                  <a:srgbClr val="003300"/>
                </a:solidFill>
                <a:latin typeface="Arial Narrow" pitchFamily="34" charset="0"/>
              </a:rPr>
              <a:t>МБОУ СОШ  с. Бычиха</a:t>
            </a:r>
          </a:p>
          <a:p>
            <a:r>
              <a:rPr lang="ru-RU" sz="1800" i="1" dirty="0">
                <a:solidFill>
                  <a:srgbClr val="003300"/>
                </a:solidFill>
                <a:latin typeface="Arial Narrow" pitchFamily="34" charset="0"/>
              </a:rPr>
              <a:t>Пилипенко Татьяна Борисовна </a:t>
            </a:r>
          </a:p>
          <a:p>
            <a:r>
              <a:rPr lang="ru-RU" sz="1800" dirty="0">
                <a:solidFill>
                  <a:srgbClr val="003300"/>
                </a:solidFill>
                <a:latin typeface="Arial Narrow" pitchFamily="34" charset="0"/>
              </a:rPr>
              <a:t>учитель технологии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7038DAF-B56A-4C43-BED2-0A464616F77C}"/>
              </a:ext>
            </a:extLst>
          </p:cNvPr>
          <p:cNvSpPr/>
          <p:nvPr/>
        </p:nvSpPr>
        <p:spPr>
          <a:xfrm>
            <a:off x="3995936" y="620688"/>
            <a:ext cx="4572000" cy="600164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400" dirty="0"/>
              <a:t>3.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Вместо «Здравствуй!»</a:t>
            </a:r>
          </a:p>
          <a:p>
            <a:pPr algn="just">
              <a:lnSpc>
                <a:spcPct val="15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в дни Пасхи</a:t>
            </a:r>
          </a:p>
          <a:p>
            <a:pPr algn="just">
              <a:lnSpc>
                <a:spcPct val="15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Говорим: «Христос Воскрес!»</a:t>
            </a:r>
          </a:p>
          <a:p>
            <a:pPr algn="just">
              <a:lnSpc>
                <a:spcPct val="15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Нам в ответ с добром и лаской</a:t>
            </a:r>
          </a:p>
          <a:p>
            <a:pPr algn="just">
              <a:lnSpc>
                <a:spcPct val="15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Шлют ...</a:t>
            </a:r>
          </a:p>
          <a:p>
            <a:pPr algn="just">
              <a:lnSpc>
                <a:spcPct val="150000"/>
              </a:lnSpc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Мягкий и румяный,</a:t>
            </a:r>
          </a:p>
          <a:p>
            <a:pPr algn="just">
              <a:lnSpc>
                <a:spcPct val="15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Пекут его раз в год,</a:t>
            </a:r>
          </a:p>
          <a:p>
            <a:pPr algn="just">
              <a:lnSpc>
                <a:spcPct val="15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Посыпкой посыпают,</a:t>
            </a:r>
          </a:p>
          <a:p>
            <a:pPr algn="just">
              <a:lnSpc>
                <a:spcPct val="15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Ну, кто же назовет?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0525493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6D164D5-121A-4B68-B1D7-BDA15A1F8B89}"/>
              </a:ext>
            </a:extLst>
          </p:cNvPr>
          <p:cNvSpPr/>
          <p:nvPr/>
        </p:nvSpPr>
        <p:spPr>
          <a:xfrm>
            <a:off x="3779912" y="548680"/>
            <a:ext cx="4572000" cy="501194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Жёлтый, красный, голубой,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Выбирай себе любой,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Открывай скорее краску,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Будем яйца красить в ...</a:t>
            </a:r>
          </a:p>
          <a:p>
            <a:pPr>
              <a:lnSpc>
                <a:spcPct val="150000"/>
              </a:lnSpc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Разноцветные такие,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столе лежат,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сегодня ими,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Стукнуться хотят!</a:t>
            </a:r>
          </a:p>
        </p:txBody>
      </p:sp>
    </p:spTree>
    <p:extLst>
      <p:ext uri="{BB962C8B-B14F-4D97-AF65-F5344CB8AC3E}">
        <p14:creationId xmlns:p14="http://schemas.microsoft.com/office/powerpoint/2010/main" val="25132593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34DE934-102C-47DF-B66D-40871E4D457C}"/>
              </a:ext>
            </a:extLst>
          </p:cNvPr>
          <p:cNvSpPr/>
          <p:nvPr/>
        </p:nvSpPr>
        <p:spPr>
          <a:xfrm>
            <a:off x="1979712" y="404664"/>
            <a:ext cx="6912768" cy="3201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Главным символом этого праздника является яйцо, а также цыплёнок, петух. 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- Праздник Пасхи – один из основных в народном календаре. </a:t>
            </a:r>
            <a:b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- К встрече этого праздника готовятся заранее. В каждом доме убирают, стирают. А в давние времена украшали жилище пасхальными венками с расписными яйцами. </a:t>
            </a:r>
            <a:endParaRPr lang="ru-RU" sz="24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CF2DAB4-4B3A-4B63-A89F-C8E63BBFC2D5}"/>
              </a:ext>
            </a:extLst>
          </p:cNvPr>
          <p:cNvSpPr/>
          <p:nvPr/>
        </p:nvSpPr>
        <p:spPr>
          <a:xfrm>
            <a:off x="3432517" y="3933056"/>
            <a:ext cx="54726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К праздничному столу хозяйки пекли куличи, готовили творожную пасху и красили яйца. </a:t>
            </a:r>
            <a:endParaRPr lang="ru-RU" sz="24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49E7964-1F86-4ADB-9C6E-27E395802EA0}"/>
              </a:ext>
            </a:extLst>
          </p:cNvPr>
          <p:cNvSpPr/>
          <p:nvPr/>
        </p:nvSpPr>
        <p:spPr>
          <a:xfrm>
            <a:off x="2411760" y="548680"/>
            <a:ext cx="6534472" cy="61110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Обычай обмениваться на Пасху красными яичками - давний. Считалось, что яйцо – знак жизни, а в красный цвет его красили потому, что Христос своей кровью даровал нам жизнь вечную.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Пасха — время, когда люди дарят друг другу подарки.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Дети обязательно посещали своих крестных родителей, бабушек, дедушек и приносили им подарки, желательно изготовленные своими руками.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ADA6B63-DD4E-4C42-9112-CF9BFDACAE2A}"/>
              </a:ext>
            </a:extLst>
          </p:cNvPr>
          <p:cNvSpPr/>
          <p:nvPr/>
        </p:nvSpPr>
        <p:spPr>
          <a:xfrm>
            <a:off x="2555776" y="958674"/>
            <a:ext cx="6264696" cy="2255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Цель:  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Мы с вами изготовим пасхальную открытку из бумаги и картона</a:t>
            </a:r>
            <a:r>
              <a:rPr lang="ru-RU" sz="2400" dirty="0">
                <a:solidFill>
                  <a:prstClr val="black"/>
                </a:solidFill>
              </a:rPr>
              <a:t>, где главным элементом будет символ Пасхи - яйцо. </a:t>
            </a:r>
          </a:p>
        </p:txBody>
      </p:sp>
    </p:spTree>
    <p:extLst>
      <p:ext uri="{BB962C8B-B14F-4D97-AF65-F5344CB8AC3E}">
        <p14:creationId xmlns:p14="http://schemas.microsoft.com/office/powerpoint/2010/main" val="634914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427F4B5-B410-40BD-9F98-6F8F01FD0147}"/>
              </a:ext>
            </a:extLst>
          </p:cNvPr>
          <p:cNvSpPr/>
          <p:nvPr/>
        </p:nvSpPr>
        <p:spPr>
          <a:xfrm>
            <a:off x="2699792" y="332656"/>
            <a:ext cx="6444208" cy="6513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Выполнить пасхальную открытку в технике аппликации. 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Задачи:</a:t>
            </a:r>
            <a:endParaRPr lang="ru-RU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Образовательная:</a:t>
            </a:r>
            <a:endParaRPr lang="ru-RU" sz="24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Познакомить детей с историей возникновения символов праздника Светлой Пасхи;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Формировать знания о национальных традициях;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Научить делать открытки своими руками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Развивающие:</a:t>
            </a:r>
            <a:endParaRPr lang="ru-RU" sz="24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Развивать творческие способности, воображение, самостоятельность через изготовление пасхальной открытки;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Развивать мелкую моторику рук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2C037E1-35D5-42E0-8498-294CAC93A866}"/>
              </a:ext>
            </a:extLst>
          </p:cNvPr>
          <p:cNvSpPr/>
          <p:nvPr/>
        </p:nvSpPr>
        <p:spPr>
          <a:xfrm>
            <a:off x="2771800" y="764704"/>
            <a:ext cx="6264696" cy="45223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План урока:</a:t>
            </a:r>
            <a:endParaRPr lang="ru-RU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Организационный момент (1 минута)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Актуализация знаний и фиксация затруднений в деятельности (5 минут)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Постановка учебной задачи (1 минута)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Построение проекта выхода из затруднения (5 минут)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Первичное закрепление (6 минут)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Самостоятельная работа с самопроверкой по эталону (20 минут)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Рефлексия (2 минуты)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1EBD5E6-B44E-49AC-9B18-5BE649FA4CD9}"/>
              </a:ext>
            </a:extLst>
          </p:cNvPr>
          <p:cNvSpPr/>
          <p:nvPr/>
        </p:nvSpPr>
        <p:spPr>
          <a:xfrm>
            <a:off x="3275856" y="908720"/>
            <a:ext cx="5256584" cy="1653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Во время изготовления открытки следует соблюдать правила безопасной работы с ножницами, клеем, правила личной гигиены.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6EB3790-47E6-4C21-8847-9780A52F6C79}"/>
              </a:ext>
            </a:extLst>
          </p:cNvPr>
          <p:cNvSpPr/>
          <p:nvPr/>
        </p:nvSpPr>
        <p:spPr>
          <a:xfrm>
            <a:off x="2483768" y="1923797"/>
            <a:ext cx="6660232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dirty="0"/>
              <a:t>1. Храните ножницы в указанном месте в </a:t>
            </a:r>
          </a:p>
          <a:p>
            <a:pPr>
              <a:defRPr/>
            </a:pPr>
            <a:r>
              <a:rPr lang="ru-RU" sz="2400" dirty="0"/>
              <a:t>    определенном положении.</a:t>
            </a:r>
          </a:p>
          <a:p>
            <a:pPr>
              <a:defRPr/>
            </a:pPr>
            <a:r>
              <a:rPr lang="ru-RU" sz="2400" dirty="0"/>
              <a:t>2. При работе внимательно следите за </a:t>
            </a:r>
          </a:p>
          <a:p>
            <a:pPr>
              <a:defRPr/>
            </a:pPr>
            <a:r>
              <a:rPr lang="ru-RU" sz="2400" dirty="0"/>
              <a:t>    направлением резания. </a:t>
            </a:r>
          </a:p>
          <a:p>
            <a:pPr>
              <a:defRPr/>
            </a:pPr>
            <a:r>
              <a:rPr lang="ru-RU" sz="2400" dirty="0"/>
              <a:t>3. Не оставляйте ножницы с открытыми  </a:t>
            </a:r>
          </a:p>
          <a:p>
            <a:pPr>
              <a:defRPr/>
            </a:pPr>
            <a:r>
              <a:rPr lang="ru-RU" sz="2400" dirty="0"/>
              <a:t>     лезвиями.</a:t>
            </a:r>
          </a:p>
          <a:p>
            <a:pPr>
              <a:defRPr/>
            </a:pPr>
            <a:r>
              <a:rPr lang="ru-RU" sz="2400" dirty="0"/>
              <a:t>4. Передавайте закрытые ножницы кольцами   </a:t>
            </a:r>
          </a:p>
          <a:p>
            <a:pPr>
              <a:defRPr/>
            </a:pPr>
            <a:r>
              <a:rPr lang="ru-RU" sz="2400" dirty="0"/>
              <a:t>    вперед.</a:t>
            </a:r>
          </a:p>
          <a:p>
            <a:pPr marL="457200" indent="-457200">
              <a:defRPr/>
            </a:pPr>
            <a:r>
              <a:rPr lang="ru-RU" sz="2400" dirty="0"/>
              <a:t>5. Во время работы удерживайте материал левой </a:t>
            </a:r>
          </a:p>
          <a:p>
            <a:pPr marL="457200" indent="-457200">
              <a:defRPr/>
            </a:pPr>
            <a:r>
              <a:rPr lang="ru-RU" sz="2400" dirty="0"/>
              <a:t>    рукой так, чтобы пальцы были в стороне от</a:t>
            </a:r>
          </a:p>
          <a:p>
            <a:pPr marL="457200" indent="-457200">
              <a:defRPr/>
            </a:pPr>
            <a:r>
              <a:rPr lang="ru-RU" sz="2400" dirty="0"/>
              <a:t>    лезвия.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09B971E-6ADC-4F3A-898A-1E62FA06D532}"/>
              </a:ext>
            </a:extLst>
          </p:cNvPr>
          <p:cNvSpPr/>
          <p:nvPr/>
        </p:nvSpPr>
        <p:spPr>
          <a:xfrm>
            <a:off x="2286000" y="538802"/>
            <a:ext cx="599390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Техника безопасности при работе с ножницами:</a:t>
            </a:r>
          </a:p>
          <a:p>
            <a:pPr algn="ctr"/>
            <a:endParaRPr lang="ru-RU" sz="2800" b="1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33545D8-B7C2-4032-B5DF-5F087A534A13}"/>
              </a:ext>
            </a:extLst>
          </p:cNvPr>
          <p:cNvSpPr/>
          <p:nvPr/>
        </p:nvSpPr>
        <p:spPr>
          <a:xfrm>
            <a:off x="1795671" y="332656"/>
            <a:ext cx="68357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/>
              <a:t>Техника безопасности при работе с клеем</a:t>
            </a:r>
            <a:r>
              <a:rPr lang="ru-RU" sz="2800" dirty="0"/>
              <a:t>: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5A6FFBC-AE4D-4392-8A3F-89CFC334603E}"/>
              </a:ext>
            </a:extLst>
          </p:cNvPr>
          <p:cNvSpPr/>
          <p:nvPr/>
        </p:nvSpPr>
        <p:spPr>
          <a:xfrm>
            <a:off x="2195736" y="1124744"/>
            <a:ext cx="667848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ru-RU" altLang="ru-RU" sz="2400" dirty="0"/>
              <a:t> С клеем обращайтесь осторожно.              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ru-RU" altLang="ru-RU" sz="2400" dirty="0"/>
              <a:t> Нельзя, чтобы клей попадал на пальцы рук, лицо, особенно глаза. 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ru-RU" altLang="ru-RU" sz="2400" dirty="0"/>
              <a:t> При попадании клея в глаза надо немедленно  промыть их в большом количестве воды.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ru-RU" altLang="ru-RU" sz="2400" dirty="0"/>
              <a:t> По окончании работы обязательно вымыть руки. 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ru-RU" altLang="ru-RU" sz="2400" dirty="0"/>
              <a:t> При работе с клеем пользуйтесь салфеткой.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E841505-060A-42D1-8EC3-69C6D255F328}"/>
              </a:ext>
            </a:extLst>
          </p:cNvPr>
          <p:cNvSpPr/>
          <p:nvPr/>
        </p:nvSpPr>
        <p:spPr>
          <a:xfrm>
            <a:off x="2771800" y="620688"/>
            <a:ext cx="63722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Ребята, кто мне скажет, как называется это растение? </a:t>
            </a:r>
            <a:b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7A9CB87-6211-40C5-873E-9ED076C393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840" y="2204864"/>
            <a:ext cx="5788742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3042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5FD8083-DFBC-42CF-B897-A7A3599BB126}"/>
              </a:ext>
            </a:extLst>
          </p:cNvPr>
          <p:cNvSpPr/>
          <p:nvPr/>
        </p:nvSpPr>
        <p:spPr>
          <a:xfrm>
            <a:off x="2699792" y="1072457"/>
            <a:ext cx="6066928" cy="2356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Давайте спланируем вашу работу. </a:t>
            </a:r>
            <a:endParaRPr lang="ru-RU" sz="2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ru-RU" sz="2400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Первый этап -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 с шаблонами яйца.</a:t>
            </a:r>
            <a:endParaRPr lang="ru-RU" sz="2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ru-RU" sz="2400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Второй этап -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вырезание деталей.</a:t>
            </a:r>
            <a:endParaRPr lang="ru-RU" sz="2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ru-RU" sz="2400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Третий этап 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составление композиции из деталей и их приклеивание к основе.</a:t>
            </a:r>
            <a:endParaRPr lang="ru-RU" sz="2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2148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81FDE6C-3EDC-496F-AD29-B59BC1BD838B}"/>
              </a:ext>
            </a:extLst>
          </p:cNvPr>
          <p:cNvSpPr/>
          <p:nvPr/>
        </p:nvSpPr>
        <p:spPr>
          <a:xfrm>
            <a:off x="2555776" y="404664"/>
            <a:ext cx="658822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b="1" dirty="0"/>
              <a:t>В работе используются следующие материалы: </a:t>
            </a:r>
          </a:p>
          <a:p>
            <a:endParaRPr lang="ru-RU" altLang="ru-RU" sz="2800" b="1" dirty="0"/>
          </a:p>
          <a:p>
            <a:r>
              <a:rPr lang="ru-RU" altLang="ru-RU" sz="2800" dirty="0"/>
              <a:t>- Двусторонний цветной картон; </a:t>
            </a:r>
          </a:p>
          <a:p>
            <a:r>
              <a:rPr lang="ru-RU" altLang="ru-RU" sz="2800" dirty="0"/>
              <a:t>- Двусторонняя цветная бумага; </a:t>
            </a:r>
          </a:p>
          <a:p>
            <a:r>
              <a:rPr lang="ru-RU" altLang="ru-RU" sz="2800" dirty="0"/>
              <a:t>- Декоративная лента, можно взять тесемку, веревочку, сделать бантик из длинной полосы бумаги; </a:t>
            </a:r>
          </a:p>
          <a:p>
            <a:r>
              <a:rPr lang="ru-RU" altLang="ru-RU" sz="2800" dirty="0"/>
              <a:t>- Шаблон яйца; </a:t>
            </a:r>
          </a:p>
          <a:p>
            <a:r>
              <a:rPr lang="ru-RU" altLang="ru-RU" sz="2800" dirty="0"/>
              <a:t>- Простой карандаш, ножницы, клей.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56D3825-BDAB-4468-930B-45EDCE75BE43}"/>
              </a:ext>
            </a:extLst>
          </p:cNvPr>
          <p:cNvSpPr/>
          <p:nvPr/>
        </p:nvSpPr>
        <p:spPr>
          <a:xfrm>
            <a:off x="1907704" y="188640"/>
            <a:ext cx="723629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800" dirty="0"/>
              <a:t>Понадобятся 3 размера шаблона яиц. </a:t>
            </a:r>
          </a:p>
          <a:p>
            <a:r>
              <a:rPr lang="ru-RU" altLang="ru-RU" sz="2800" b="1" dirty="0"/>
              <a:t>Первый</a:t>
            </a:r>
            <a:r>
              <a:rPr lang="ru-RU" altLang="ru-RU" sz="2800" dirty="0"/>
              <a:t> для основы пасхальной открытки – самое большое яйцо. </a:t>
            </a:r>
          </a:p>
          <a:p>
            <a:r>
              <a:rPr lang="ru-RU" altLang="ru-RU" sz="2800" b="1" dirty="0"/>
              <a:t>Второй</a:t>
            </a:r>
            <a:r>
              <a:rPr lang="ru-RU" altLang="ru-RU" sz="2800" dirty="0"/>
              <a:t> немного поменьше, чтобы приклеить в средину. </a:t>
            </a:r>
          </a:p>
          <a:p>
            <a:r>
              <a:rPr lang="ru-RU" altLang="ru-RU" sz="2800" dirty="0"/>
              <a:t>И </a:t>
            </a:r>
            <a:r>
              <a:rPr lang="ru-RU" altLang="ru-RU" sz="2800" b="1" dirty="0"/>
              <a:t>третий</a:t>
            </a:r>
            <a:r>
              <a:rPr lang="ru-RU" altLang="ru-RU" sz="2800" dirty="0"/>
              <a:t> шаблон самый маленький, из которого и нужно будет создавать объемное яйцо.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B538AD-4A7E-4D33-A6B9-F9BF2DD97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436458"/>
            <a:ext cx="5004048" cy="3421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274638"/>
            <a:ext cx="6805990" cy="1143000"/>
          </a:xfrm>
        </p:spPr>
        <p:txBody>
          <a:bodyPr>
            <a:noAutofit/>
          </a:bodyPr>
          <a:lstStyle/>
          <a:p>
            <a:pPr algn="just"/>
            <a:r>
              <a:rPr lang="ru-RU" sz="2800" dirty="0"/>
              <a:t>Из двухстороннего картона сделаем основу под открытку, согнув пополам.</a:t>
            </a:r>
          </a:p>
        </p:txBody>
      </p:sp>
      <p:pic>
        <p:nvPicPr>
          <p:cNvPr id="3074" name="Picture 2" descr="C:\Users\Администратор\Desktop\пасха\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286116" y="1857364"/>
            <a:ext cx="5233782" cy="458094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274638"/>
            <a:ext cx="6491064" cy="1143000"/>
          </a:xfrm>
        </p:spPr>
        <p:txBody>
          <a:bodyPr>
            <a:noAutofit/>
          </a:bodyPr>
          <a:lstStyle/>
          <a:p>
            <a:pPr algn="just"/>
            <a:r>
              <a:rPr lang="ru-RU" sz="2800" dirty="0"/>
              <a:t>Шаблон пасхального яйца переведём на плотный картон и вырежем ножницами. </a:t>
            </a:r>
          </a:p>
        </p:txBody>
      </p:sp>
      <p:pic>
        <p:nvPicPr>
          <p:cNvPr id="2050" name="Picture 2" descr="C:\Users\Администратор\Desktop\пасха\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71802" y="1714488"/>
            <a:ext cx="5312266" cy="45720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8644030" cy="1990574"/>
          </a:xfrm>
        </p:spPr>
        <p:txBody>
          <a:bodyPr>
            <a:noAutofit/>
          </a:bodyPr>
          <a:lstStyle/>
          <a:p>
            <a:pPr algn="just"/>
            <a:r>
              <a:rPr lang="ru-RU" sz="2800" dirty="0"/>
              <a:t>На обратную строну вырезанного пасхального яйца нанесите клей, и приклейте на основу открытки. </a:t>
            </a:r>
            <a:br>
              <a:rPr lang="ru-RU" sz="2800" dirty="0"/>
            </a:br>
            <a:r>
              <a:rPr lang="ru-RU" sz="2800" dirty="0"/>
              <a:t>Обводим по шаблону второе яйцо, вырезаем и приклеиваем.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E6E7D94-19B3-43EA-8DDB-9AF540151484}"/>
              </a:ext>
            </a:extLst>
          </p:cNvPr>
          <p:cNvSpPr/>
          <p:nvPr/>
        </p:nvSpPr>
        <p:spPr>
          <a:xfrm>
            <a:off x="899592" y="2235921"/>
            <a:ext cx="83907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prstClr val="black"/>
                </a:solidFill>
              </a:rPr>
              <a:t>Приклейте яйцо, что меньше в середину большого.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EF8F37B0-4F45-45E4-B73A-A3D9821300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5" r="23708"/>
          <a:stretch>
            <a:fillRect/>
          </a:stretch>
        </p:blipFill>
        <p:spPr bwMode="auto">
          <a:xfrm>
            <a:off x="5508103" y="3313418"/>
            <a:ext cx="3385515" cy="3544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B373ED9-7BBD-49BA-8B70-6201344D55F7}"/>
              </a:ext>
            </a:extLst>
          </p:cNvPr>
          <p:cNvSpPr/>
          <p:nvPr/>
        </p:nvSpPr>
        <p:spPr>
          <a:xfrm>
            <a:off x="1691680" y="260648"/>
            <a:ext cx="745232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b="1" dirty="0"/>
              <a:t>Как сделать объемное яйцо</a:t>
            </a:r>
            <a:r>
              <a:rPr lang="ru-RU" altLang="ru-RU" sz="2800" dirty="0"/>
              <a:t>. </a:t>
            </a:r>
          </a:p>
          <a:p>
            <a:pPr algn="ctr"/>
            <a:endParaRPr lang="ru-RU" altLang="ru-RU" sz="2800" dirty="0"/>
          </a:p>
          <a:p>
            <a:r>
              <a:rPr lang="ru-RU" altLang="ru-RU" sz="2800" dirty="0"/>
              <a:t>Для этого вырежьте 6 заготовок яиц третьего, самого маленького размера. 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4E4756B2-0713-4294-884D-3B6D67942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1" r="12273"/>
          <a:stretch>
            <a:fillRect/>
          </a:stretch>
        </p:blipFill>
        <p:spPr bwMode="auto">
          <a:xfrm>
            <a:off x="3276600" y="2257425"/>
            <a:ext cx="5616575" cy="460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1264A33-C1B2-436E-BD51-DF5ED4B7B6E8}"/>
              </a:ext>
            </a:extLst>
          </p:cNvPr>
          <p:cNvSpPr/>
          <p:nvPr/>
        </p:nvSpPr>
        <p:spPr>
          <a:xfrm>
            <a:off x="2627784" y="404664"/>
            <a:ext cx="69127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800" dirty="0"/>
              <a:t>Сложите каждую овальную заготовку пополам.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0BDAFE-EB3D-4FEB-84E7-2FFBFE8E0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2" r="21080"/>
          <a:stretch>
            <a:fillRect/>
          </a:stretch>
        </p:blipFill>
        <p:spPr bwMode="auto">
          <a:xfrm>
            <a:off x="3204443" y="1477963"/>
            <a:ext cx="5759450" cy="538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39A3835-B913-425C-990B-40FAD22D94C8}"/>
              </a:ext>
            </a:extLst>
          </p:cNvPr>
          <p:cNvSpPr/>
          <p:nvPr/>
        </p:nvSpPr>
        <p:spPr>
          <a:xfrm>
            <a:off x="1835696" y="476672"/>
            <a:ext cx="7200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800" dirty="0"/>
              <a:t>Теперь склейте все половинки вместе. </a:t>
            </a:r>
          </a:p>
          <a:p>
            <a:r>
              <a:rPr lang="ru-RU" altLang="ru-RU" sz="2800" dirty="0"/>
              <a:t>Получится вот такое объемное яйцо.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08F2006-ACD5-4D93-A221-86FD22846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8" t="16457" r="23064" b="10657"/>
          <a:stretch>
            <a:fillRect/>
          </a:stretch>
        </p:blipFill>
        <p:spPr bwMode="auto">
          <a:xfrm>
            <a:off x="4140201" y="1447779"/>
            <a:ext cx="4680272" cy="541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A493DBD-5586-41A0-A219-076C01817DC7}"/>
              </a:ext>
            </a:extLst>
          </p:cNvPr>
          <p:cNvSpPr/>
          <p:nvPr/>
        </p:nvSpPr>
        <p:spPr>
          <a:xfrm>
            <a:off x="3131840" y="332656"/>
            <a:ext cx="50654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2800" dirty="0"/>
              <a:t>Приклеивают на картон-основу.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77E43-35AC-47F2-A785-CD9D89156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0" r="16667"/>
          <a:stretch>
            <a:fillRect/>
          </a:stretch>
        </p:blipFill>
        <p:spPr bwMode="auto">
          <a:xfrm>
            <a:off x="4140200" y="1341438"/>
            <a:ext cx="4895850" cy="551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D591C33-269F-499E-A714-D99F7D078C58}"/>
              </a:ext>
            </a:extLst>
          </p:cNvPr>
          <p:cNvSpPr/>
          <p:nvPr/>
        </p:nvSpPr>
        <p:spPr>
          <a:xfrm>
            <a:off x="2339752" y="476672"/>
            <a:ext cx="6696744" cy="1756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 почему букетик из вербы появился у вас дома, с чем это связано? (</a:t>
            </a:r>
            <a:r>
              <a:rPr lang="ru-RU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Вербное Воскресенье)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этот день люди украшали свои жилища веточками вербы. Это народная традиция.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EF85B0B-7378-450E-A682-D67E3CB36E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1054" y="3418340"/>
            <a:ext cx="4427984" cy="3320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1284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268F495-8474-4977-89F5-7EBCCB8C12E4}"/>
              </a:ext>
            </a:extLst>
          </p:cNvPr>
          <p:cNvSpPr/>
          <p:nvPr/>
        </p:nvSpPr>
        <p:spPr>
          <a:xfrm>
            <a:off x="2051720" y="188640"/>
            <a:ext cx="70922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800" dirty="0"/>
              <a:t>Открытка с объемным яйцом из бумаги почти готова, ее можно подписать, украсить тканевым или бумажным бантиком. 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3EB21E16-6747-4661-A8FA-62D199B74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6" r="15607"/>
          <a:stretch>
            <a:fillRect/>
          </a:stretch>
        </p:blipFill>
        <p:spPr bwMode="auto">
          <a:xfrm>
            <a:off x="4860032" y="2025036"/>
            <a:ext cx="4176713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36D74E9-F330-4934-96FF-0552E0C680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808" y="404664"/>
            <a:ext cx="5897854" cy="501317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403B3F6-0D78-4E1E-ADC3-F7E49B89FC66}"/>
              </a:ext>
            </a:extLst>
          </p:cNvPr>
          <p:cNvSpPr/>
          <p:nvPr/>
        </p:nvSpPr>
        <p:spPr>
          <a:xfrm>
            <a:off x="2699792" y="908720"/>
            <a:ext cx="5904656" cy="863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Скажите, пожалуйста, какой праздник отмечает весь православный мир весной?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B2D7B02-8F97-4403-AB1A-0B6D1B831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960" y="3212976"/>
            <a:ext cx="4574114" cy="317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4772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A8DDE28-90A3-4F65-9860-DB325A2C58D6}"/>
              </a:ext>
            </a:extLst>
          </p:cNvPr>
          <p:cNvSpPr/>
          <p:nvPr/>
        </p:nvSpPr>
        <p:spPr>
          <a:xfrm>
            <a:off x="2411760" y="2470959"/>
            <a:ext cx="648072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i="1" spc="50" dirty="0">
                <a:ln w="11430">
                  <a:solidFill>
                    <a:srgbClr val="002060"/>
                  </a:solidFill>
                </a:ln>
                <a:solidFill>
                  <a:srgbClr val="FF0000"/>
                </a:solidFill>
              </a:rPr>
              <a:t>Над лугами и полями</a:t>
            </a:r>
          </a:p>
          <a:p>
            <a:pPr>
              <a:defRPr/>
            </a:pPr>
            <a:r>
              <a:rPr lang="ru-RU" sz="2800" i="1" spc="50" dirty="0">
                <a:ln w="11430">
                  <a:solidFill>
                    <a:srgbClr val="002060"/>
                  </a:solidFill>
                </a:ln>
                <a:solidFill>
                  <a:srgbClr val="FF0000"/>
                </a:solidFill>
              </a:rPr>
              <a:t>     Светит солнышко над нами,</a:t>
            </a:r>
          </a:p>
          <a:p>
            <a:pPr>
              <a:defRPr/>
            </a:pPr>
            <a:r>
              <a:rPr lang="ru-RU" sz="2800" i="1" spc="50" dirty="0">
                <a:ln w="11430">
                  <a:solidFill>
                    <a:srgbClr val="002060"/>
                  </a:solidFill>
                </a:ln>
                <a:solidFill>
                  <a:srgbClr val="FF0000"/>
                </a:solidFill>
              </a:rPr>
              <a:t>                      Долгожданная весна</a:t>
            </a:r>
          </a:p>
          <a:p>
            <a:pPr>
              <a:defRPr/>
            </a:pPr>
            <a:r>
              <a:rPr lang="ru-RU" sz="2800" i="1" spc="50" dirty="0">
                <a:ln w="11430">
                  <a:solidFill>
                    <a:srgbClr val="002060"/>
                  </a:solidFill>
                </a:ln>
                <a:solidFill>
                  <a:srgbClr val="FF0000"/>
                </a:solidFill>
              </a:rPr>
              <a:t>                     Нам день Пасхи принесла</a:t>
            </a:r>
            <a:endParaRPr lang="ru-RU" sz="28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7DE1B2A-CA2A-4578-B6EB-3F751E6C22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-21417"/>
            <a:ext cx="3252788" cy="2492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2143108" y="428604"/>
            <a:ext cx="6729402" cy="5500726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sz="3900" b="1" i="1" dirty="0">
                <a:solidFill>
                  <a:srgbClr val="7030A0"/>
                </a:solidFill>
                <a:latin typeface="Arial Narrow" pitchFamily="34" charset="0"/>
              </a:rPr>
              <a:t>Уже совсем скоро (а именно 28 апреля 2019 года) весь православный мир будет праздновать один из самых великих праздников - Пасху. Предлагаю изготовление пасхальной открытки с детьми на уроках технологии, где можно рассказать им историю праздника, приобщая к православным традициям.</a:t>
            </a:r>
          </a:p>
          <a:p>
            <a:pPr>
              <a:buNone/>
            </a:pPr>
            <a:endParaRPr lang="ru-RU" b="1" i="1" dirty="0"/>
          </a:p>
          <a:p>
            <a:endParaRPr lang="ru-RU" b="1" i="1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DE9241D-7CD4-4274-A995-55F62115AFD9}"/>
              </a:ext>
            </a:extLst>
          </p:cNvPr>
          <p:cNvSpPr/>
          <p:nvPr/>
        </p:nvSpPr>
        <p:spPr>
          <a:xfrm>
            <a:off x="2537520" y="476672"/>
            <a:ext cx="66064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b="1" i="1" spc="50" dirty="0">
                <a:ln w="11430">
                  <a:solidFill>
                    <a:srgbClr val="C00000"/>
                  </a:solidFill>
                </a:ln>
                <a:solidFill>
                  <a:srgbClr val="FF0000"/>
                </a:solidFill>
              </a:rPr>
              <a:t>Пасха</a:t>
            </a:r>
            <a:r>
              <a:rPr lang="ru-RU" sz="3200" b="1" i="1" spc="50" dirty="0">
                <a:ln w="11430">
                  <a:solidFill>
                    <a:srgbClr val="C00000"/>
                  </a:solidFill>
                </a:ln>
                <a:solidFill>
                  <a:srgbClr val="0070C0"/>
                </a:solidFill>
              </a:rPr>
              <a:t> приходится на весенние дни,</a:t>
            </a:r>
          </a:p>
          <a:p>
            <a:pPr>
              <a:defRPr/>
            </a:pPr>
            <a:r>
              <a:rPr lang="ru-RU" sz="3200" b="1" i="1" spc="50" dirty="0">
                <a:ln w="11430">
                  <a:solidFill>
                    <a:srgbClr val="C00000"/>
                  </a:solidFill>
                </a:ln>
                <a:solidFill>
                  <a:srgbClr val="0070C0"/>
                </a:solidFill>
              </a:rPr>
              <a:t>когда люди славят Солнце как символ пробуждения новой жизни после долгой зимы.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267F519-620E-4EC9-8514-3785F782389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6911"/>
          <a:stretch/>
        </p:blipFill>
        <p:spPr>
          <a:xfrm>
            <a:off x="5508104" y="3054413"/>
            <a:ext cx="4492210" cy="3974687"/>
          </a:xfrm>
          <a:prstGeom prst="cloud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9ED5BA3-14A3-4ABB-AAA2-1C6CC3E41D7E}"/>
              </a:ext>
            </a:extLst>
          </p:cNvPr>
          <p:cNvSpPr/>
          <p:nvPr/>
        </p:nvSpPr>
        <p:spPr>
          <a:xfrm>
            <a:off x="3059832" y="620688"/>
            <a:ext cx="5938292" cy="4680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 с чем у вас ассоциируется этот праздник?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DAFB8C4-C013-48AB-86EA-9A3ACC8484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44" y="1559820"/>
            <a:ext cx="3304659" cy="206541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AC56125-81D7-49FF-886A-494DD7504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4419" y="3946215"/>
            <a:ext cx="2911785" cy="291178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A6CEF46-86A6-4C56-AFC7-A82969D4AB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8978" y="2224824"/>
            <a:ext cx="2971268" cy="240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5471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AB99217-1C1D-4E57-B044-BFBDD9B363FA}"/>
              </a:ext>
            </a:extLst>
          </p:cNvPr>
          <p:cNvSpPr/>
          <p:nvPr/>
        </p:nvSpPr>
        <p:spPr>
          <a:xfrm>
            <a:off x="3491880" y="620688"/>
            <a:ext cx="5292080" cy="54457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Отгадайте загадки.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ru-RU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Может и разбиться,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Может и свариться,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Если хочешь, в птицу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Может превратиться.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 Хвост с узорами,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Сапоги со шпорами.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Песни распевает,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Время считает.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c072c2f17150f0e27596a42bbd77b88dc43b6c14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</TotalTime>
  <Words>869</Words>
  <Application>Microsoft Office PowerPoint</Application>
  <PresentationFormat>Экран (4:3)</PresentationFormat>
  <Paragraphs>120</Paragraphs>
  <Slides>31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8" baseType="lpstr">
      <vt:lpstr>Andalus</vt:lpstr>
      <vt:lpstr>Arial</vt:lpstr>
      <vt:lpstr>Arial Narrow</vt:lpstr>
      <vt:lpstr>Ariston</vt:lpstr>
      <vt:lpstr>Calibri</vt:lpstr>
      <vt:lpstr>Times New Roman</vt:lpstr>
      <vt:lpstr>Тема Office</vt:lpstr>
      <vt:lpstr>Пасхальная   открытка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Из двухстороннего картона сделаем основу под открытку, согнув пополам.</vt:lpstr>
      <vt:lpstr>Шаблон пасхального яйца переведём на плотный картон и вырежем ножницами. </vt:lpstr>
      <vt:lpstr>На обратную строну вырезанного пасхального яйца нанесите клей, и приклейте на основу открытки.  Обводим по шаблону второе яйцо, вырезаем и приклеиваем.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WolfishLair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Белозёрова</dc:creator>
  <cp:lastModifiedBy>Пользователь</cp:lastModifiedBy>
  <cp:revision>39</cp:revision>
  <dcterms:created xsi:type="dcterms:W3CDTF">2014-03-09T15:43:37Z</dcterms:created>
  <dcterms:modified xsi:type="dcterms:W3CDTF">2019-04-21T04:59:07Z</dcterms:modified>
</cp:coreProperties>
</file>