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71" r:id="rId2"/>
    <p:sldId id="257" r:id="rId3"/>
    <p:sldId id="258" r:id="rId4"/>
    <p:sldId id="259" r:id="rId5"/>
    <p:sldId id="261" r:id="rId6"/>
    <p:sldId id="260" r:id="rId7"/>
    <p:sldId id="263" r:id="rId8"/>
    <p:sldId id="262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10/29/2017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10/29/2017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svetlanal.narod.ru/rabbit/rabbit18.gi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://www.welldes.com/images/pt11p.gif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s3.rimg.info/cbb4c3f8c2f3b0cee770e22c7e3eb036.gi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s5.rimg.info/ef7e5743b7305f62ca118710b51723ae.gi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tvoyrebenok.ru/images/presentation/school/b/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56017" cy="719512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-180528" y="0"/>
            <a:ext cx="9649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Шушенская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начальная общеобразовательная школа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7664" y="1340768"/>
            <a:ext cx="42484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latin typeface="Cambria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Cambria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Cambria" pitchFamily="18" charset="0"/>
                <a:cs typeface="Times New Roman" pitchFamily="18" charset="0"/>
              </a:rPr>
              <a:t>ПАЛЬЧИКОВАЯ</a:t>
            </a:r>
            <a:endParaRPr lang="ru-RU" sz="3200" b="1" dirty="0" smtClean="0">
              <a:latin typeface="Cambria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Cambria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Cambria" pitchFamily="18" charset="0"/>
                <a:cs typeface="Times New Roman" pitchFamily="18" charset="0"/>
              </a:rPr>
              <a:t> ГИМНАСТИКА</a:t>
            </a:r>
          </a:p>
          <a:p>
            <a:pPr algn="ctr"/>
            <a:r>
              <a:rPr lang="ru-RU" sz="3200" b="1" dirty="0" smtClean="0">
                <a:latin typeface="Cambria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smtClean="0">
                <a:latin typeface="Cambria" pitchFamily="18" charset="0"/>
                <a:cs typeface="Times New Roman" pitchFamily="18" charset="0"/>
              </a:rPr>
              <a:t>ДЛЯ ДЕТЕЙ С ОВЗ</a:t>
            </a:r>
            <a:endParaRPr lang="ru-RU" sz="3200" b="1" dirty="0"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3105835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ru-RU" sz="3600" b="1" dirty="0" smtClean="0">
                <a:latin typeface="Times New Roman" pitchFamily="18" charset="0"/>
              </a:rPr>
              <a:t>Пальчик – головка,</a:t>
            </a:r>
          </a:p>
          <a:p>
            <a:pPr eaLnBrk="1" hangingPunct="1">
              <a:buFontTx/>
              <a:buNone/>
            </a:pPr>
            <a:r>
              <a:rPr lang="ru-RU" sz="3600" b="1" dirty="0" smtClean="0">
                <a:latin typeface="Times New Roman" pitchFamily="18" charset="0"/>
              </a:rPr>
              <a:t>Крылышки – ладошка.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5181600"/>
            <a:ext cx="914400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sz="2400" b="1" dirty="0" smtClean="0">
                <a:latin typeface="Times New Roman" pitchFamily="18" charset="0"/>
              </a:rPr>
              <a:t>Ладони повернуты к себе, большие пальцы выпрямлены от себя и переплетены (как бы цепляются друг за дружку),</a:t>
            </a:r>
          </a:p>
          <a:p>
            <a:pPr>
              <a:lnSpc>
                <a:spcPct val="70000"/>
              </a:lnSpc>
            </a:pPr>
            <a:r>
              <a:rPr lang="ru-RU" sz="2400" b="1" dirty="0" smtClean="0">
                <a:latin typeface="Times New Roman" pitchFamily="18" charset="0"/>
              </a:rPr>
              <a:t> большие пальцы - головка, остальные сомкнутые пальцы - крылья. Помахать ими. </a:t>
            </a:r>
            <a:endParaRPr lang="ru-RU" sz="2400" b="1" dirty="0">
              <a:latin typeface="Times New Roman" pitchFamily="18" charset="0"/>
            </a:endParaRPr>
          </a:p>
        </p:txBody>
      </p:sp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199" y="1828800"/>
            <a:ext cx="311228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bird4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197" y="679655"/>
            <a:ext cx="2124403" cy="19873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29000" y="685800"/>
            <a:ext cx="5029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Птичка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3105835"/>
            <a:ext cx="5486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ru-RU" sz="3600" b="1" dirty="0" smtClean="0">
                <a:latin typeface="Times New Roman" pitchFamily="18" charset="0"/>
              </a:rPr>
              <a:t>Сидит филин на суку</a:t>
            </a:r>
          </a:p>
          <a:p>
            <a:pPr eaLnBrk="1" hangingPunct="1">
              <a:buFontTx/>
              <a:buNone/>
            </a:pPr>
            <a:r>
              <a:rPr lang="ru-RU" sz="3600" b="1" dirty="0" smtClean="0">
                <a:latin typeface="Times New Roman" pitchFamily="18" charset="0"/>
              </a:rPr>
              <a:t>И  кричит: «</a:t>
            </a:r>
            <a:r>
              <a:rPr lang="ru-RU" sz="3600" b="1" dirty="0" err="1" smtClean="0">
                <a:latin typeface="Times New Roman" pitchFamily="18" charset="0"/>
              </a:rPr>
              <a:t>Бу</a:t>
            </a:r>
            <a:r>
              <a:rPr lang="ru-RU" sz="3600" b="1" dirty="0" smtClean="0">
                <a:latin typeface="Times New Roman" pitchFamily="18" charset="0"/>
              </a:rPr>
              <a:t> – </a:t>
            </a:r>
            <a:r>
              <a:rPr lang="ru-RU" sz="3600" b="1" dirty="0" err="1" smtClean="0">
                <a:latin typeface="Times New Roman" pitchFamily="18" charset="0"/>
              </a:rPr>
              <a:t>бу</a:t>
            </a:r>
            <a:endParaRPr lang="ru-RU" sz="3600" b="1" dirty="0" smtClean="0"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3600" b="1" dirty="0" smtClean="0">
                <a:latin typeface="Times New Roman" pitchFamily="18" charset="0"/>
              </a:rPr>
              <a:t> – </a:t>
            </a:r>
            <a:r>
              <a:rPr lang="ru-RU" sz="3600" b="1" dirty="0" err="1" smtClean="0">
                <a:latin typeface="Times New Roman" pitchFamily="18" charset="0"/>
              </a:rPr>
              <a:t>бу</a:t>
            </a:r>
            <a:r>
              <a:rPr lang="ru-RU" sz="3600" b="1" dirty="0" smtClean="0">
                <a:latin typeface="Times New Roman" pitchFamily="18" charset="0"/>
              </a:rPr>
              <a:t> – </a:t>
            </a:r>
            <a:r>
              <a:rPr lang="ru-RU" sz="3600" b="1" dirty="0" err="1" smtClean="0">
                <a:latin typeface="Times New Roman" pitchFamily="18" charset="0"/>
              </a:rPr>
              <a:t>бу</a:t>
            </a:r>
            <a:r>
              <a:rPr lang="ru-RU" sz="3600" b="1" dirty="0" smtClean="0">
                <a:latin typeface="Times New Roman" pitchFamily="18" charset="0"/>
              </a:rPr>
              <a:t>!</a:t>
            </a:r>
            <a:r>
              <a:rPr lang="ru-RU" b="1" dirty="0" smtClean="0">
                <a:latin typeface="Times New Roman" pitchFamily="18" charset="0"/>
              </a:rPr>
              <a:t>»</a:t>
            </a:r>
          </a:p>
        </p:txBody>
      </p:sp>
      <p:pic>
        <p:nvPicPr>
          <p:cNvPr id="3" name="Picture 4" descr="сканирование00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5D8"/>
              </a:clrFrom>
              <a:clrTo>
                <a:srgbClr val="F3F5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58" t="60678" r="53595" b="20160"/>
          <a:stretch>
            <a:fillRect/>
          </a:stretch>
        </p:blipFill>
        <p:spPr bwMode="auto">
          <a:xfrm>
            <a:off x="5105400" y="2438400"/>
            <a:ext cx="3733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638800"/>
            <a:ext cx="91440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latin typeface="Times New Roman" pitchFamily="18" charset="0"/>
              </a:rPr>
              <a:t>Руки в кулачок, прижаты, большие пальчики - вверх (ушки), 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latin typeface="Times New Roman" pitchFamily="18" charset="0"/>
              </a:rPr>
              <a:t>указательные пальцы вместе; они выставлены на вас, (нос). </a:t>
            </a:r>
            <a:endParaRPr lang="ru-RU" sz="2400" b="1" dirty="0">
              <a:latin typeface="Times New Roman" pitchFamily="18" charset="0"/>
            </a:endParaRPr>
          </a:p>
        </p:txBody>
      </p:sp>
      <p:pic>
        <p:nvPicPr>
          <p:cNvPr id="5" name="Picture 8" descr="jiv335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" y="609600"/>
            <a:ext cx="13398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4600" y="1219200"/>
            <a:ext cx="5257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Филин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0200" y="1676401"/>
            <a:ext cx="541020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6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</a:rPr>
              <a:t>Серый волк бежит по лесу,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</a:rPr>
              <a:t>А за ним бежит лиса.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</a:rPr>
              <a:t>Поднялись у них трубою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</a:rPr>
              <a:t>Два пушистеньких хвост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4953000"/>
            <a:ext cx="9144000" cy="1909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sz="2400" b="1" dirty="0" smtClean="0">
                <a:latin typeface="Times New Roman" pitchFamily="18" charset="0"/>
              </a:rPr>
              <a:t>Волк. Делаем «пароходик», большие пальцы разводим в стороны. Указательные пальцы сгибаются внутрь ладоней и образуют лоб, а остальные в виде «лодочки» - верхнюю и нижнюю челюсти. Лиса. Выполняем то же самое, но внутрь ладони сгибаем еще мизинцы, чтобы мордочка у лисы была острее. Большие пальцы чуть сгибаем. Одна фигурка вытекает из другой</a:t>
            </a:r>
            <a:r>
              <a:rPr lang="ru-RU" sz="2400" dirty="0" smtClean="0">
                <a:latin typeface="Times New Roman" pitchFamily="18" charset="0"/>
              </a:rPr>
              <a:t>. </a:t>
            </a:r>
            <a:endParaRPr lang="ru-RU" sz="2400" dirty="0">
              <a:latin typeface="Times New Roman" pitchFamily="18" charset="0"/>
            </a:endParaRPr>
          </a:p>
        </p:txBody>
      </p:sp>
      <p:pic>
        <p:nvPicPr>
          <p:cNvPr id="4" name="Picture 12" descr="jiv1825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90600"/>
            <a:ext cx="153352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Разны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16764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95600"/>
            <a:ext cx="22098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сканирование007"/>
          <p:cNvPicPr>
            <a:picLocks noChangeAspect="1" noChangeArrowheads="1"/>
          </p:cNvPicPr>
          <p:nvPr/>
        </p:nvPicPr>
        <p:blipFill>
          <a:blip r:embed="rId5" cstate="print">
            <a:lum brigh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378" t="4552" r="28429" b="75766"/>
          <a:stretch>
            <a:fillRect/>
          </a:stretch>
        </p:blipFill>
        <p:spPr bwMode="auto">
          <a:xfrm>
            <a:off x="1295400" y="3048000"/>
            <a:ext cx="20574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33600" y="609600"/>
            <a:ext cx="4267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Волк и лиса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2828836"/>
            <a:ext cx="5257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ru-RU" sz="3200" b="1" dirty="0" smtClean="0">
                <a:latin typeface="Times New Roman" pitchFamily="18" charset="0"/>
              </a:rPr>
              <a:t>Крокодил плывёт по речке,</a:t>
            </a:r>
          </a:p>
          <a:p>
            <a:pPr eaLnBrk="1" hangingPunct="1">
              <a:buFontTx/>
              <a:buNone/>
            </a:pPr>
            <a:r>
              <a:rPr lang="ru-RU" sz="3200" b="1" dirty="0" smtClean="0">
                <a:latin typeface="Times New Roman" pitchFamily="18" charset="0"/>
              </a:rPr>
              <a:t>Выпучив свои глаза.</a:t>
            </a:r>
          </a:p>
          <a:p>
            <a:pPr eaLnBrk="1" hangingPunct="1">
              <a:buFontTx/>
              <a:buNone/>
            </a:pPr>
            <a:r>
              <a:rPr lang="ru-RU" sz="3200" b="1" dirty="0" smtClean="0">
                <a:latin typeface="Times New Roman" pitchFamily="18" charset="0"/>
              </a:rPr>
              <a:t>Он зелёный весь, как тина,</a:t>
            </a:r>
          </a:p>
          <a:p>
            <a:pPr eaLnBrk="1" hangingPunct="1">
              <a:buFontTx/>
              <a:buNone/>
            </a:pPr>
            <a:r>
              <a:rPr lang="ru-RU" sz="3200" b="1" dirty="0" smtClean="0">
                <a:latin typeface="Times New Roman" pitchFamily="18" charset="0"/>
              </a:rPr>
              <a:t>От макушки до хвоста.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5229493"/>
            <a:ext cx="91440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latin typeface="Times New Roman" pitchFamily="18" charset="0"/>
              </a:rPr>
              <a:t>Ладонь выставлена вперед горизонтально (параллельно полу). Большой палец под ладонью. Указательный и мизинец согнуты (глаза) и прижаты соответственно к среднему и безымянному. </a:t>
            </a:r>
            <a:endParaRPr lang="ru-RU" sz="2400" b="1" dirty="0">
              <a:latin typeface="Times New Roman" pitchFamily="18" charset="0"/>
            </a:endParaRPr>
          </a:p>
        </p:txBody>
      </p:sp>
      <p:pic>
        <p:nvPicPr>
          <p:cNvPr id="4" name="Picture 4" descr="2# зелёный крокодил&#10;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447" y="533400"/>
            <a:ext cx="2010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сканирование00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E2CF"/>
              </a:clrFrom>
              <a:clrTo>
                <a:srgbClr val="FFE2C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09" t="71507" r="27449" b="10579"/>
          <a:stretch>
            <a:fillRect/>
          </a:stretch>
        </p:blipFill>
        <p:spPr bwMode="auto">
          <a:xfrm>
            <a:off x="5943600" y="2514600"/>
            <a:ext cx="286247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48000" y="1143000"/>
            <a:ext cx="5029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Крокодил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66800" y="990600"/>
            <a:ext cx="6553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HeroicExtremeLeftFacing"/>
              <a:lightRig rig="threePt" dir="t"/>
            </a:scene3d>
          </a:bodyPr>
          <a:lstStyle/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Играем пальчиками и развиваем речь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pic>
        <p:nvPicPr>
          <p:cNvPr id="98306" name="Picture 2" descr="http://4.bp.blogspot.com/-hXXBbu-I9uM/U1T3Li93vGI/AAAAAAAACzg/SiCNKtatnI4/s1600/%25D0%25BB%25D0%25B0%25D0%25B4%25D0%25BE%25D1%2588%25D0%25B5%25D1%2587%25D0%25BA%25D0%25B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667000"/>
            <a:ext cx="6067425" cy="33134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14600"/>
            <a:ext cx="2971800" cy="202088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1000" y="2819400"/>
            <a:ext cx="502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</a:rPr>
              <a:t>Надуваем быстро шарик.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</a:rPr>
              <a:t>Он становится большой.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</a:rPr>
              <a:t>Вдруг шар лопнул,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</a:rPr>
              <a:t>воздух вышел –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</a:rPr>
              <a:t>Стал он тонкий и худой</a:t>
            </a:r>
            <a:r>
              <a:rPr lang="ru-RU" sz="2400" b="1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5943601"/>
            <a:ext cx="8229600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b="1" dirty="0" smtClean="0">
                <a:latin typeface="Times New Roman" pitchFamily="18" charset="0"/>
              </a:rPr>
              <a:t>Все пальчики обеих рук в «щепотке» и соприкасаются кончиками. </a:t>
            </a:r>
          </a:p>
          <a:p>
            <a:pPr>
              <a:lnSpc>
                <a:spcPct val="70000"/>
              </a:lnSpc>
            </a:pPr>
            <a:r>
              <a:rPr lang="ru-RU" b="1" dirty="0" smtClean="0">
                <a:latin typeface="Times New Roman" pitchFamily="18" charset="0"/>
              </a:rPr>
              <a:t>В этом положении дуем на них, при этом пальчики принимают форму шара. </a:t>
            </a:r>
          </a:p>
          <a:p>
            <a:pPr>
              <a:lnSpc>
                <a:spcPct val="70000"/>
              </a:lnSpc>
            </a:pPr>
            <a:r>
              <a:rPr lang="ru-RU" b="1" dirty="0" smtClean="0">
                <a:latin typeface="Times New Roman" pitchFamily="18" charset="0"/>
              </a:rPr>
              <a:t>Воздух «выходит», и пальчики принимают исходное положение. </a:t>
            </a:r>
            <a:endParaRPr lang="ru-RU" b="1" dirty="0">
              <a:latin typeface="Times New Roman" pitchFamily="18" charset="0"/>
            </a:endParaRPr>
          </a:p>
        </p:txBody>
      </p:sp>
      <p:pic>
        <p:nvPicPr>
          <p:cNvPr id="5" name="Picture 4" descr="d029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8246">
            <a:off x="1802055" y="546431"/>
            <a:ext cx="1295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81400" y="1066800"/>
            <a:ext cx="5105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ШАРИК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pic1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444" r="2222"/>
          <a:stretch>
            <a:fillRect/>
          </a:stretch>
        </p:blipFill>
        <p:spPr bwMode="auto">
          <a:xfrm>
            <a:off x="533400" y="685800"/>
            <a:ext cx="13112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3400" y="3105835"/>
            <a:ext cx="6781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ru-RU" sz="3600" b="1" dirty="0" smtClean="0">
                <a:latin typeface="Times New Roman" pitchFamily="18" charset="0"/>
              </a:rPr>
              <a:t>Зайка взял свой барабан</a:t>
            </a:r>
          </a:p>
          <a:p>
            <a:pPr eaLnBrk="1" hangingPunct="1">
              <a:buFontTx/>
              <a:buNone/>
            </a:pPr>
            <a:r>
              <a:rPr lang="ru-RU" sz="3600" b="1" dirty="0" smtClean="0">
                <a:latin typeface="Times New Roman" pitchFamily="18" charset="0"/>
              </a:rPr>
              <a:t>И ударил: «</a:t>
            </a:r>
            <a:r>
              <a:rPr lang="ru-RU" sz="3600" b="1" dirty="0" err="1" smtClean="0">
                <a:latin typeface="Times New Roman" pitchFamily="18" charset="0"/>
              </a:rPr>
              <a:t>Трам</a:t>
            </a:r>
            <a:r>
              <a:rPr lang="ru-RU" sz="3600" b="1" dirty="0" smtClean="0">
                <a:latin typeface="Times New Roman" pitchFamily="18" charset="0"/>
              </a:rPr>
              <a:t> – там - </a:t>
            </a:r>
            <a:r>
              <a:rPr lang="ru-RU" sz="3600" b="1" dirty="0" err="1" smtClean="0">
                <a:latin typeface="Times New Roman" pitchFamily="18" charset="0"/>
              </a:rPr>
              <a:t>там</a:t>
            </a:r>
            <a:r>
              <a:rPr lang="ru-RU" sz="3600" b="1" dirty="0" smtClean="0">
                <a:latin typeface="Times New Roman" pitchFamily="18" charset="0"/>
              </a:rPr>
              <a:t>».</a:t>
            </a:r>
          </a:p>
        </p:txBody>
      </p:sp>
      <p:pic>
        <p:nvPicPr>
          <p:cNvPr id="4" name="Picture 8" descr="pic1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9999"/>
          <a:stretch>
            <a:fillRect/>
          </a:stretch>
        </p:blipFill>
        <p:spPr bwMode="auto">
          <a:xfrm>
            <a:off x="7086600" y="2514600"/>
            <a:ext cx="1600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1000" y="5715000"/>
            <a:ext cx="83820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latin typeface="Times New Roman" pitchFamily="18" charset="0"/>
              </a:rPr>
              <a:t>Пальчики в кулачок. Указательный и средний пальцы вверх, они прижаты. 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latin typeface="Times New Roman" pitchFamily="18" charset="0"/>
              </a:rPr>
              <a:t>Безымянным и мизинцем стучит по большому пальцу. 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19400" y="1143000"/>
            <a:ext cx="5410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Зайка и барабан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3276600"/>
            <a:ext cx="480060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</a:rPr>
              <a:t>Ушки длинные у зайки,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</a:rPr>
              <a:t>Из кустов они торчат.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</a:rPr>
              <a:t>Он и прыгает и скачет,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</a:rPr>
              <a:t>Веселит своих зайчат.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5788107"/>
            <a:ext cx="8534400" cy="61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sz="2400" dirty="0" smtClean="0">
                <a:latin typeface="Times New Roman" pitchFamily="18" charset="0"/>
              </a:rPr>
              <a:t>Пальчики в кулачок. Выставить вверх указательный пальцы. </a:t>
            </a:r>
          </a:p>
          <a:p>
            <a:pPr>
              <a:lnSpc>
                <a:spcPct val="70000"/>
              </a:lnSpc>
            </a:pPr>
            <a:r>
              <a:rPr lang="ru-RU" sz="2400" dirty="0" smtClean="0">
                <a:latin typeface="Times New Roman" pitchFamily="18" charset="0"/>
              </a:rPr>
              <a:t>Ими шевелить в стороны </a:t>
            </a:r>
            <a:endParaRPr lang="ru-RU" sz="2400" dirty="0">
              <a:latin typeface="Times New Roman" pitchFamily="18" charset="0"/>
            </a:endParaRP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86000"/>
            <a:ext cx="2057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abbit18"/>
          <p:cNvPicPr>
            <a:picLocks noChangeAspect="1" noChangeArrowheads="1" noCrop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2097854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95600" y="1143000"/>
            <a:ext cx="5486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Зайкины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уши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сканирование00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9"/>
              </a:clrFrom>
              <a:clrTo>
                <a:srgbClr val="FFFFF9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82" t="40410" r="52451" b="38507"/>
          <a:stretch>
            <a:fillRect/>
          </a:stretch>
        </p:blipFill>
        <p:spPr bwMode="auto">
          <a:xfrm>
            <a:off x="609600" y="509588"/>
            <a:ext cx="198120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" y="3276600"/>
            <a:ext cx="52578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600" b="1" dirty="0" smtClean="0">
                <a:latin typeface="Times New Roman" pitchFamily="18" charset="0"/>
              </a:rPr>
              <a:t>Зайка в зеркало глядит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600" b="1" dirty="0" smtClean="0">
                <a:latin typeface="Times New Roman" pitchFamily="18" charset="0"/>
              </a:rPr>
              <a:t>И ушами шевелит.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021743"/>
            <a:ext cx="9144000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ru-RU" sz="2800" dirty="0" smtClean="0">
                <a:latin typeface="Times New Roman" pitchFamily="18" charset="0"/>
              </a:rPr>
              <a:t>Делаем «козу» левой ладонью, сверху накладываем правую ладонь с такой же комбинацией. Выставить вверх и вниз средние и безымянные пальцы и двигать ими в противоположные стороны</a:t>
            </a:r>
            <a:endParaRPr lang="ru-RU" sz="2800" dirty="0">
              <a:latin typeface="Times New Roman" pitchFamily="18" charset="0"/>
            </a:endParaRP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3"/>
              </a:clrFrom>
              <a:clrTo>
                <a:srgbClr val="FEFE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62201"/>
            <a:ext cx="37909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71800" y="1219200"/>
            <a:ext cx="52578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Зайка и зеркало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2743200"/>
            <a:ext cx="5105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ru-RU" sz="3200" b="1" dirty="0" smtClean="0">
                <a:latin typeface="Times New Roman" pitchFamily="18" charset="0"/>
              </a:rPr>
              <a:t>Петушок стоит весь яркий,</a:t>
            </a:r>
          </a:p>
          <a:p>
            <a:pPr eaLnBrk="1" hangingPunct="1">
              <a:buFontTx/>
              <a:buNone/>
            </a:pPr>
            <a:r>
              <a:rPr lang="ru-RU" sz="3200" b="1" dirty="0" smtClean="0">
                <a:latin typeface="Times New Roman" pitchFamily="18" charset="0"/>
              </a:rPr>
              <a:t>Гребешок он чистит лапкой.</a:t>
            </a:r>
          </a:p>
        </p:txBody>
      </p:sp>
      <p:pic>
        <p:nvPicPr>
          <p:cNvPr id="3" name="Picture 6" descr="http://www.welldes.com/images/pt11p.gif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99" y="533401"/>
            <a:ext cx="2023621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800" y="5410200"/>
            <a:ext cx="88392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latin typeface="Times New Roman" pitchFamily="18" charset="0"/>
              </a:rPr>
              <a:t>Ладонь вверх указательный палец опирается на большой. 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latin typeface="Times New Roman" pitchFamily="18" charset="0"/>
              </a:rPr>
              <a:t>Остальные пальцы растопырены в стороны и подняты вверх. </a:t>
            </a:r>
            <a:endParaRPr lang="ru-RU" sz="2400" b="1" dirty="0">
              <a:latin typeface="Times New Roman" pitchFamily="18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24" r="11363" b="6589"/>
          <a:stretch>
            <a:fillRect/>
          </a:stretch>
        </p:blipFill>
        <p:spPr bwMode="auto">
          <a:xfrm>
            <a:off x="5638800" y="2362200"/>
            <a:ext cx="2514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95600" y="1219200"/>
            <a:ext cx="5257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Петушок 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2362200"/>
            <a:ext cx="5715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ru-RU" sz="3600" b="1" dirty="0" smtClean="0">
                <a:latin typeface="Times New Roman" pitchFamily="18" charset="0"/>
              </a:rPr>
              <a:t>Осы любят сладкое,</a:t>
            </a:r>
          </a:p>
          <a:p>
            <a:pPr eaLnBrk="1" hangingPunct="1">
              <a:buFontTx/>
              <a:buNone/>
            </a:pPr>
            <a:r>
              <a:rPr lang="ru-RU" sz="3600" b="1" dirty="0" smtClean="0">
                <a:latin typeface="Times New Roman" pitchFamily="18" charset="0"/>
              </a:rPr>
              <a:t>к сладкому летят.</a:t>
            </a:r>
          </a:p>
          <a:p>
            <a:pPr eaLnBrk="1" hangingPunct="1">
              <a:buFontTx/>
              <a:buNone/>
            </a:pPr>
            <a:r>
              <a:rPr lang="ru-RU" sz="3600" b="1" dirty="0" smtClean="0">
                <a:latin typeface="Times New Roman" pitchFamily="18" charset="0"/>
              </a:rPr>
              <a:t>И укусят осы, если захотят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5410200"/>
            <a:ext cx="96012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latin typeface="Times New Roman" pitchFamily="18" charset="0"/>
              </a:rPr>
              <a:t>Выставить средний палец, зажать его между указательным и безымянным вращать им в разные стороны. </a:t>
            </a:r>
            <a:endParaRPr lang="ru-RU" sz="2400" b="1" dirty="0">
              <a:latin typeface="Times New Roman" pitchFamily="18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AE2"/>
              </a:clrFrom>
              <a:clrTo>
                <a:srgbClr val="FEFA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057400"/>
            <a:ext cx="2286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990600" y="762000"/>
            <a:ext cx="1671638" cy="1495425"/>
            <a:chOff x="192" y="192"/>
            <a:chExt cx="1485" cy="1326"/>
          </a:xfrm>
        </p:grpSpPr>
        <p:pic>
          <p:nvPicPr>
            <p:cNvPr id="6" name="Picture 5" descr="http://s3.rimg.info/cbb4c3f8c2f3b0cee770e22c7e3eb036.gif"/>
            <p:cNvPicPr>
              <a:picLocks noChangeAspect="1" noChangeArrowheads="1"/>
            </p:cNvPicPr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92"/>
              <a:ext cx="909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http://s3.rimg.info/cbb4c3f8c2f3b0cee770e22c7e3eb036.gif"/>
            <p:cNvPicPr>
              <a:picLocks noChangeAspect="1" noChangeArrowheads="1"/>
            </p:cNvPicPr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528"/>
              <a:ext cx="1005" cy="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3276600" y="1066800"/>
            <a:ext cx="5105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Осы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3008885"/>
            <a:ext cx="4038600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600" b="1" dirty="0" smtClean="0">
                <a:latin typeface="Times New Roman" pitchFamily="18" charset="0"/>
              </a:rPr>
              <a:t>Жук летит,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600" b="1" dirty="0" smtClean="0">
                <a:latin typeface="Times New Roman" pitchFamily="18" charset="0"/>
              </a:rPr>
              <a:t>Жук жужжит,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600" b="1" dirty="0" smtClean="0">
                <a:latin typeface="Times New Roman" pitchFamily="18" charset="0"/>
              </a:rPr>
              <a:t>И усами шевелит.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5095658"/>
            <a:ext cx="914400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 smtClean="0">
                <a:latin typeface="Times New Roman" pitchFamily="18" charset="0"/>
              </a:rPr>
              <a:t>Пальчики в кулачок. </a:t>
            </a:r>
          </a:p>
          <a:p>
            <a:pPr>
              <a:lnSpc>
                <a:spcPct val="80000"/>
              </a:lnSpc>
            </a:pPr>
            <a:r>
              <a:rPr lang="ru-RU" sz="3200" b="1" dirty="0" smtClean="0">
                <a:latin typeface="Times New Roman" pitchFamily="18" charset="0"/>
              </a:rPr>
              <a:t>Указательный и мизинец разведены в стороны, ребенок шевелит ими. </a:t>
            </a:r>
            <a:endParaRPr lang="ru-RU" sz="3200" b="1" dirty="0">
              <a:latin typeface="Times New Roman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342910"/>
            <a:ext cx="2943225" cy="237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s5.rimg.info/ef7e5743b7305f62ca118710b51723ae.gif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801606"/>
            <a:ext cx="1828800" cy="153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38600" y="1600200"/>
            <a:ext cx="4191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Жук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131</TotalTime>
  <Words>501</Words>
  <Application>Microsoft Office PowerPoint</Application>
  <PresentationFormat>Экран (4:3)</PresentationFormat>
  <Paragraphs>74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Документы</dc:creator>
  <cp:lastModifiedBy>123</cp:lastModifiedBy>
  <cp:revision>17</cp:revision>
  <dcterms:created xsi:type="dcterms:W3CDTF">2011-09-15T21:07:28Z</dcterms:created>
  <dcterms:modified xsi:type="dcterms:W3CDTF">2017-10-29T05:58:12Z</dcterms:modified>
</cp:coreProperties>
</file>