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98" r:id="rId2"/>
    <p:sldId id="299" r:id="rId3"/>
    <p:sldId id="284" r:id="rId4"/>
    <p:sldId id="277" r:id="rId5"/>
    <p:sldId id="283" r:id="rId6"/>
    <p:sldId id="289" r:id="rId7"/>
    <p:sldId id="287" r:id="rId8"/>
    <p:sldId id="285" r:id="rId9"/>
    <p:sldId id="288" r:id="rId10"/>
    <p:sldId id="290" r:id="rId11"/>
    <p:sldId id="292" r:id="rId12"/>
    <p:sldId id="291" r:id="rId13"/>
    <p:sldId id="278" r:id="rId14"/>
    <p:sldId id="256" r:id="rId15"/>
    <p:sldId id="257" r:id="rId16"/>
    <p:sldId id="258" r:id="rId17"/>
    <p:sldId id="259" r:id="rId18"/>
    <p:sldId id="260" r:id="rId19"/>
    <p:sldId id="262" r:id="rId20"/>
    <p:sldId id="293" r:id="rId21"/>
    <p:sldId id="263" r:id="rId22"/>
    <p:sldId id="271" r:id="rId23"/>
    <p:sldId id="295" r:id="rId24"/>
    <p:sldId id="294" r:id="rId25"/>
    <p:sldId id="296" r:id="rId26"/>
    <p:sldId id="268" r:id="rId27"/>
    <p:sldId id="269" r:id="rId28"/>
    <p:sldId id="275" r:id="rId29"/>
    <p:sldId id="270" r:id="rId30"/>
    <p:sldId id="272" r:id="rId31"/>
    <p:sldId id="274" r:id="rId32"/>
    <p:sldId id="267" r:id="rId33"/>
    <p:sldId id="276" r:id="rId34"/>
    <p:sldId id="273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1ECD2-223A-4121-853D-0DA8EAA8A05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802BD-7DB4-447A-8EF4-44835EDC1B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802BD-7DB4-447A-8EF4-44835EDC1B0C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82D1C88-D61C-4442-BED7-AFF3671E8AC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9785FB3-DCEF-4AB1-8A68-1D4279349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қырып 1">
            <a:extLst>
              <a:ext uri="{FF2B5EF4-FFF2-40B4-BE49-F238E27FC236}">
                <a16:creationId xmlns:a16="http://schemas.microsoft.com/office/drawing/2014/main" xmlns="" id="{A1CDE4D7-FFE8-4AF3-A5E2-C3892065EE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Тақырыпша 2">
            <a:extLst>
              <a:ext uri="{FF2B5EF4-FFF2-40B4-BE49-F238E27FC236}">
                <a16:creationId xmlns:a16="http://schemas.microsoft.com/office/drawing/2014/main" xmlns="" id="{0E4CC751-36A3-4F7E-AC3D-E68DB56F3D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Сызбалық нысан 4">
            <a:extLst>
              <a:ext uri="{FF2B5EF4-FFF2-40B4-BE49-F238E27FC236}">
                <a16:creationId xmlns:a16="http://schemas.microsoft.com/office/drawing/2014/main" xmlns="" id="{EC052C85-FA4F-4207-AE09-7154FC7BC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Тікбұрыш 6">
            <a:extLst>
              <a:ext uri="{FF2B5EF4-FFF2-40B4-BE49-F238E27FC236}">
                <a16:creationId xmlns:a16="http://schemas.microsoft.com/office/drawing/2014/main" xmlns="" id="{A674D2F2-1001-4287-8594-5C1AB1745321}"/>
              </a:ext>
            </a:extLst>
          </p:cNvPr>
          <p:cNvSpPr/>
          <p:nvPr/>
        </p:nvSpPr>
        <p:spPr>
          <a:xfrm>
            <a:off x="1289527" y="99517"/>
            <a:ext cx="9816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GEOGRAPHY</a:t>
            </a:r>
            <a:endParaRPr lang="kk-KZ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004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6320" y="2506662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Опустынивание земель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Вырубка леса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Деградация земель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Осушение земель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8160"/>
            <a:ext cx="10972800" cy="15849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8. Процесс превращения земель, занятых лесом, в земельные угодья без древесного покрова, такие как поля, пастбища, города  - это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6320" y="2506662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Опустынивание земель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Вырубка леса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Деградация земель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Осушение земель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8160"/>
            <a:ext cx="10972800" cy="15849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9. Мероприятия по снижению уровня грунтовых вод и уменьшению влажности верхних слоёв почвы - это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09600" y="2106169"/>
            <a:ext cx="10972800" cy="452596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Антропогенное воздействие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Экологическая безопасность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Утилизация отходов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Сохранение флоры и фауны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10. Защита жизненно важных экологических интересов человека, охрана права на жизнь в благоприятной природной среде - это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440" y="0"/>
            <a:ext cx="9372600" cy="1234440"/>
          </a:xfrm>
        </p:spPr>
        <p:txBody>
          <a:bodyPr/>
          <a:lstStyle/>
          <a:p>
            <a:r>
              <a:rPr lang="ru-RU" dirty="0" smtClean="0">
                <a:effectLst/>
              </a:rPr>
              <a:t>Взаимопроверка и оценивание</a:t>
            </a:r>
            <a:endParaRPr lang="ru-RU" dirty="0">
              <a:effectLst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5612" t="32158" r="22162" b="13838"/>
          <a:stretch>
            <a:fillRect/>
          </a:stretch>
        </p:blipFill>
        <p:spPr bwMode="auto">
          <a:xfrm>
            <a:off x="274320" y="807719"/>
            <a:ext cx="4724400" cy="593785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035040" y="2190094"/>
            <a:ext cx="50594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Молодцы!!!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32374" y="0"/>
            <a:ext cx="10472657" cy="1193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 рисунку определите тему урока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233" y="1295401"/>
            <a:ext cx="8306937" cy="5316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42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9720" y="1929570"/>
            <a:ext cx="8539963" cy="4547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800" b="1" dirty="0" smtClean="0"/>
              <a:t>Цели урока:</a:t>
            </a:r>
          </a:p>
          <a:p>
            <a:r>
              <a:rPr lang="kk-KZ" sz="2800" dirty="0" smtClean="0"/>
              <a:t>10.3.1.3 </a:t>
            </a:r>
            <a:r>
              <a:rPr lang="kk-KZ" sz="2800" dirty="0" smtClean="0"/>
              <a:t>предлагать пути минимизации негативного воздействия типов природопользования на окружающую среду (на основе местного / регионального компонента);</a:t>
            </a:r>
            <a:endParaRPr lang="ru-RU" sz="2800" dirty="0" smtClean="0"/>
          </a:p>
          <a:p>
            <a:r>
              <a:rPr lang="kk-KZ" sz="2800" dirty="0" smtClean="0"/>
              <a:t>10.1.1.4 применять элементы географической экспертизы согласно теме исследования;</a:t>
            </a:r>
            <a:endParaRPr lang="ru-RU" sz="28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83357" y="201351"/>
            <a:ext cx="11144535" cy="150552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Тема урока: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Оценка воздействия видов природопользования на окружающую среду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8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9036" y="1288474"/>
            <a:ext cx="10515600" cy="5320651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Природопользование</a:t>
            </a:r>
            <a:r>
              <a:rPr lang="ru-RU" dirty="0" smtClean="0"/>
              <a:t> – это комплекс мер, направленных обществом на изучение, освоение и использование природной оболочки.</a:t>
            </a:r>
          </a:p>
          <a:p>
            <a:r>
              <a:rPr lang="ru-RU" b="1" dirty="0"/>
              <a:t>Нерациональное природопользование -</a:t>
            </a:r>
            <a:r>
              <a:rPr lang="ru-RU" dirty="0"/>
              <a:t> это система природопользования, при которой в больших количествах и не полностью используются легкодоступные природные ресурсы, что приводит к быстрому истощению ресурсов. В этом случае производится большое количество отходов и сильно загрязняется окружающая среда</a:t>
            </a:r>
            <a:r>
              <a:rPr lang="ru-RU" dirty="0" smtClean="0"/>
              <a:t>.</a:t>
            </a:r>
          </a:p>
          <a:p>
            <a:r>
              <a:rPr lang="ru-RU" b="1" dirty="0"/>
              <a:t>Рациональное природопользование</a:t>
            </a:r>
            <a:r>
              <a:rPr lang="ru-RU" dirty="0"/>
              <a:t> — это система природопользования, при которой достаточно полно используются добываемые природные ресурсы, обеспечивается восстановление возобновляемых природных ресурсов, полно и многократно используются отходы производства (т.е. организовано безотходное производство), что позволяет значительно уменьшить загрязнение окружающей среды.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358" y="201352"/>
            <a:ext cx="2996821" cy="92334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ТЕРМИНЫ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5466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ru-RU" b="1" dirty="0" smtClean="0"/>
              <a:t>ПРИМЕР </a:t>
            </a:r>
            <a:r>
              <a:rPr lang="kk-KZ" b="1" dirty="0" smtClean="0">
                <a:solidFill>
                  <a:srgbClr val="FF0000"/>
                </a:solidFill>
              </a:rPr>
              <a:t>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3455" y="235527"/>
            <a:ext cx="7578436" cy="73429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ln w="0"/>
                <a:solidFill>
                  <a:schemeClr val="tx1"/>
                </a:solidFill>
              </a:rPr>
              <a:t>Нерациональное природопользование</a:t>
            </a:r>
            <a:endParaRPr lang="ru-RU" sz="3200" b="1" dirty="0">
              <a:ln w="0"/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4562" b="15074"/>
          <a:stretch/>
        </p:blipFill>
        <p:spPr>
          <a:xfrm>
            <a:off x="304800" y="1157288"/>
            <a:ext cx="4128655" cy="27298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" y="3954851"/>
            <a:ext cx="4128655" cy="7342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</a:rPr>
              <a:t>Карьер Эскондида (Чили)</a:t>
            </a:r>
            <a:endParaRPr lang="ru-RU" sz="2400" b="1" dirty="0">
              <a:ln w="0"/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1" y="1400975"/>
            <a:ext cx="5943600" cy="33718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8200" y="4856506"/>
            <a:ext cx="10993583" cy="17936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Терриконы рядом с карьером Эскондида (Чили). </a:t>
            </a:r>
            <a:r>
              <a:rPr lang="ru-RU" sz="2400" dirty="0" smtClean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добычи 1 тонны меди требуется 115-130 тонн медной руды. Ненужная руда высыпается и образует терриконы. Терриконы содержат в себе необработанную руду других металлов и очень опасны для окружающей среды и для людей. Среди населения живущих в окрестностях карьера коэффициент онкозаболевания составил 28‰.</a:t>
            </a:r>
            <a:endParaRPr lang="ru-RU" sz="240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5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ru-RU" b="1" dirty="0" smtClean="0"/>
              <a:t>ПРИМЕР </a:t>
            </a:r>
            <a:r>
              <a:rPr lang="kk-KZ" b="1" dirty="0" smtClean="0">
                <a:solidFill>
                  <a:srgbClr val="FF0000"/>
                </a:solidFill>
              </a:rPr>
              <a:t>№2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33455" y="235527"/>
            <a:ext cx="7578436" cy="73429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ln w="0"/>
                <a:solidFill>
                  <a:schemeClr val="tx1"/>
                </a:solidFill>
              </a:rPr>
              <a:t>Нерациональное природопользование</a:t>
            </a:r>
            <a:endParaRPr lang="ru-RU" sz="32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8974" y="3635742"/>
            <a:ext cx="3638117" cy="4600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</a:rPr>
              <a:t>Нефтяные вышки (США)</a:t>
            </a:r>
            <a:endParaRPr lang="ru-RU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8974" y="4172276"/>
            <a:ext cx="11457709" cy="25518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Сжигание попутного газа при добыче нефти. </a:t>
            </a:r>
            <a:r>
              <a:rPr lang="ru-RU" sz="2400" dirty="0" smtClean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добыче нефти из нефтяной скважины выходит попутный газ, который подлежит утилизации. Его можно было бы просто выпускать в атмосферу, но с экологической точки зрения это недопустимо, а поэтому попутный газ просто сжигают. По этой причине и горит над нефтяной вышкой газовый факел. Во время сжигания газа в атмосферу попадает огромное количество вредных веществ, что пагубно влияет на окружающую природу. Ну а вместе с ней страдает и сам человек. </a:t>
            </a:r>
            <a:endParaRPr lang="ru-RU" sz="240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072" y="1099417"/>
            <a:ext cx="4752109" cy="29684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74" y="1138132"/>
            <a:ext cx="3638117" cy="2421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693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ru-RU" b="1" dirty="0" smtClean="0"/>
              <a:t>ПРИМЕР </a:t>
            </a:r>
            <a:r>
              <a:rPr lang="kk-KZ" b="1" dirty="0" smtClean="0">
                <a:solidFill>
                  <a:srgbClr val="FF0000"/>
                </a:solidFill>
              </a:rPr>
              <a:t>№3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33455" y="235527"/>
            <a:ext cx="7578436" cy="73429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ln w="0"/>
                <a:solidFill>
                  <a:schemeClr val="tx1"/>
                </a:solidFill>
              </a:rPr>
              <a:t>Нерациональное природопользование</a:t>
            </a:r>
            <a:endParaRPr lang="ru-RU" sz="32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0108" y="3657681"/>
            <a:ext cx="4489939" cy="4600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</a:rPr>
              <a:t>Вырубка лесов (Индонезия)</a:t>
            </a:r>
            <a:endParaRPr lang="ru-RU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865" y="4178573"/>
            <a:ext cx="11743026" cy="25518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Уничтожение лесов наращивает темпы. Зеленые легкие планеты вырубают, чтобы захватить земли для других целей. По некоторым оценкам 7,3 млн гектаров леса мы теряем ежегодно, а это составляет примерно размер страны Панамы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Уже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потеряно около половины тропических лесов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мира.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настоящее время леса занимают около 30% мировой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суши. Вырубка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лесов на 6-12% повышает годовой объем глобального выброса двуокиси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углерода. Ежеминутно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Земле исчезает лес размером с 36 футбольных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полей.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Причины вырубки: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было сказано в сообщении WWF, половина деревьев, незаконно вывезенных из леса, используется как топливо.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освобождения земель для жилищного строительства и урбанизации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Добыча древесины для переработки на такую продукцию, как бумага, мебель и стройматериалы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Для выделения ингредиентов, пользующихся спросом на рынке, таких как пальмовое масло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Для освобождения пространства для разведения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скота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779" y="1046304"/>
            <a:ext cx="4614130" cy="3071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9" y="1046303"/>
            <a:ext cx="4489939" cy="25505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41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домашнего материала</a:t>
            </a:r>
            <a:endParaRPr lang="ru-RU" dirty="0"/>
          </a:p>
        </p:txBody>
      </p:sp>
      <p:pic>
        <p:nvPicPr>
          <p:cNvPr id="4" name="Сурет 5">
            <a:extLst>
              <a:ext uri="{FF2B5EF4-FFF2-40B4-BE49-F238E27FC236}">
                <a16:creationId xmlns:a16="http://schemas.microsoft.com/office/drawing/2014/main" xmlns="" id="{D95045FD-CE67-4A38-8642-AD768C83A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167">
            <a:off x="3119582" y="1701867"/>
            <a:ext cx="7451819" cy="4194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ru-RU" b="1" dirty="0" smtClean="0"/>
              <a:t>ПРИМЕР </a:t>
            </a:r>
            <a:r>
              <a:rPr lang="kk-KZ" b="1" dirty="0" smtClean="0">
                <a:solidFill>
                  <a:srgbClr val="FF0000"/>
                </a:solidFill>
              </a:rPr>
              <a:t>№4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33455" y="235527"/>
            <a:ext cx="7578436" cy="73429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ln w="0"/>
                <a:solidFill>
                  <a:schemeClr val="tx1"/>
                </a:solidFill>
              </a:rPr>
              <a:t>Нерациональное природопользование</a:t>
            </a:r>
            <a:endParaRPr lang="ru-RU" sz="32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0108" y="3657681"/>
            <a:ext cx="4489939" cy="4600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</a:rPr>
              <a:t>Загрязнение рек</a:t>
            </a:r>
            <a:endParaRPr lang="ru-RU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178573"/>
            <a:ext cx="12011891" cy="25518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Источники загрязнения рек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Основная причина загрязнения рек – это активный рост и развитие социально-экономической жизни на берегах водоемов.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Впервые было установлено в 1954 году, что причиной заболеваний людей стала загрязненная вода. Тогда был найден источник плохой воды, что стало причиной эпидемии холеры в Лондоне.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целом источников загрязнения существует большое количество. Остановимся на наиболее существенных из них: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сточные бытовые воды населенных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городов; агрохимия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пестициды; порошки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чистящие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средства; бытовые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отходы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мусор; промышленные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сточные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воды; химические соединения; утечка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нефтепродуктов.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1250" t="35208" r="16250" b="14167"/>
          <a:stretch>
            <a:fillRect/>
          </a:stretch>
        </p:blipFill>
        <p:spPr bwMode="auto">
          <a:xfrm>
            <a:off x="6416040" y="1106424"/>
            <a:ext cx="4876800" cy="29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20156" t="25833" r="17500" b="22292"/>
          <a:stretch>
            <a:fillRect/>
          </a:stretch>
        </p:blipFill>
        <p:spPr bwMode="auto">
          <a:xfrm>
            <a:off x="411296" y="975360"/>
            <a:ext cx="4175944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741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 группах рассмотрите конкретную проблему связанную с примерами нерационального природопользования и придумайте пути минимизации или решения этих проблем.</a:t>
            </a:r>
          </a:p>
          <a:p>
            <a:pPr marL="0" indent="0">
              <a:buNone/>
            </a:pPr>
            <a:r>
              <a:rPr lang="ru-RU" dirty="0" smtClean="0"/>
              <a:t>1- «Литосфера» : </a:t>
            </a:r>
            <a:r>
              <a:rPr lang="ru-RU" dirty="0" smtClean="0"/>
              <a:t>добыча меди (образование карьеров и терриконов).</a:t>
            </a:r>
          </a:p>
          <a:p>
            <a:pPr marL="0" indent="0">
              <a:buNone/>
            </a:pPr>
            <a:r>
              <a:rPr lang="ru-RU" dirty="0" smtClean="0"/>
              <a:t>2- </a:t>
            </a:r>
            <a:r>
              <a:rPr lang="ru-RU" dirty="0" smtClean="0"/>
              <a:t>«Атмосфера</a:t>
            </a:r>
            <a:r>
              <a:rPr lang="ru-RU" dirty="0" smtClean="0"/>
              <a:t>» : </a:t>
            </a:r>
            <a:r>
              <a:rPr lang="ru-RU" dirty="0" smtClean="0"/>
              <a:t>сжигание попутного газа при добыче нефти.</a:t>
            </a:r>
          </a:p>
          <a:p>
            <a:pPr marL="0" indent="0">
              <a:buNone/>
            </a:pPr>
            <a:r>
              <a:rPr lang="ru-RU" dirty="0" smtClean="0"/>
              <a:t>3- </a:t>
            </a:r>
            <a:r>
              <a:rPr lang="ru-RU" dirty="0" smtClean="0"/>
              <a:t>«Биосфера</a:t>
            </a:r>
            <a:r>
              <a:rPr lang="ru-RU" dirty="0" smtClean="0"/>
              <a:t>» : </a:t>
            </a:r>
            <a:r>
              <a:rPr lang="ru-RU" dirty="0" smtClean="0"/>
              <a:t>вырубка лесов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4 - «Гидросфера</a:t>
            </a:r>
            <a:r>
              <a:rPr lang="ru-RU" dirty="0" smtClean="0"/>
              <a:t>» </a:t>
            </a:r>
            <a:r>
              <a:rPr lang="ru-RU" dirty="0" smtClean="0"/>
              <a:t>: загрязнение водных ресурсов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47949" cy="8540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Работа в группах</a:t>
            </a:r>
            <a:endParaRPr lang="ru-RU" b="1" dirty="0"/>
          </a:p>
        </p:txBody>
      </p:sp>
      <p:pic>
        <p:nvPicPr>
          <p:cNvPr id="5136" name="Picture 16" descr="https://orig06.deviantart.net/60fe/f/2015/173/a/f/hourglass_by_detonatress-d8yba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39" r="29389"/>
          <a:stretch/>
        </p:blipFill>
        <p:spPr bwMode="auto">
          <a:xfrm>
            <a:off x="10774680" y="4799888"/>
            <a:ext cx="1417320" cy="18509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61120" y="5501639"/>
            <a:ext cx="1918334" cy="11277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3 минуты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2258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47949" cy="8540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Работа в группах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7743821"/>
              </p:ext>
            </p:extLst>
          </p:nvPr>
        </p:nvGraphicFramePr>
        <p:xfrm>
          <a:off x="1588654" y="1203961"/>
          <a:ext cx="9140306" cy="54870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0153">
                  <a:extLst>
                    <a:ext uri="{9D8B030D-6E8A-4147-A177-3AD203B41FA5}">
                      <a16:colId xmlns:a16="http://schemas.microsoft.com/office/drawing/2014/main" xmlns="" val="2875901913"/>
                    </a:ext>
                  </a:extLst>
                </a:gridCol>
                <a:gridCol w="4570153">
                  <a:extLst>
                    <a:ext uri="{9D8B030D-6E8A-4147-A177-3AD203B41FA5}">
                      <a16:colId xmlns:a16="http://schemas.microsoft.com/office/drawing/2014/main" xmlns="" val="1962499686"/>
                    </a:ext>
                  </a:extLst>
                </a:gridCol>
              </a:tblGrid>
              <a:tr h="1063118">
                <a:tc>
                  <a:txBody>
                    <a:bodyPr/>
                    <a:lstStyle/>
                    <a:p>
                      <a:r>
                        <a:rPr lang="kk-KZ" sz="2800" b="1" dirty="0" smtClean="0"/>
                        <a:t>Критерии оценивания: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Дескрипторы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9872146"/>
                  </a:ext>
                </a:extLst>
              </a:tr>
              <a:tr h="720177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800" dirty="0" smtClean="0"/>
                        <a:t>разрабатывает пути решения по повышению эфективности типов природопользования (на основе местного / регионального компонента);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Определяет причины возникновения проблемы.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4280469"/>
                  </a:ext>
                </a:extLst>
              </a:tr>
              <a:tr h="7201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Определяет возможные последствия.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4867883"/>
                  </a:ext>
                </a:extLst>
              </a:tr>
              <a:tr h="102882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Находит аналоговые ситуации</a:t>
                      </a:r>
                      <a:r>
                        <a:rPr lang="ru-RU" baseline="0" dirty="0" smtClean="0"/>
                        <a:t> с дополнительным охватом местного компонента.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395039"/>
                  </a:ext>
                </a:extLst>
              </a:tr>
              <a:tr h="7201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Предлагает пути минимизации проблемы.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255557"/>
                  </a:ext>
                </a:extLst>
              </a:tr>
              <a:tr h="12345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Предлагает комплекс мероприятии по решению данной проблемы.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0737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738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0520" y="1481329"/>
            <a:ext cx="11567160" cy="5376671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Во-первых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для такого крупного пространства не слишком разнообразны природные условия. Вся территория Казахстана расположена в одном климатическом поясе. При широком спектре ландшафтов 2/3 его площади занимают сухие, маловодные, пустынные земли. Они производят органического вещества и кислорода меньше, чем другие ландшафты умеренного пояса.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​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Во-вторых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на обширной территории страны отсутствуют мощные природные регуляторы экологических процессов, такие как крупные лесные массивы. «Очистительная» способность природной среды невелика. Еще больше ее ослабляет экологическая нарушенность природных ландшафтов.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В-третьих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около 80% территории Казахстана занимают хрупкие природные комплексы пустынь, полупустынь и низкогорий. Они очень чувствительны к антропогенным воздействиям, легко разрушаются, медленно восстанавливаются.​В связи с этим, природа нашей страны особенно ранима. В большинстве регионов Республики экологическая ситуация не только неблагоприятная, но и катастрофическая.​Здесь должны применяться экологически «мягкие», щадящие технологии природопользования. В настоящее время в пределах страны насчитывается свыше 30 наиболее опасных точек, в которых экологическая ситуация считается острой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Природная среда Казахстана имеет три главные </a:t>
            </a:r>
            <a:r>
              <a:rPr lang="ru-RU" i="1" dirty="0" smtClean="0"/>
              <a:t>особенности: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лексей\Desktop\урок\3993d029-63c8-4088-aa9b-b217edea20aa_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004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43840" y="1146049"/>
            <a:ext cx="10972800" cy="51937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На основе текстовой информации выполните задание в группах:</a:t>
            </a:r>
          </a:p>
          <a:p>
            <a:pPr marL="0" indent="0">
              <a:buNone/>
            </a:pPr>
            <a:r>
              <a:rPr lang="ru-RU" dirty="0" smtClean="0"/>
              <a:t>1- </a:t>
            </a:r>
            <a:r>
              <a:rPr lang="ru-RU" dirty="0" smtClean="0"/>
              <a:t>«Литосфера» : </a:t>
            </a:r>
            <a:r>
              <a:rPr lang="ru-RU" dirty="0" smtClean="0"/>
              <a:t>кластер «Загрязнение земель»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2- «Атмосфера» : </a:t>
            </a:r>
            <a:r>
              <a:rPr lang="ru-RU" dirty="0" smtClean="0"/>
              <a:t>круговая диаграмма «Загрязнение атмосферы поллютантами»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3- «Биосфера» : </a:t>
            </a:r>
            <a:r>
              <a:rPr lang="ru-RU" dirty="0" smtClean="0"/>
              <a:t>столбчатая диаграмма «Загрязнение атмосферы городов выхлопными газами»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4 - «Гидросфера» : </a:t>
            </a:r>
            <a:r>
              <a:rPr lang="ru-RU" dirty="0" smtClean="0"/>
              <a:t>отметить на контурной карте самые загрязненные реки Казахстана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4840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Анализ текстовой информации (представление в графическом виде)</a:t>
            </a:r>
            <a:endParaRPr lang="ru-RU" dirty="0"/>
          </a:p>
        </p:txBody>
      </p:sp>
      <p:pic>
        <p:nvPicPr>
          <p:cNvPr id="4" name="Picture 16" descr="https://orig06.deviantart.net/60fe/f/2015/173/a/f/hourglass_by_detonatress-d8yba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39" r="29389"/>
          <a:stretch/>
        </p:blipFill>
        <p:spPr bwMode="auto">
          <a:xfrm>
            <a:off x="11049000" y="5158135"/>
            <a:ext cx="1143000" cy="1492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70720" y="5593080"/>
            <a:ext cx="1400174" cy="12649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3 минуты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7240" y="412948"/>
            <a:ext cx="7578436" cy="7342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ln w="0"/>
                <a:solidFill>
                  <a:schemeClr val="tx1"/>
                </a:solidFill>
              </a:rPr>
              <a:t>Рациональное природопользование</a:t>
            </a:r>
            <a:endParaRPr lang="ru-RU" sz="32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49804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В настоящее время управление природопользованием должно быть направлено на:</a:t>
            </a:r>
          </a:p>
          <a:p>
            <a:r>
              <a:rPr lang="ru-RU" dirty="0" smtClean="0"/>
              <a:t>снижение загрязнения окружающей среды;</a:t>
            </a:r>
          </a:p>
          <a:p>
            <a:r>
              <a:rPr lang="ru-RU" dirty="0" smtClean="0"/>
              <a:t>сокращение </a:t>
            </a:r>
            <a:r>
              <a:rPr lang="ru-RU" dirty="0"/>
              <a:t>потребления природных ресурсов;</a:t>
            </a:r>
          </a:p>
          <a:p>
            <a:r>
              <a:rPr lang="ru-RU" dirty="0" smtClean="0"/>
              <a:t>не </a:t>
            </a:r>
            <a:r>
              <a:rPr lang="ru-RU" dirty="0"/>
              <a:t>истощительное использование возобновляемых природных ресурсов;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необходимого развития резерва минеральных ресурсов;</a:t>
            </a:r>
          </a:p>
          <a:p>
            <a:r>
              <a:rPr lang="ru-RU" dirty="0" smtClean="0"/>
              <a:t>эффективное </a:t>
            </a:r>
            <a:r>
              <a:rPr lang="ru-RU" dirty="0"/>
              <a:t>использование первичного природного сырья;</a:t>
            </a:r>
          </a:p>
          <a:p>
            <a:r>
              <a:rPr lang="ru-RU" dirty="0" smtClean="0"/>
              <a:t>создание </a:t>
            </a:r>
            <a:r>
              <a:rPr lang="ru-RU" dirty="0"/>
              <a:t>экономических условий для предпринимателей;</a:t>
            </a:r>
          </a:p>
          <a:p>
            <a:r>
              <a:rPr lang="ru-RU" dirty="0" smtClean="0"/>
              <a:t>международное </a:t>
            </a:r>
            <a:r>
              <a:rPr lang="ru-RU" dirty="0"/>
              <a:t>сотрудничество.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26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3772" y="208230"/>
            <a:ext cx="10428027" cy="14529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Направления </a:t>
            </a:r>
            <a:r>
              <a:rPr lang="ru-RU" sz="3200" dirty="0"/>
              <a:t>в деле охраны природы и рационального использования природных </a:t>
            </a:r>
            <a:r>
              <a:rPr lang="ru-RU" sz="3200" dirty="0" smtClean="0"/>
              <a:t>ресурсов в РК</a:t>
            </a:r>
            <a:endParaRPr lang="ru-RU" sz="32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29018" y="190751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ru-RU" dirty="0" smtClean="0"/>
              <a:t>Государственное </a:t>
            </a:r>
            <a:r>
              <a:rPr lang="ru-RU" dirty="0"/>
              <a:t>направление Законы и постановления правительства: Кодексы «О земле», «О недрах» 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Законы</a:t>
            </a:r>
            <a:r>
              <a:rPr lang="ru-RU" dirty="0"/>
              <a:t>: «Об охране окружающей среды», «Об особо охраняемых природных территориях» 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Национальная </a:t>
            </a:r>
            <a:r>
              <a:rPr lang="ru-RU" dirty="0"/>
              <a:t>стратегия по сохранению и сбалансированному использованию биологического </a:t>
            </a:r>
            <a:r>
              <a:rPr lang="ru-RU" dirty="0" smtClean="0"/>
              <a:t>разнообразия.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Общенародное </a:t>
            </a:r>
            <a:r>
              <a:rPr lang="ru-RU" dirty="0" smtClean="0"/>
              <a:t>направление (личное </a:t>
            </a:r>
            <a:r>
              <a:rPr lang="ru-RU" dirty="0"/>
              <a:t>участие граждан и общественных организаций в деле охраны </a:t>
            </a:r>
            <a:r>
              <a:rPr lang="ru-RU" dirty="0" smtClean="0"/>
              <a:t>природы</a:t>
            </a:r>
            <a:r>
              <a:rPr lang="ru-RU" dirty="0" smtClean="0"/>
              <a:t>):</a:t>
            </a:r>
          </a:p>
          <a:p>
            <a:pPr marL="514350" indent="-514350">
              <a:buNone/>
            </a:pPr>
            <a:r>
              <a:rPr lang="ru-RU" dirty="0" smtClean="0"/>
              <a:t>Комитет </a:t>
            </a:r>
            <a:r>
              <a:rPr lang="ru-RU" dirty="0"/>
              <a:t>по охране </a:t>
            </a:r>
            <a:r>
              <a:rPr lang="ru-RU" dirty="0" smtClean="0"/>
              <a:t>природы, </a:t>
            </a:r>
            <a:r>
              <a:rPr lang="ru-RU" dirty="0"/>
              <a:t>Общество охраны </a:t>
            </a:r>
            <a:r>
              <a:rPr lang="ru-RU" dirty="0" smtClean="0"/>
              <a:t>природы. </a:t>
            </a:r>
            <a:r>
              <a:rPr lang="ru-RU" dirty="0"/>
              <a:t>Мероприятия: День </a:t>
            </a:r>
            <a:r>
              <a:rPr lang="ru-RU" dirty="0" smtClean="0"/>
              <a:t>птиц, </a:t>
            </a:r>
            <a:r>
              <a:rPr lang="ru-RU" dirty="0"/>
              <a:t>Месячник леса и </a:t>
            </a:r>
            <a:r>
              <a:rPr lang="ru-RU" dirty="0" smtClean="0"/>
              <a:t>сада, </a:t>
            </a:r>
            <a:r>
              <a:rPr lang="ru-RU" dirty="0"/>
              <a:t>Добровольные общества Зеленый </a:t>
            </a:r>
            <a:r>
              <a:rPr lang="ru-RU" dirty="0" smtClean="0"/>
              <a:t>патруль, </a:t>
            </a:r>
            <a:r>
              <a:rPr lang="ru-RU" dirty="0"/>
              <a:t>Молодой </a:t>
            </a:r>
            <a:r>
              <a:rPr lang="ru-RU" dirty="0" smtClean="0"/>
              <a:t>лесник, </a:t>
            </a:r>
            <a:r>
              <a:rPr lang="ru-RU" dirty="0"/>
              <a:t>Водный </a:t>
            </a:r>
            <a:r>
              <a:rPr lang="ru-RU" dirty="0" smtClean="0"/>
              <a:t>патруль, </a:t>
            </a:r>
            <a:r>
              <a:rPr lang="ru-RU" dirty="0"/>
              <a:t>Школьное лесное </a:t>
            </a:r>
            <a:r>
              <a:rPr lang="ru-RU" dirty="0" smtClean="0"/>
              <a:t>хозяйство.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768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" y="926464"/>
            <a:ext cx="11506200" cy="555053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1. «Литосфера» - </a:t>
            </a:r>
            <a:r>
              <a:rPr lang="ru-RU" dirty="0" smtClean="0">
                <a:solidFill>
                  <a:srgbClr val="002060"/>
                </a:solidFill>
              </a:rPr>
              <a:t>Используя карту атласа, определите 3 области РК, в которых, на ваш взгляд, сложилась наиболее сложная экологическая ситуация. Объясните, какие виды деятельности человека привели к ее возникновению? Назовите экологические «горячие точки» в нашей области.</a:t>
            </a:r>
          </a:p>
          <a:p>
            <a:endParaRPr lang="ru-RU" dirty="0" smtClean="0"/>
          </a:p>
          <a:p>
            <a:r>
              <a:rPr lang="ru-RU" dirty="0" smtClean="0"/>
              <a:t>2. </a:t>
            </a:r>
            <a:r>
              <a:rPr lang="ru-RU" dirty="0" smtClean="0"/>
              <a:t>«Атмосфера» -  Определите</a:t>
            </a:r>
            <a:r>
              <a:rPr lang="ru-RU" dirty="0" smtClean="0"/>
              <a:t>, из каких компонентов складывается понятие «экологическая культура». Почему на первое место поставлены экологические знания и умения? Какие черты характеризуют экологическое мышление? В чем выражается система экологических ценностей?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002060"/>
                </a:solidFill>
              </a:rPr>
              <a:t>3.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smtClean="0">
                <a:solidFill>
                  <a:srgbClr val="002060"/>
                </a:solidFill>
              </a:rPr>
              <a:t>Гидросфера» -  </a:t>
            </a:r>
            <a:r>
              <a:rPr lang="ru-RU" dirty="0" smtClean="0">
                <a:solidFill>
                  <a:srgbClr val="002060"/>
                </a:solidFill>
              </a:rPr>
              <a:t>Установите</a:t>
            </a:r>
            <a:r>
              <a:rPr lang="ru-RU" dirty="0" smtClean="0">
                <a:solidFill>
                  <a:srgbClr val="002060"/>
                </a:solidFill>
              </a:rPr>
              <a:t>, какие природоохранные мероприятия осуществляются в нашей стране. Приведите примеры.</a:t>
            </a:r>
          </a:p>
          <a:p>
            <a:endParaRPr lang="ru-RU" dirty="0" smtClean="0"/>
          </a:p>
          <a:p>
            <a:r>
              <a:rPr lang="ru-RU" dirty="0" smtClean="0"/>
              <a:t>4. «Биосфера» - Назовите </a:t>
            </a:r>
            <a:r>
              <a:rPr lang="ru-RU" dirty="0" smtClean="0"/>
              <a:t>международные организации в области охраны природы? Поясните их роль и значение.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" y="1"/>
            <a:ext cx="7635240" cy="838200"/>
          </a:xfrm>
        </p:spPr>
        <p:txBody>
          <a:bodyPr/>
          <a:lstStyle/>
          <a:p>
            <a:r>
              <a:rPr lang="ru-RU" dirty="0" smtClean="0"/>
              <a:t>Экологические знания</a:t>
            </a:r>
            <a:endParaRPr lang="ru-RU" dirty="0"/>
          </a:p>
        </p:txBody>
      </p:sp>
      <p:pic>
        <p:nvPicPr>
          <p:cNvPr id="4" name="Picture 16" descr="https://orig06.deviantart.net/60fe/f/2015/173/a/f/hourglass_by_detonatress-d8yba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39" r="29389"/>
          <a:stretch/>
        </p:blipFill>
        <p:spPr bwMode="auto">
          <a:xfrm>
            <a:off x="10740216" y="4754880"/>
            <a:ext cx="1451784" cy="1895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1600" y="5867400"/>
            <a:ext cx="1760393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3 минуты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9558" y="235527"/>
            <a:ext cx="11452333" cy="13799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Заполните таблицу «Мероприятия </a:t>
            </a:r>
            <a:r>
              <a:rPr lang="ru-RU" sz="3200" dirty="0"/>
              <a:t>по борьбе с негативными последствиями воздействия человека на </a:t>
            </a:r>
            <a:r>
              <a:rPr lang="ru-RU" sz="3200" dirty="0" smtClean="0"/>
              <a:t>природу в РК»</a:t>
            </a:r>
            <a:endParaRPr lang="ru-RU" sz="3200" b="1" dirty="0">
              <a:ln w="0"/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3214523"/>
              </p:ext>
            </p:extLst>
          </p:nvPr>
        </p:nvGraphicFramePr>
        <p:xfrm>
          <a:off x="183108" y="1828800"/>
          <a:ext cx="1167679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84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27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68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935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8591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Компонент природы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Негативные последствия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Мероприятия по охране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96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kk-KZ" sz="2400" u="sng" dirty="0" smtClean="0">
                          <a:solidFill>
                            <a:schemeClr val="tx1"/>
                          </a:solidFill>
                        </a:rPr>
                        <a:t>Гидросфера</a:t>
                      </a:r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</a:p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Воды </a:t>
                      </a:r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суши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396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kk-KZ" sz="2400" u="sng" dirty="0" smtClean="0">
                          <a:solidFill>
                            <a:schemeClr val="tx1"/>
                          </a:solidFill>
                        </a:rPr>
                        <a:t>Литосфера</a:t>
                      </a:r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</a:p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Почва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396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kk-KZ" sz="2400" u="sng" dirty="0" smtClean="0">
                          <a:solidFill>
                            <a:schemeClr val="tx1"/>
                          </a:solidFill>
                        </a:rPr>
                        <a:t>Атмосфера</a:t>
                      </a:r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</a:p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Растения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396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kk-KZ" sz="2400" u="sng" dirty="0" smtClean="0">
                          <a:solidFill>
                            <a:schemeClr val="tx1"/>
                          </a:solidFill>
                        </a:rPr>
                        <a:t>Биосфера</a:t>
                      </a:r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</a:p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</a:rPr>
                        <a:t>Животные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" name="Picture 16" descr="https://orig06.deviantart.net/60fe/f/2015/173/a/f/hourglass_by_detonatress-d8yba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39" r="29389"/>
          <a:stretch/>
        </p:blipFill>
        <p:spPr bwMode="auto">
          <a:xfrm>
            <a:off x="10163174" y="4001294"/>
            <a:ext cx="2028826" cy="2649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50384" y="5652654"/>
            <a:ext cx="2044410" cy="8754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4 минуты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0663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21080" y="219138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Восточный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Западный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Северный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Южный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 В каком регионе Казахстана добывают нефть и газ?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3358" y="1012767"/>
            <a:ext cx="11452333" cy="19895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Заполните таблицу «Мероприятия </a:t>
            </a:r>
            <a:r>
              <a:rPr lang="ru-RU" sz="3200" dirty="0"/>
              <a:t>по борьбе с негативными последствиями воздействия человека на </a:t>
            </a:r>
            <a:r>
              <a:rPr lang="ru-RU" sz="3200" dirty="0" smtClean="0"/>
              <a:t>природу в РК»</a:t>
            </a:r>
            <a:endParaRPr lang="ru-RU" sz="3200" b="1" dirty="0">
              <a:ln w="0"/>
              <a:solidFill>
                <a:schemeClr val="tx1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97307799"/>
              </p:ext>
            </p:extLst>
          </p:nvPr>
        </p:nvGraphicFramePr>
        <p:xfrm>
          <a:off x="594360" y="3355658"/>
          <a:ext cx="10972800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xmlns="" val="20509615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xmlns="" val="3063965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2800" b="1" dirty="0" smtClean="0"/>
                        <a:t>Критерии оценивания: </a:t>
                      </a:r>
                      <a:endParaRPr lang="ru-RU" sz="28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Дескрипторы </a:t>
                      </a:r>
                      <a:endParaRPr lang="ru-RU" sz="2800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261117683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800" dirty="0" smtClean="0"/>
                        <a:t>разрабатывает пути решения по повышению эфективности типов природопользования (на основе местного / регионального компонента);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Определяет негативные</a:t>
                      </a:r>
                      <a:r>
                        <a:rPr lang="ru-RU" sz="2000" baseline="0" dirty="0" smtClean="0"/>
                        <a:t> последствия воздействия человека на основные компоненты природы.</a:t>
                      </a:r>
                      <a:endParaRPr lang="ru-RU" sz="2000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7809890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Предлагает эффективные типы природопользования на основе местного компонента. Предлагает пути решения</a:t>
                      </a:r>
                      <a:r>
                        <a:rPr lang="ru-RU" sz="2000" baseline="0" dirty="0" smtClean="0"/>
                        <a:t> последствии.</a:t>
                      </a:r>
                      <a:endParaRPr lang="ru-RU" sz="2000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3667954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433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1</a:t>
            </a:r>
            <a:r>
              <a:rPr lang="ru-RU" dirty="0" smtClean="0"/>
              <a:t>. Верно ли утверждение «Природная среда - фундамент жизни общества»? Обоснуйте свою точку зрения. 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2. Как вы оцениваете свой уровень экологической культуры? Можете ли вы содействовать защите природной среды? Представьте свою точку зрения и приведите примеры ваших конкретных действий. 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369040" cy="114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6000" b="1" i="1" dirty="0" smtClean="0">
                <a:solidFill>
                  <a:srgbClr val="7030A0"/>
                </a:solidFill>
              </a:rPr>
              <a:t>МОЯ </a:t>
            </a:r>
            <a:r>
              <a:rPr lang="ru-RU" sz="6000" b="1" i="1" dirty="0" smtClean="0">
                <a:solidFill>
                  <a:srgbClr val="7030A0"/>
                </a:solidFill>
              </a:rPr>
              <a:t>ТОЧКА ЗРЕНИЯ</a:t>
            </a:r>
            <a:endParaRPr lang="ru-RU" sz="6000" b="1" i="1" dirty="0">
              <a:solidFill>
                <a:srgbClr val="7030A0"/>
              </a:solidFill>
            </a:endParaRPr>
          </a:p>
        </p:txBody>
      </p:sp>
      <p:pic>
        <p:nvPicPr>
          <p:cNvPr id="4" name="Picture 16" descr="https://orig06.deviantart.net/60fe/f/2015/173/a/f/hourglass_by_detonatress-d8yba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39" r="29389"/>
          <a:stretch/>
        </p:blipFill>
        <p:spPr bwMode="auto">
          <a:xfrm>
            <a:off x="10740216" y="4754880"/>
            <a:ext cx="1451784" cy="1895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34400" y="5901646"/>
            <a:ext cx="1760393" cy="7734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3 минуты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4840" y="0"/>
            <a:ext cx="3261360" cy="8388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k-KZ" dirty="0" smtClean="0"/>
              <a:t>Рефлексия</a:t>
            </a:r>
            <a:endParaRPr lang="ru-RU" dirty="0"/>
          </a:p>
        </p:txBody>
      </p:sp>
      <p:pic>
        <p:nvPicPr>
          <p:cNvPr id="3" name="Рисунок 2" descr="335060_1_a2db8f5d67674ec67fd581361327574f.jpg"/>
          <p:cNvPicPr>
            <a:picLocks noChangeAspect="1"/>
          </p:cNvPicPr>
          <p:nvPr/>
        </p:nvPicPr>
        <p:blipFill>
          <a:blip r:embed="rId2"/>
          <a:srcRect l="22956" t="8332" r="19217" b="6837"/>
          <a:stretch>
            <a:fillRect/>
          </a:stretch>
        </p:blipFill>
        <p:spPr>
          <a:xfrm>
            <a:off x="1371600" y="2845868"/>
            <a:ext cx="2880360" cy="3219652"/>
          </a:xfrm>
          <a:prstGeom prst="rect">
            <a:avLst/>
          </a:prstGeom>
        </p:spPr>
      </p:pic>
      <p:pic>
        <p:nvPicPr>
          <p:cNvPr id="4" name="Рисунок 3" descr="6283131156.jpg"/>
          <p:cNvPicPr>
            <a:picLocks noChangeAspect="1"/>
          </p:cNvPicPr>
          <p:nvPr/>
        </p:nvPicPr>
        <p:blipFill>
          <a:blip r:embed="rId3"/>
          <a:srcRect l="17579" t="7079"/>
          <a:stretch>
            <a:fillRect/>
          </a:stretch>
        </p:blipFill>
        <p:spPr>
          <a:xfrm>
            <a:off x="8122920" y="2042424"/>
            <a:ext cx="4069080" cy="45874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82840" y="711815"/>
            <a:ext cx="470916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Всё, что будем делать для сохранения природы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8890" y="1127761"/>
            <a:ext cx="32473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spc="300" dirty="0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</a:rPr>
              <a:t>Как больше делать не будем!</a:t>
            </a:r>
            <a:endParaRPr lang="ru-RU" sz="2800" b="1" spc="300" dirty="0">
              <a:ln w="11430" cmpd="sng">
                <a:solidFill>
                  <a:srgbClr val="0F6FC6">
                    <a:tint val="10000"/>
                  </a:srgbClr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glow rad="45500">
                  <a:srgbClr val="0F6FC6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07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2407919"/>
            <a:ext cx="10591800" cy="3769043"/>
          </a:xfrm>
        </p:spPr>
        <p:txBody>
          <a:bodyPr/>
          <a:lstStyle/>
          <a:p>
            <a:pPr algn="ctr">
              <a:buNone/>
            </a:pPr>
            <a:r>
              <a:rPr lang="ru-RU" sz="5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ЭКОЛОГИЧЕСКАЯ КУЛЬТУРА – ЧАСТЬ ОБЩЕЙ КУЛЬТУРЫ ЧЕЛОВЕКА.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" y="365125"/>
            <a:ext cx="11795760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ЗАПОМНИ!!!</a:t>
            </a:r>
            <a:endParaRPr lang="ru-RU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ей\Desktop\урок\e260b779-1664-4d32-a2a3-ffffde190a3a_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68512"/>
            <a:ext cx="12192000" cy="6898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7280" y="219138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Опустынивание земель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Вырубка леса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Деградация земель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Осушение земель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 Снижение плодородности земель, засоление почвы, ветровая эрозия – всё это: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0120" y="229806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Опустынивание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Карьеры, отвалы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Радиационное загрязнение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Усыхание Аральского моря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3. Экологическая проблема Семипалатинского региона?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0120" y="225234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Загрязнение почв нефтью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Карьеры, отвалы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Радиационное загрязнение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Усыхание Аральского моря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4. Экологическая проблема </a:t>
            </a:r>
            <a:r>
              <a:rPr lang="ru-RU" dirty="0" err="1" smtClean="0"/>
              <a:t>Атырауской</a:t>
            </a:r>
            <a:r>
              <a:rPr lang="ru-RU" dirty="0" smtClean="0"/>
              <a:t> области?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506662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Восточный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Западный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Северный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Южный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5. В каком регионе Казахстана добывают цветные металлы?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51560" y="2506662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Восточный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Западный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Северный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Центральный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6. Какой регион Казахстана наиболее остро испытывает недостаток водных ресурсов?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226758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Опустынивание земель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Вырубка леса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Деградация земель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4800" dirty="0" smtClean="0"/>
              <a:t>Осушение земель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7. Частичная потеря растительного покрова в результате неэффективного использования территории - это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440</TotalTime>
  <Words>1415</Words>
  <Application>Microsoft Office PowerPoint</Application>
  <PresentationFormat>Произвольный</PresentationFormat>
  <Paragraphs>180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Открытая</vt:lpstr>
      <vt:lpstr>Слайд 1</vt:lpstr>
      <vt:lpstr>Проверка домашнего материала</vt:lpstr>
      <vt:lpstr>1. В каком регионе Казахстана добывают нефть и газ?</vt:lpstr>
      <vt:lpstr>2. Снижение плодородности земель, засоление почвы, ветровая эрозия – всё это:</vt:lpstr>
      <vt:lpstr>3. Экологическая проблема Семипалатинского региона?</vt:lpstr>
      <vt:lpstr>4. Экологическая проблема Атырауской области?</vt:lpstr>
      <vt:lpstr>5. В каком регионе Казахстана добывают цветные металлы?</vt:lpstr>
      <vt:lpstr>6. Какой регион Казахстана наиболее остро испытывает недостаток водных ресурсов?</vt:lpstr>
      <vt:lpstr>7. Частичная потеря растительного покрова в результате неэффективного использования территории - это</vt:lpstr>
      <vt:lpstr>8. Процесс превращения земель, занятых лесом, в земельные угодья без древесного покрова, такие как поля, пастбища, города  - это</vt:lpstr>
      <vt:lpstr>9. Мероприятия по снижению уровня грунтовых вод и уменьшению влажности верхних слоёв почвы - это</vt:lpstr>
      <vt:lpstr>10. Защита жизненно важных экологических интересов человека, охрана права на жизнь в благоприятной природной среде - это</vt:lpstr>
      <vt:lpstr>Взаимопроверка и оценивание</vt:lpstr>
      <vt:lpstr>По рисунку определите тему урока</vt:lpstr>
      <vt:lpstr>Тема урока: Оценка воздействия видов природопользования на окружающую среду</vt:lpstr>
      <vt:lpstr>ТЕРМИНЫ</vt:lpstr>
      <vt:lpstr>ПРИМЕР №1</vt:lpstr>
      <vt:lpstr>ПРИМЕР №2</vt:lpstr>
      <vt:lpstr>ПРИМЕР №3</vt:lpstr>
      <vt:lpstr>ПРИМЕР №4</vt:lpstr>
      <vt:lpstr>Работа в группах</vt:lpstr>
      <vt:lpstr>Работа в группах</vt:lpstr>
      <vt:lpstr>Природная среда Казахстана имеет три главные особенности:</vt:lpstr>
      <vt:lpstr>Слайд 24</vt:lpstr>
      <vt:lpstr>Анализ текстовой информации (представление в графическом виде)</vt:lpstr>
      <vt:lpstr>Слайд 26</vt:lpstr>
      <vt:lpstr>Слайд 27</vt:lpstr>
      <vt:lpstr>Экологические знания</vt:lpstr>
      <vt:lpstr>Слайд 29</vt:lpstr>
      <vt:lpstr>Слайд 30</vt:lpstr>
      <vt:lpstr>МОЯ ТОЧКА ЗРЕНИЯ</vt:lpstr>
      <vt:lpstr>Рефлексия</vt:lpstr>
      <vt:lpstr>ЗАПОМНИ!!!</vt:lpstr>
      <vt:lpstr>Слайд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10а</dc:title>
  <dc:creator>Анна Илющенко</dc:creator>
  <cp:lastModifiedBy>Алексей</cp:lastModifiedBy>
  <cp:revision>51</cp:revision>
  <dcterms:created xsi:type="dcterms:W3CDTF">2018-11-04T16:39:17Z</dcterms:created>
  <dcterms:modified xsi:type="dcterms:W3CDTF">2019-10-17T17:35:45Z</dcterms:modified>
</cp:coreProperties>
</file>