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5" r:id="rId2"/>
    <p:sldId id="257" r:id="rId3"/>
    <p:sldId id="258" r:id="rId4"/>
    <p:sldId id="262" r:id="rId5"/>
    <p:sldId id="263" r:id="rId6"/>
    <p:sldId id="264" r:id="rId7"/>
    <p:sldId id="269" r:id="rId8"/>
    <p:sldId id="274" r:id="rId9"/>
    <p:sldId id="275" r:id="rId10"/>
    <p:sldId id="316" r:id="rId11"/>
    <p:sldId id="317" r:id="rId12"/>
    <p:sldId id="320" r:id="rId13"/>
    <p:sldId id="276" r:id="rId14"/>
    <p:sldId id="28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109B7-35B3-411A-9429-04230D85C88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5ADA5-166B-4933-83B6-48B003B3C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ADA5-166B-4933-83B6-48B003B3C2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6B96-E872-413B-9BC3-FAD1B91D9C1B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20B6-B690-41F8-BC11-11A9B24B0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3F02-A19B-4543-81EC-9916F23C307C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5D6E6-1FC8-4053-8731-39BF10B93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2971-F2CA-408B-8C60-EA8F8ACED357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1AE8-E639-4473-ADF2-23B8ADC1D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E2E7-001E-4E28-BF75-262E5F8B777A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7D23-9C63-4D07-9548-3F35CF1F8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F9585-6CCB-4AB4-85DC-2F7CA7413BAB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10279-257A-42BC-9E5A-7C4D274D7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92BB-8EC4-4A51-AAB4-6AADD64F54B5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FA555-C4B3-4854-B2BB-42C058182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2D8B5-1988-45EF-81F3-542D29148488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9674-D48D-4A72-B88E-8C3EB59CA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FEF90-2B0F-4F76-A884-8E8C567C38E6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CDE7-7D97-4D33-B4F8-2678B8F22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4E53-812D-4DD4-BCC2-8EC5F912BBA2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9472-D249-434B-91D5-F12393A01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B52F-3C80-4739-A9DA-3CBA8EFC2A45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37E3A-B463-43FF-98EC-E28BAB82C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AA93-C5D5-4F32-AAF6-B18A1B61B0E0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FC83-E1DD-4F0B-86AC-14B9D30E5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2FAE9B-6462-4D74-BEC6-59A299C982E7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8207A3-D9DD-420F-A4D1-0BB5FF65F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4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2.gif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11" Type="http://schemas.openxmlformats.org/officeDocument/2006/relationships/image" Target="../media/image12.gif"/><Relationship Id="rId5" Type="http://schemas.openxmlformats.org/officeDocument/2006/relationships/image" Target="../media/image9.jpeg"/><Relationship Id="rId10" Type="http://schemas.openxmlformats.org/officeDocument/2006/relationships/image" Target="../media/image7.gif"/><Relationship Id="rId4" Type="http://schemas.openxmlformats.org/officeDocument/2006/relationships/image" Target="../media/image17.gif"/><Relationship Id="rId9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магазин одеж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064895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 rot="21459252">
            <a:off x="2259013" y="1700213"/>
            <a:ext cx="4535487" cy="30956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738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520000" scaled="1"/>
                </a:gradFill>
                <a:latin typeface="Impact"/>
              </a:rPr>
              <a:t>Clothes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520000" scaled="1"/>
              </a:gradFill>
              <a:latin typeface="Impac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asapparels.com/images/WEB/knits/Mens-knit-bottoms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814" y="1035622"/>
            <a:ext cx="4697634" cy="4697634"/>
          </a:xfrm>
          <a:prstGeom prst="rect">
            <a:avLst/>
          </a:prstGeom>
          <a:noFill/>
        </p:spPr>
      </p:pic>
      <p:sp>
        <p:nvSpPr>
          <p:cNvPr id="7" name="Текст 3"/>
          <p:cNvSpPr txBox="1">
            <a:spLocks/>
          </p:cNvSpPr>
          <p:nvPr/>
        </p:nvSpPr>
        <p:spPr>
          <a:xfrm>
            <a:off x="539552" y="548680"/>
            <a:ext cx="3024336" cy="11441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pyjamas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178925" y="692696"/>
            <a:ext cx="8785563" cy="6036717"/>
            <a:chOff x="6009" y="5224"/>
            <a:chExt cx="4923" cy="326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8652" y="5381"/>
              <a:ext cx="2280" cy="3110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400" b="1" dirty="0">
                  <a:solidFill>
                    <a:srgbClr val="0000FF"/>
                  </a:solidFill>
                  <a:latin typeface="Calibri" pitchFamily="34" charset="0"/>
                </a:rPr>
                <a:t>                       </a:t>
              </a:r>
            </a:p>
            <a:p>
              <a:pPr>
                <a:spcAft>
                  <a:spcPts val="1000"/>
                </a:spcAft>
              </a:pPr>
              <a:r>
                <a:rPr lang="en-US" sz="2400" b="1" dirty="0">
                  <a:solidFill>
                    <a:srgbClr val="0000FF"/>
                  </a:solidFill>
                  <a:latin typeface="Calibri" pitchFamily="34" charset="0"/>
                </a:rPr>
                <a:t>            </a:t>
              </a:r>
              <a:r>
                <a:rPr lang="en-US" sz="2400" b="1" dirty="0" smtClean="0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clo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…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hes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        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         h…t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4400" dirty="0">
                  <a:solidFill>
                    <a:srgbClr val="0000FF"/>
                  </a:solidFill>
                  <a:latin typeface="Calibri" pitchFamily="34" charset="0"/>
                </a:rPr>
                <a:t>        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 so…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ks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4400" dirty="0">
                  <a:solidFill>
                    <a:srgbClr val="0000FF"/>
                  </a:solidFill>
                  <a:latin typeface="Calibri" pitchFamily="34" charset="0"/>
                </a:rPr>
                <a:t>       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  b…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ots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4400" dirty="0">
                  <a:solidFill>
                    <a:srgbClr val="0000FF"/>
                  </a:solidFill>
                  <a:latin typeface="Calibri" pitchFamily="34" charset="0"/>
                </a:rPr>
                <a:t>         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sh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…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es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endParaRPr lang="ru-RU" sz="1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ru-RU" sz="1400" dirty="0">
                  <a:solidFill>
                    <a:srgbClr val="0000FF"/>
                  </a:solidFill>
                  <a:latin typeface="Calibri" pitchFamily="34" charset="0"/>
                </a:rPr>
                <a:t>…</a:t>
              </a:r>
              <a:endParaRPr lang="ru-RU" dirty="0"/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009" y="5342"/>
              <a:ext cx="2379" cy="3100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endParaRPr lang="en-US" sz="2400" b="1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dirty="0">
                  <a:solidFill>
                    <a:srgbClr val="0000FF"/>
                  </a:solidFill>
                  <a:latin typeface="Calibri" pitchFamily="34" charset="0"/>
                </a:rPr>
                <a:t>     </a:t>
              </a:r>
              <a:r>
                <a:rPr lang="en-US" dirty="0" smtClean="0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T-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sh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…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rt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4400" dirty="0">
                  <a:solidFill>
                    <a:srgbClr val="0000FF"/>
                  </a:solidFill>
                  <a:latin typeface="Calibri" pitchFamily="34" charset="0"/>
                </a:rPr>
                <a:t>   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s…orts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4400" dirty="0">
                  <a:solidFill>
                    <a:srgbClr val="0000FF"/>
                  </a:solidFill>
                  <a:latin typeface="Calibri" pitchFamily="34" charset="0"/>
                </a:rPr>
                <a:t>   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d…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ess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4400" dirty="0">
                  <a:solidFill>
                    <a:srgbClr val="0000FF"/>
                  </a:solidFill>
                  <a:latin typeface="Calibri" pitchFamily="34" charset="0"/>
                </a:rPr>
                <a:t>  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sk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…</a:t>
              </a:r>
              <a:r>
                <a:rPr lang="en-US" sz="4400" dirty="0" err="1" smtClean="0">
                  <a:solidFill>
                    <a:srgbClr val="0000FF"/>
                  </a:solidFill>
                  <a:latin typeface="Calibri" pitchFamily="34" charset="0"/>
                </a:rPr>
                <a:t>rt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4400" dirty="0">
                  <a:solidFill>
                    <a:srgbClr val="0000FF"/>
                  </a:solidFill>
                  <a:latin typeface="Calibri" pitchFamily="34" charset="0"/>
                </a:rPr>
                <a:t>   </a:t>
              </a:r>
              <a:r>
                <a:rPr lang="en-US" sz="4400" dirty="0" smtClean="0">
                  <a:solidFill>
                    <a:srgbClr val="0000FF"/>
                  </a:solidFill>
                  <a:latin typeface="Calibri" pitchFamily="34" charset="0"/>
                </a:rPr>
                <a:t>je…ns</a:t>
              </a:r>
              <a:endParaRPr lang="en-US" sz="4400" dirty="0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8258" y="5224"/>
              <a:ext cx="676" cy="2980"/>
              <a:chOff x="5378" y="1174"/>
              <a:chExt cx="676" cy="2980"/>
            </a:xfrm>
          </p:grpSpPr>
          <p:grpSp>
            <p:nvGrpSpPr>
              <p:cNvPr id="19" name="Group 6"/>
              <p:cNvGrpSpPr>
                <a:grpSpLocks/>
              </p:cNvGrpSpPr>
              <p:nvPr/>
            </p:nvGrpSpPr>
            <p:grpSpPr bwMode="auto">
              <a:xfrm>
                <a:off x="5378" y="1174"/>
                <a:ext cx="660" cy="540"/>
                <a:chOff x="5378" y="1174"/>
                <a:chExt cx="660" cy="540"/>
              </a:xfrm>
            </p:grpSpPr>
            <p:sp>
              <p:nvSpPr>
                <p:cNvPr id="48" name="AutoShape 7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AutoShape 8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AutoShape 9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10"/>
              <p:cNvGrpSpPr>
                <a:grpSpLocks/>
              </p:cNvGrpSpPr>
              <p:nvPr/>
            </p:nvGrpSpPr>
            <p:grpSpPr bwMode="auto">
              <a:xfrm>
                <a:off x="5378" y="1524"/>
                <a:ext cx="660" cy="540"/>
                <a:chOff x="5378" y="1174"/>
                <a:chExt cx="660" cy="540"/>
              </a:xfrm>
            </p:grpSpPr>
            <p:sp>
              <p:nvSpPr>
                <p:cNvPr id="45" name="AutoShape 11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AutoShape 12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AutoShape 13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" name="Group 14"/>
              <p:cNvGrpSpPr>
                <a:grpSpLocks/>
              </p:cNvGrpSpPr>
              <p:nvPr/>
            </p:nvGrpSpPr>
            <p:grpSpPr bwMode="auto">
              <a:xfrm>
                <a:off x="5378" y="1874"/>
                <a:ext cx="660" cy="540"/>
                <a:chOff x="5378" y="1174"/>
                <a:chExt cx="660" cy="540"/>
              </a:xfrm>
            </p:grpSpPr>
            <p:sp>
              <p:nvSpPr>
                <p:cNvPr id="42" name="AutoShape 15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" name="AutoShape 16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AutoShape 17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18"/>
              <p:cNvGrpSpPr>
                <a:grpSpLocks/>
              </p:cNvGrpSpPr>
              <p:nvPr/>
            </p:nvGrpSpPr>
            <p:grpSpPr bwMode="auto">
              <a:xfrm>
                <a:off x="5378" y="2214"/>
                <a:ext cx="660" cy="540"/>
                <a:chOff x="5378" y="1174"/>
                <a:chExt cx="660" cy="540"/>
              </a:xfrm>
            </p:grpSpPr>
            <p:sp>
              <p:nvSpPr>
                <p:cNvPr id="39" name="AutoShape 19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" name="AutoShape 20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" name="AutoShape 21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22"/>
              <p:cNvGrpSpPr>
                <a:grpSpLocks/>
              </p:cNvGrpSpPr>
              <p:nvPr/>
            </p:nvGrpSpPr>
            <p:grpSpPr bwMode="auto">
              <a:xfrm>
                <a:off x="5378" y="2574"/>
                <a:ext cx="676" cy="540"/>
                <a:chOff x="5378" y="1174"/>
                <a:chExt cx="676" cy="540"/>
              </a:xfrm>
            </p:grpSpPr>
            <p:sp>
              <p:nvSpPr>
                <p:cNvPr id="36" name="AutoShape 23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" name="AutoShape 24"/>
                <p:cNvSpPr>
                  <a:spLocks noChangeArrowheads="1"/>
                </p:cNvSpPr>
                <p:nvPr/>
              </p:nvSpPr>
              <p:spPr bwMode="auto">
                <a:xfrm>
                  <a:off x="5814" y="1305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8" name="AutoShape 25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26"/>
              <p:cNvGrpSpPr>
                <a:grpSpLocks/>
              </p:cNvGrpSpPr>
              <p:nvPr/>
            </p:nvGrpSpPr>
            <p:grpSpPr bwMode="auto">
              <a:xfrm>
                <a:off x="5378" y="2902"/>
                <a:ext cx="676" cy="540"/>
                <a:chOff x="5378" y="1152"/>
                <a:chExt cx="676" cy="540"/>
              </a:xfrm>
            </p:grpSpPr>
            <p:sp>
              <p:nvSpPr>
                <p:cNvPr id="33" name="AutoShape 27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" name="AutoShape 28"/>
                <p:cNvSpPr>
                  <a:spLocks noChangeArrowheads="1"/>
                </p:cNvSpPr>
                <p:nvPr/>
              </p:nvSpPr>
              <p:spPr bwMode="auto">
                <a:xfrm>
                  <a:off x="5814" y="1309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" name="AutoShape 29"/>
                <p:cNvSpPr>
                  <a:spLocks noChangeArrowheads="1"/>
                </p:cNvSpPr>
                <p:nvPr/>
              </p:nvSpPr>
              <p:spPr bwMode="auto">
                <a:xfrm>
                  <a:off x="5475" y="1152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30"/>
              <p:cNvGrpSpPr>
                <a:grpSpLocks/>
              </p:cNvGrpSpPr>
              <p:nvPr/>
            </p:nvGrpSpPr>
            <p:grpSpPr bwMode="auto">
              <a:xfrm>
                <a:off x="5378" y="3274"/>
                <a:ext cx="660" cy="540"/>
                <a:chOff x="5378" y="1174"/>
                <a:chExt cx="660" cy="540"/>
              </a:xfrm>
            </p:grpSpPr>
            <p:sp>
              <p:nvSpPr>
                <p:cNvPr id="30" name="AutoShape 31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AutoShape 32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AutoShape 33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34"/>
              <p:cNvGrpSpPr>
                <a:grpSpLocks/>
              </p:cNvGrpSpPr>
              <p:nvPr/>
            </p:nvGrpSpPr>
            <p:grpSpPr bwMode="auto">
              <a:xfrm>
                <a:off x="5378" y="3614"/>
                <a:ext cx="660" cy="540"/>
                <a:chOff x="5378" y="1174"/>
                <a:chExt cx="660" cy="540"/>
              </a:xfrm>
            </p:grpSpPr>
            <p:sp>
              <p:nvSpPr>
                <p:cNvPr id="27" name="AutoShape 35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AutoShape 36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AutoShape 37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" name="Прямоугольник 50"/>
          <p:cNvSpPr/>
          <p:nvPr/>
        </p:nvSpPr>
        <p:spPr>
          <a:xfrm>
            <a:off x="539552" y="0"/>
            <a:ext cx="41424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Fill in the letters: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47664" y="119675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i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72200" y="364502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o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88224" y="2852936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72200" y="206084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a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8224" y="134076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t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88224" y="450912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o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27584" y="206084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h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87624" y="371703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i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43608" y="443711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a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99592" y="2852936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r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27784" y="1268760"/>
          <a:ext cx="6264693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77"/>
                <a:gridCol w="696077"/>
                <a:gridCol w="696077"/>
                <a:gridCol w="696077"/>
                <a:gridCol w="696077"/>
                <a:gridCol w="696077"/>
                <a:gridCol w="696077"/>
                <a:gridCol w="696077"/>
                <a:gridCol w="696077"/>
              </a:tblGrid>
              <a:tr h="627498">
                <a:tc gridSpan="3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498">
                <a:tc rowSpan="3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498">
                <a:tc vMerge="1"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498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498"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498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038109" y="5278582"/>
          <a:ext cx="789709" cy="365760"/>
        </p:xfrm>
        <a:graphic>
          <a:graphicData uri="http://schemas.openxmlformats.org/drawingml/2006/table">
            <a:tbl>
              <a:tblPr/>
              <a:tblGrid>
                <a:gridCol w="78970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95536" y="0"/>
            <a:ext cx="56993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smtClean="0"/>
              <a:t>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Complete the crossword: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 descr="1982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052736"/>
            <a:ext cx="8540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5" descr="boo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988840"/>
            <a:ext cx="1224781" cy="122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1994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077072"/>
            <a:ext cx="114012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1" descr="брюк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5373216"/>
            <a:ext cx="864096" cy="111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1" descr="пальто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2708920"/>
            <a:ext cx="936104" cy="133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 descr="19725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437112"/>
            <a:ext cx="802619" cy="116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3131840" y="1268760"/>
            <a:ext cx="617862" cy="4348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51920" y="2780928"/>
            <a:ext cx="648072" cy="4348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83768" y="3429000"/>
            <a:ext cx="43204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76056" y="4149080"/>
            <a:ext cx="57321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19872" y="4869160"/>
            <a:ext cx="360040" cy="358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27784" y="5589240"/>
            <a:ext cx="360040" cy="358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88024" y="1340768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08104" y="1340768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04248" y="1340768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96336" y="1340768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436096" y="342900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88024" y="342900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788024" y="2780928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067944" y="342900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876256" y="270892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596336" y="270892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524328" y="414908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04248" y="414908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76256" y="486916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436096" y="4797152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788024" y="4797152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524328" y="5517232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244408" y="558924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596336" y="486916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16016" y="5517232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067944" y="5517232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347864" y="5589240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876256" y="5517232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436096" y="5517232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508104" y="2780928"/>
            <a:ext cx="545854" cy="578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1" descr="паль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5174" y="5229200"/>
            <a:ext cx="70489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 descr="1965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48680"/>
            <a:ext cx="792088" cy="89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 descr="1984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373216"/>
            <a:ext cx="792088" cy="67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http://cs617425.vk.me/v617425581/152d1/AaVSPy_KpG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916832"/>
            <a:ext cx="720080" cy="961307"/>
          </a:xfrm>
          <a:prstGeom prst="rect">
            <a:avLst/>
          </a:prstGeom>
          <a:noFill/>
        </p:spPr>
      </p:pic>
      <p:pic>
        <p:nvPicPr>
          <p:cNvPr id="25" name="Picture 10" descr="свитер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1844824"/>
            <a:ext cx="792088" cy="9394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3008313" cy="135731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What is it?</a:t>
            </a:r>
            <a:br>
              <a:rPr lang="en-US" sz="3600" dirty="0" smtClean="0"/>
            </a:br>
            <a:r>
              <a:rPr lang="en-US" sz="3600" dirty="0" smtClean="0"/>
              <a:t>Match: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700" b="0" i="1" u="sng" dirty="0" smtClean="0"/>
              <a:t>Example:</a:t>
            </a:r>
            <a:r>
              <a:rPr lang="en-US" sz="2700" b="0" i="1" dirty="0" smtClean="0"/>
              <a:t> </a:t>
            </a:r>
            <a:r>
              <a:rPr lang="en-US" sz="2700" b="0" i="1" dirty="0" smtClean="0">
                <a:solidFill>
                  <a:srgbClr val="FF0000"/>
                </a:solidFill>
              </a:rPr>
              <a:t>1. b)</a:t>
            </a:r>
            <a:endParaRPr lang="ru-RU" sz="2700" b="0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571625"/>
            <a:ext cx="3008313" cy="5286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i="1" dirty="0" smtClean="0"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 Black" pitchFamily="34" charset="0"/>
              </a:rPr>
              <a:t>a)     </a:t>
            </a:r>
            <a:r>
              <a:rPr lang="en-US" sz="2400" b="1" i="1" dirty="0" smtClean="0">
                <a:latin typeface="Arial Black" pitchFamily="34" charset="0"/>
              </a:rPr>
              <a:t>a coat </a:t>
            </a:r>
            <a:endParaRPr lang="en-US" sz="2400" b="1" dirty="0" smtClean="0"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 Black" pitchFamily="34" charset="0"/>
              </a:rPr>
              <a:t>b)     </a:t>
            </a:r>
            <a:r>
              <a:rPr lang="en-US" sz="2400" b="1" i="1" dirty="0" smtClean="0">
                <a:latin typeface="Arial Black" pitchFamily="34" charset="0"/>
              </a:rPr>
              <a:t>shorts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 Black" pitchFamily="34" charset="0"/>
              </a:rPr>
              <a:t>c)     </a:t>
            </a:r>
            <a:r>
              <a:rPr lang="en-US" sz="2400" b="1" i="1" dirty="0" smtClean="0">
                <a:latin typeface="Arial Black" pitchFamily="34" charset="0"/>
              </a:rPr>
              <a:t>jeans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 Black" pitchFamily="34" charset="0"/>
              </a:rPr>
              <a:t>d)     </a:t>
            </a:r>
            <a:r>
              <a:rPr lang="en-US" sz="2400" b="1" i="1" dirty="0" smtClean="0">
                <a:latin typeface="Arial Black" pitchFamily="34" charset="0"/>
              </a:rPr>
              <a:t>a </a:t>
            </a:r>
            <a:r>
              <a:rPr lang="en-US" sz="2400" b="1" i="1" dirty="0">
                <a:latin typeface="Arial Black" pitchFamily="34" charset="0"/>
              </a:rPr>
              <a:t>dress  </a:t>
            </a:r>
            <a:endParaRPr lang="en-US" sz="2400" b="1" i="1" dirty="0" smtClean="0"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 Black" pitchFamily="34" charset="0"/>
              </a:rPr>
              <a:t>e)     </a:t>
            </a:r>
            <a:r>
              <a:rPr lang="en-US" sz="2400" b="1" i="1" dirty="0" smtClean="0">
                <a:latin typeface="Arial Black" pitchFamily="34" charset="0"/>
              </a:rPr>
              <a:t>a T-shirt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lphaLcParenR" startAt="6"/>
              <a:defRPr/>
            </a:pPr>
            <a:r>
              <a:rPr lang="en-US" sz="2400" b="1" i="1" dirty="0" smtClean="0">
                <a:latin typeface="Arial Black" pitchFamily="34" charset="0"/>
              </a:rPr>
              <a:t>   a hat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lphaLcParenR" startAt="6"/>
              <a:defRPr/>
            </a:pPr>
            <a:r>
              <a:rPr lang="en-US" sz="2400" b="1" dirty="0" smtClean="0">
                <a:latin typeface="Arial Black" pitchFamily="34" charset="0"/>
              </a:rPr>
              <a:t>    a </a:t>
            </a:r>
            <a:r>
              <a:rPr lang="en-US" sz="2400" b="1" i="1" dirty="0" smtClean="0">
                <a:latin typeface="Arial Black" pitchFamily="34" charset="0"/>
              </a:rPr>
              <a:t>jumper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 Black" pitchFamily="34" charset="0"/>
              </a:rPr>
              <a:t>h)     </a:t>
            </a:r>
            <a:r>
              <a:rPr lang="en-US" sz="2400" b="1" i="1" dirty="0" smtClean="0">
                <a:latin typeface="Arial Black" pitchFamily="34" charset="0"/>
              </a:rPr>
              <a:t>a skirt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 Black" pitchFamily="34" charset="0"/>
              </a:rPr>
              <a:t>i)      </a:t>
            </a:r>
            <a:r>
              <a:rPr lang="en-US" sz="2400" b="1" i="1" dirty="0" smtClean="0">
                <a:latin typeface="Arial Black" pitchFamily="34" charset="0"/>
              </a:rPr>
              <a:t>a jacket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AutoNum type="alphaLcParenR" startAt="10"/>
              <a:defRPr/>
            </a:pPr>
            <a:r>
              <a:rPr lang="en-US" sz="2400" b="1" i="1" dirty="0" smtClean="0">
                <a:latin typeface="Arial Black" pitchFamily="34" charset="0"/>
              </a:rPr>
              <a:t>     boots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i="1" dirty="0" smtClean="0">
              <a:latin typeface="Arial Black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4036" name="Picture 3" descr="1971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0500" y="500063"/>
            <a:ext cx="9779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4" descr="19725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285728"/>
            <a:ext cx="709612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 descr="19814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5976" y="3356992"/>
            <a:ext cx="698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10" descr="19732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2564904"/>
            <a:ext cx="10287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5" name="AutoShape 22"/>
          <p:cNvSpPr>
            <a:spLocks noChangeArrowheads="1"/>
          </p:cNvSpPr>
          <p:nvPr/>
        </p:nvSpPr>
        <p:spPr bwMode="auto">
          <a:xfrm>
            <a:off x="4929188" y="3786188"/>
            <a:ext cx="714375" cy="642937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7</a:t>
            </a:r>
            <a:endParaRPr lang="ru-RU"/>
          </a:p>
        </p:txBody>
      </p:sp>
      <p:sp>
        <p:nvSpPr>
          <p:cNvPr id="44046" name="AutoShape 24"/>
          <p:cNvSpPr>
            <a:spLocks noChangeArrowheads="1"/>
          </p:cNvSpPr>
          <p:nvPr/>
        </p:nvSpPr>
        <p:spPr bwMode="auto">
          <a:xfrm>
            <a:off x="4500563" y="928688"/>
            <a:ext cx="785812" cy="642937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400" b="1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1400" b="1"/>
          </a:p>
        </p:txBody>
      </p:sp>
      <p:sp>
        <p:nvSpPr>
          <p:cNvPr id="44047" name="AutoShape 25"/>
          <p:cNvSpPr>
            <a:spLocks noChangeArrowheads="1"/>
          </p:cNvSpPr>
          <p:nvPr/>
        </p:nvSpPr>
        <p:spPr bwMode="auto">
          <a:xfrm>
            <a:off x="6300192" y="980728"/>
            <a:ext cx="560387" cy="519113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ru-RU"/>
          </a:p>
        </p:txBody>
      </p:sp>
      <p:sp>
        <p:nvSpPr>
          <p:cNvPr id="44048" name="AutoShape 26"/>
          <p:cNvSpPr>
            <a:spLocks noChangeArrowheads="1"/>
          </p:cNvSpPr>
          <p:nvPr/>
        </p:nvSpPr>
        <p:spPr bwMode="auto">
          <a:xfrm>
            <a:off x="7812360" y="1124744"/>
            <a:ext cx="547687" cy="519112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ru-RU" dirty="0"/>
          </a:p>
        </p:txBody>
      </p:sp>
      <p:sp>
        <p:nvSpPr>
          <p:cNvPr id="44049" name="AutoShape 28"/>
          <p:cNvSpPr>
            <a:spLocks noChangeArrowheads="1"/>
          </p:cNvSpPr>
          <p:nvPr/>
        </p:nvSpPr>
        <p:spPr bwMode="auto">
          <a:xfrm>
            <a:off x="4500563" y="2071688"/>
            <a:ext cx="571500" cy="571500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ru-RU"/>
          </a:p>
        </p:txBody>
      </p:sp>
      <p:sp>
        <p:nvSpPr>
          <p:cNvPr id="44050" name="AutoShape 29"/>
          <p:cNvSpPr>
            <a:spLocks noChangeArrowheads="1"/>
          </p:cNvSpPr>
          <p:nvPr/>
        </p:nvSpPr>
        <p:spPr bwMode="auto">
          <a:xfrm>
            <a:off x="6357938" y="2428875"/>
            <a:ext cx="700087" cy="585788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5</a:t>
            </a:r>
            <a:endParaRPr lang="ru-RU"/>
          </a:p>
        </p:txBody>
      </p:sp>
      <p:sp>
        <p:nvSpPr>
          <p:cNvPr id="44051" name="AutoShape 30"/>
          <p:cNvSpPr>
            <a:spLocks noChangeArrowheads="1"/>
          </p:cNvSpPr>
          <p:nvPr/>
        </p:nvSpPr>
        <p:spPr bwMode="auto">
          <a:xfrm>
            <a:off x="8072438" y="2214563"/>
            <a:ext cx="614362" cy="642937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/>
          </a:p>
        </p:txBody>
      </p:sp>
      <p:sp>
        <p:nvSpPr>
          <p:cNvPr id="44052" name="AutoShape 32"/>
          <p:cNvSpPr>
            <a:spLocks noChangeArrowheads="1"/>
          </p:cNvSpPr>
          <p:nvPr/>
        </p:nvSpPr>
        <p:spPr bwMode="auto">
          <a:xfrm>
            <a:off x="6876256" y="4005064"/>
            <a:ext cx="709612" cy="571500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8</a:t>
            </a:r>
            <a:endParaRPr lang="ru-RU" dirty="0"/>
          </a:p>
        </p:txBody>
      </p:sp>
      <p:sp>
        <p:nvSpPr>
          <p:cNvPr id="44053" name="AutoShape 34"/>
          <p:cNvSpPr>
            <a:spLocks noChangeArrowheads="1"/>
          </p:cNvSpPr>
          <p:nvPr/>
        </p:nvSpPr>
        <p:spPr bwMode="auto">
          <a:xfrm>
            <a:off x="5000625" y="5072063"/>
            <a:ext cx="700088" cy="552450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9</a:t>
            </a:r>
            <a:endParaRPr lang="ru-RU"/>
          </a:p>
        </p:txBody>
      </p:sp>
      <p:sp>
        <p:nvSpPr>
          <p:cNvPr id="44054" name="AutoShape 35"/>
          <p:cNvSpPr>
            <a:spLocks noChangeArrowheads="1"/>
          </p:cNvSpPr>
          <p:nvPr/>
        </p:nvSpPr>
        <p:spPr bwMode="auto">
          <a:xfrm rot="-433814">
            <a:off x="6540500" y="4976813"/>
            <a:ext cx="798513" cy="682625"/>
          </a:xfrm>
          <a:prstGeom prst="star16">
            <a:avLst>
              <a:gd name="adj" fmla="val 37500"/>
            </a:avLst>
          </a:prstGeom>
          <a:solidFill>
            <a:srgbClr val="CC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10</a:t>
            </a:r>
            <a:endParaRPr lang="ru-RU"/>
          </a:p>
        </p:txBody>
      </p:sp>
      <p:pic>
        <p:nvPicPr>
          <p:cNvPr id="24" name="Picture 2" descr="1994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08304" y="3645024"/>
            <a:ext cx="813458" cy="62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001000" cy="576064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Check:</a:t>
            </a:r>
            <a:endPara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060" name="Group 2"/>
          <p:cNvGrpSpPr>
            <a:grpSpLocks/>
          </p:cNvGrpSpPr>
          <p:nvPr/>
        </p:nvGrpSpPr>
        <p:grpSpPr bwMode="auto">
          <a:xfrm>
            <a:off x="898330" y="1124687"/>
            <a:ext cx="7817050" cy="5161814"/>
            <a:chOff x="6045" y="5087"/>
            <a:chExt cx="2873" cy="3117"/>
          </a:xfrm>
        </p:grpSpPr>
        <p:pic>
          <p:nvPicPr>
            <p:cNvPr id="22532" name="Rectangl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45" y="5087"/>
              <a:ext cx="2562" cy="3100"/>
            </a:xfrm>
            <a:prstGeom prst="rect">
              <a:avLst/>
            </a:prstGeom>
            <a:noFill/>
          </p:spPr>
        </p:pic>
        <p:grpSp>
          <p:nvGrpSpPr>
            <p:cNvPr id="45062" name="Group 5"/>
            <p:cNvGrpSpPr>
              <a:grpSpLocks/>
            </p:cNvGrpSpPr>
            <p:nvPr/>
          </p:nvGrpSpPr>
          <p:grpSpPr bwMode="auto">
            <a:xfrm>
              <a:off x="8258" y="5224"/>
              <a:ext cx="660" cy="2980"/>
              <a:chOff x="5378" y="1174"/>
              <a:chExt cx="660" cy="2980"/>
            </a:xfrm>
          </p:grpSpPr>
          <p:grpSp>
            <p:nvGrpSpPr>
              <p:cNvPr id="45063" name="Group 6"/>
              <p:cNvGrpSpPr>
                <a:grpSpLocks/>
              </p:cNvGrpSpPr>
              <p:nvPr/>
            </p:nvGrpSpPr>
            <p:grpSpPr bwMode="auto">
              <a:xfrm>
                <a:off x="5378" y="1174"/>
                <a:ext cx="660" cy="540"/>
                <a:chOff x="5378" y="1174"/>
                <a:chExt cx="660" cy="540"/>
              </a:xfrm>
            </p:grpSpPr>
            <p:sp>
              <p:nvSpPr>
                <p:cNvPr id="45092" name="AutoShape 7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3" name="AutoShape 8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4" name="AutoShape 9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064" name="Group 10"/>
              <p:cNvGrpSpPr>
                <a:grpSpLocks/>
              </p:cNvGrpSpPr>
              <p:nvPr/>
            </p:nvGrpSpPr>
            <p:grpSpPr bwMode="auto">
              <a:xfrm>
                <a:off x="5378" y="1524"/>
                <a:ext cx="660" cy="540"/>
                <a:chOff x="5378" y="1174"/>
                <a:chExt cx="660" cy="540"/>
              </a:xfrm>
            </p:grpSpPr>
            <p:sp>
              <p:nvSpPr>
                <p:cNvPr id="45089" name="AutoShape 11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0" name="AutoShape 12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1" name="AutoShape 13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065" name="Group 14"/>
              <p:cNvGrpSpPr>
                <a:grpSpLocks/>
              </p:cNvGrpSpPr>
              <p:nvPr/>
            </p:nvGrpSpPr>
            <p:grpSpPr bwMode="auto">
              <a:xfrm>
                <a:off x="5378" y="1874"/>
                <a:ext cx="660" cy="540"/>
                <a:chOff x="5378" y="1174"/>
                <a:chExt cx="660" cy="540"/>
              </a:xfrm>
            </p:grpSpPr>
            <p:sp>
              <p:nvSpPr>
                <p:cNvPr id="45086" name="AutoShape 15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7" name="AutoShape 16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8" name="AutoShape 17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066" name="Group 18"/>
              <p:cNvGrpSpPr>
                <a:grpSpLocks/>
              </p:cNvGrpSpPr>
              <p:nvPr/>
            </p:nvGrpSpPr>
            <p:grpSpPr bwMode="auto">
              <a:xfrm>
                <a:off x="5378" y="2214"/>
                <a:ext cx="660" cy="540"/>
                <a:chOff x="5378" y="1174"/>
                <a:chExt cx="660" cy="540"/>
              </a:xfrm>
            </p:grpSpPr>
            <p:sp>
              <p:nvSpPr>
                <p:cNvPr id="45083" name="AutoShape 19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4" name="AutoShape 20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5" name="AutoShape 21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067" name="Group 22"/>
              <p:cNvGrpSpPr>
                <a:grpSpLocks/>
              </p:cNvGrpSpPr>
              <p:nvPr/>
            </p:nvGrpSpPr>
            <p:grpSpPr bwMode="auto">
              <a:xfrm>
                <a:off x="5378" y="2574"/>
                <a:ext cx="660" cy="540"/>
                <a:chOff x="5378" y="1174"/>
                <a:chExt cx="660" cy="540"/>
              </a:xfrm>
            </p:grpSpPr>
            <p:sp>
              <p:nvSpPr>
                <p:cNvPr id="45080" name="AutoShape 23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1" name="AutoShape 24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2" name="AutoShape 25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068" name="Group 26"/>
              <p:cNvGrpSpPr>
                <a:grpSpLocks/>
              </p:cNvGrpSpPr>
              <p:nvPr/>
            </p:nvGrpSpPr>
            <p:grpSpPr bwMode="auto">
              <a:xfrm>
                <a:off x="5378" y="2924"/>
                <a:ext cx="660" cy="540"/>
                <a:chOff x="5378" y="1174"/>
                <a:chExt cx="660" cy="540"/>
              </a:xfrm>
            </p:grpSpPr>
            <p:sp>
              <p:nvSpPr>
                <p:cNvPr id="45077" name="AutoShape 27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8" name="AutoShape 28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9" name="AutoShape 29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069" name="Group 30"/>
              <p:cNvGrpSpPr>
                <a:grpSpLocks/>
              </p:cNvGrpSpPr>
              <p:nvPr/>
            </p:nvGrpSpPr>
            <p:grpSpPr bwMode="auto">
              <a:xfrm>
                <a:off x="5378" y="3274"/>
                <a:ext cx="660" cy="540"/>
                <a:chOff x="5378" y="1174"/>
                <a:chExt cx="660" cy="540"/>
              </a:xfrm>
            </p:grpSpPr>
            <p:sp>
              <p:nvSpPr>
                <p:cNvPr id="45074" name="AutoShape 31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5" name="AutoShape 32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6" name="AutoShape 33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070" name="Group 34"/>
              <p:cNvGrpSpPr>
                <a:grpSpLocks/>
              </p:cNvGrpSpPr>
              <p:nvPr/>
            </p:nvGrpSpPr>
            <p:grpSpPr bwMode="auto">
              <a:xfrm>
                <a:off x="5378" y="3614"/>
                <a:ext cx="660" cy="540"/>
                <a:chOff x="5378" y="1174"/>
                <a:chExt cx="660" cy="540"/>
              </a:xfrm>
            </p:grpSpPr>
            <p:sp>
              <p:nvSpPr>
                <p:cNvPr id="45071" name="AutoShape 35"/>
                <p:cNvSpPr>
                  <a:spLocks noChangeArrowheads="1"/>
                </p:cNvSpPr>
                <p:nvPr/>
              </p:nvSpPr>
              <p:spPr bwMode="auto">
                <a:xfrm>
                  <a:off x="537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2" name="AutoShape 36"/>
                <p:cNvSpPr>
                  <a:spLocks noChangeArrowheads="1"/>
                </p:cNvSpPr>
                <p:nvPr/>
              </p:nvSpPr>
              <p:spPr bwMode="auto">
                <a:xfrm>
                  <a:off x="5798" y="1314"/>
                  <a:ext cx="240" cy="180"/>
                </a:xfrm>
                <a:custGeom>
                  <a:avLst/>
                  <a:gdLst>
                    <a:gd name="T0" fmla="*/ 120 w 21600"/>
                    <a:gd name="T1" fmla="*/ 0 h 21600"/>
                    <a:gd name="T2" fmla="*/ 35 w 21600"/>
                    <a:gd name="T3" fmla="*/ 26 h 21600"/>
                    <a:gd name="T4" fmla="*/ 0 w 21600"/>
                    <a:gd name="T5" fmla="*/ 90 h 21600"/>
                    <a:gd name="T6" fmla="*/ 35 w 21600"/>
                    <a:gd name="T7" fmla="*/ 154 h 21600"/>
                    <a:gd name="T8" fmla="*/ 120 w 21600"/>
                    <a:gd name="T9" fmla="*/ 180 h 21600"/>
                    <a:gd name="T10" fmla="*/ 205 w 21600"/>
                    <a:gd name="T11" fmla="*/ 154 h 21600"/>
                    <a:gd name="T12" fmla="*/ 240 w 21600"/>
                    <a:gd name="T13" fmla="*/ 90 h 21600"/>
                    <a:gd name="T14" fmla="*/ 205 w 21600"/>
                    <a:gd name="T15" fmla="*/ 2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20 h 21600"/>
                    <a:gd name="T26" fmla="*/ 18450 w 21600"/>
                    <a:gd name="T27" fmla="*/ 1848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3" name="AutoShape 37"/>
                <p:cNvSpPr>
                  <a:spLocks noChangeArrowheads="1"/>
                </p:cNvSpPr>
                <p:nvPr/>
              </p:nvSpPr>
              <p:spPr bwMode="auto">
                <a:xfrm>
                  <a:off x="5468" y="1174"/>
                  <a:ext cx="480" cy="540"/>
                </a:xfrm>
                <a:custGeom>
                  <a:avLst/>
                  <a:gdLst>
                    <a:gd name="T0" fmla="*/ 240 w 21600"/>
                    <a:gd name="T1" fmla="*/ 0 h 21600"/>
                    <a:gd name="T2" fmla="*/ 30 w 21600"/>
                    <a:gd name="T3" fmla="*/ 270 h 21600"/>
                    <a:gd name="T4" fmla="*/ 240 w 21600"/>
                    <a:gd name="T5" fmla="*/ 68 h 21600"/>
                    <a:gd name="T6" fmla="*/ 450 w 21600"/>
                    <a:gd name="T7" fmla="*/ 27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00" y="10800"/>
                      </a:moveTo>
                      <a:cubicBezTo>
                        <a:pt x="2700" y="6326"/>
                        <a:pt x="6326" y="2700"/>
                        <a:pt x="10800" y="2700"/>
                      </a:cubicBezTo>
                      <a:cubicBezTo>
                        <a:pt x="15273" y="2699"/>
                        <a:pt x="18899" y="6326"/>
                        <a:pt x="189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2" descr="196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3168352" cy="356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3"/>
          <p:cNvSpPr txBox="1">
            <a:spLocks/>
          </p:cNvSpPr>
          <p:nvPr/>
        </p:nvSpPr>
        <p:spPr bwMode="auto">
          <a:xfrm>
            <a:off x="5364088" y="404664"/>
            <a:ext cx="3008312" cy="1214437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shirt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1980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708920"/>
            <a:ext cx="2304255" cy="30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Текст 3"/>
          <p:cNvSpPr txBox="1">
            <a:spLocks/>
          </p:cNvSpPr>
          <p:nvPr/>
        </p:nvSpPr>
        <p:spPr bwMode="auto">
          <a:xfrm>
            <a:off x="395536" y="404664"/>
            <a:ext cx="3008313" cy="114300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T-shirt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2" descr="197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3"/>
            <a:ext cx="26642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3"/>
          <p:cNvSpPr txBox="1">
            <a:spLocks/>
          </p:cNvSpPr>
          <p:nvPr/>
        </p:nvSpPr>
        <p:spPr bwMode="auto">
          <a:xfrm>
            <a:off x="5292080" y="476672"/>
            <a:ext cx="3008313" cy="1071562"/>
          </a:xfrm>
          <a:prstGeom prst="rect">
            <a:avLst/>
          </a:prstGeom>
          <a:ln w="952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coat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11" descr="паль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276872"/>
            <a:ext cx="2520280" cy="360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Текст 3"/>
          <p:cNvSpPr txBox="1">
            <a:spLocks/>
          </p:cNvSpPr>
          <p:nvPr/>
        </p:nvSpPr>
        <p:spPr bwMode="auto">
          <a:xfrm>
            <a:off x="395536" y="404664"/>
            <a:ext cx="3008313" cy="114300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 descr="197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641335" cy="382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3"/>
          <p:cNvSpPr txBox="1">
            <a:spLocks/>
          </p:cNvSpPr>
          <p:nvPr/>
        </p:nvSpPr>
        <p:spPr bwMode="auto">
          <a:xfrm>
            <a:off x="4932040" y="260648"/>
            <a:ext cx="3008313" cy="1071563"/>
          </a:xfrm>
          <a:prstGeom prst="rect">
            <a:avLst/>
          </a:prstGeom>
          <a:ln w="9525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skirt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1973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276872"/>
            <a:ext cx="3096344" cy="3414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Текст 3"/>
          <p:cNvSpPr txBox="1">
            <a:spLocks/>
          </p:cNvSpPr>
          <p:nvPr/>
        </p:nvSpPr>
        <p:spPr bwMode="auto">
          <a:xfrm>
            <a:off x="395536" y="404664"/>
            <a:ext cx="3008313" cy="114300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a dress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2" descr="1974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3650406" cy="263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http://cs617425.vk.me/v617425581/152d1/AaVSPy_Kp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068960"/>
            <a:ext cx="2376264" cy="3172312"/>
          </a:xfrm>
          <a:prstGeom prst="rect">
            <a:avLst/>
          </a:prstGeom>
          <a:noFill/>
        </p:spPr>
      </p:pic>
      <p:sp>
        <p:nvSpPr>
          <p:cNvPr id="12" name="Текст 3"/>
          <p:cNvSpPr txBox="1">
            <a:spLocks/>
          </p:cNvSpPr>
          <p:nvPr/>
        </p:nvSpPr>
        <p:spPr bwMode="auto">
          <a:xfrm>
            <a:off x="2915816" y="332656"/>
            <a:ext cx="3008313" cy="114300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a jacket 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 descr="198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2580320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брю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348880"/>
            <a:ext cx="2952328" cy="382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3"/>
          <p:cNvSpPr txBox="1">
            <a:spLocks/>
          </p:cNvSpPr>
          <p:nvPr/>
        </p:nvSpPr>
        <p:spPr bwMode="auto">
          <a:xfrm>
            <a:off x="5364088" y="332656"/>
            <a:ext cx="3008313" cy="1071563"/>
          </a:xfrm>
          <a:prstGeom prst="rect">
            <a:avLst/>
          </a:prstGeom>
          <a:ln w="9525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trousers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 bwMode="auto">
          <a:xfrm>
            <a:off x="395536" y="404664"/>
            <a:ext cx="3008313" cy="114300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jeans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2" descr="1994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3068960"/>
            <a:ext cx="3240360" cy="249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кроссовки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852936"/>
            <a:ext cx="3134717" cy="3000396"/>
          </a:xfrm>
          <a:prstGeom prst="rect">
            <a:avLst/>
          </a:prstGeom>
          <a:noFill/>
        </p:spPr>
      </p:pic>
      <p:sp>
        <p:nvSpPr>
          <p:cNvPr id="8" name="Текст 3"/>
          <p:cNvSpPr txBox="1">
            <a:spLocks/>
          </p:cNvSpPr>
          <p:nvPr/>
        </p:nvSpPr>
        <p:spPr>
          <a:xfrm>
            <a:off x="5220072" y="332656"/>
            <a:ext cx="2865466" cy="10715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r>
              <a:rPr lang="en-US" sz="6000" dirty="0" smtClean="0"/>
              <a:t>trainers</a:t>
            </a:r>
            <a:endParaRPr lang="ru-RU" sz="6000" dirty="0"/>
          </a:p>
        </p:txBody>
      </p:sp>
      <p:sp>
        <p:nvSpPr>
          <p:cNvPr id="14" name="Текст 3"/>
          <p:cNvSpPr txBox="1">
            <a:spLocks/>
          </p:cNvSpPr>
          <p:nvPr/>
        </p:nvSpPr>
        <p:spPr bwMode="auto">
          <a:xfrm>
            <a:off x="395536" y="404664"/>
            <a:ext cx="3008313" cy="114300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a hat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2" descr="198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2640314" cy="266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свитер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420888"/>
            <a:ext cx="3071833" cy="3643338"/>
          </a:xfrm>
          <a:prstGeom prst="rect">
            <a:avLst/>
          </a:prstGeom>
          <a:noFill/>
        </p:spPr>
      </p:pic>
      <p:sp>
        <p:nvSpPr>
          <p:cNvPr id="8" name="Текст 3"/>
          <p:cNvSpPr txBox="1">
            <a:spLocks/>
          </p:cNvSpPr>
          <p:nvPr/>
        </p:nvSpPr>
        <p:spPr>
          <a:xfrm>
            <a:off x="5292080" y="548680"/>
            <a:ext cx="3008313" cy="998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6000" dirty="0" smtClean="0"/>
              <a:t>a jumper</a:t>
            </a:r>
            <a:endParaRPr lang="ru-RU" sz="6000" dirty="0" smtClean="0"/>
          </a:p>
        </p:txBody>
      </p:sp>
      <p:sp>
        <p:nvSpPr>
          <p:cNvPr id="11" name="Текст 3"/>
          <p:cNvSpPr txBox="1">
            <a:spLocks/>
          </p:cNvSpPr>
          <p:nvPr/>
        </p:nvSpPr>
        <p:spPr bwMode="auto">
          <a:xfrm>
            <a:off x="395536" y="404664"/>
            <a:ext cx="3008313" cy="114300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socks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2" descr="1989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273630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3"/>
          <p:cNvSpPr txBox="1">
            <a:spLocks/>
          </p:cNvSpPr>
          <p:nvPr/>
        </p:nvSpPr>
        <p:spPr bwMode="auto">
          <a:xfrm>
            <a:off x="5652120" y="332656"/>
            <a:ext cx="3008313" cy="1143000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boots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1984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996952"/>
            <a:ext cx="3190875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3"/>
          <p:cNvSpPr txBox="1">
            <a:spLocks/>
          </p:cNvSpPr>
          <p:nvPr/>
        </p:nvSpPr>
        <p:spPr>
          <a:xfrm>
            <a:off x="755576" y="332656"/>
            <a:ext cx="3008313" cy="998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6000" dirty="0" smtClean="0"/>
              <a:t>shoes</a:t>
            </a:r>
            <a:endParaRPr lang="ru-RU" sz="60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162</Words>
  <Application>Microsoft Office PowerPoint</Application>
  <PresentationFormat>Экран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What is it? Match: Example: 1. b)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85</cp:revision>
  <dcterms:created xsi:type="dcterms:W3CDTF">2011-02-09T17:51:59Z</dcterms:created>
  <dcterms:modified xsi:type="dcterms:W3CDTF">2016-02-02T12:09:46Z</dcterms:modified>
</cp:coreProperties>
</file>