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2" r:id="rId2"/>
    <p:sldId id="264" r:id="rId3"/>
    <p:sldId id="257" r:id="rId4"/>
    <p:sldId id="267" r:id="rId5"/>
    <p:sldId id="270" r:id="rId6"/>
    <p:sldId id="273" r:id="rId7"/>
    <p:sldId id="271" r:id="rId8"/>
    <p:sldId id="258" r:id="rId9"/>
    <p:sldId id="260" r:id="rId10"/>
    <p:sldId id="259" r:id="rId11"/>
    <p:sldId id="261" r:id="rId12"/>
    <p:sldId id="266" r:id="rId13"/>
    <p:sldId id="268" r:id="rId14"/>
    <p:sldId id="262" r:id="rId15"/>
    <p:sldId id="274" r:id="rId16"/>
    <p:sldId id="263" r:id="rId17"/>
    <p:sldId id="269"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63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14.12.2021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14.12.2021</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14.12.2021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14.12.2021</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14.12.2021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14.12.2021</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14.12.2021</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14.12.2021</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1752" y="404664"/>
            <a:ext cx="8503920" cy="5694384"/>
          </a:xfrm>
        </p:spPr>
        <p:txBody>
          <a:bodyPr>
            <a:normAutofit/>
          </a:bodyPr>
          <a:lstStyle/>
          <a:p>
            <a:pPr algn="r">
              <a:buNone/>
            </a:pPr>
            <a:r>
              <a:rPr lang="en-US" sz="5400" b="1" dirty="0" smtClean="0">
                <a:solidFill>
                  <a:schemeClr val="accent6">
                    <a:lumMod val="75000"/>
                  </a:schemeClr>
                </a:solidFill>
                <a:latin typeface="Times New Roman" pitchFamily="18" charset="0"/>
                <a:cs typeface="Times New Roman" pitchFamily="18" charset="0"/>
              </a:rPr>
              <a:t>December, 1</a:t>
            </a:r>
            <a:r>
              <a:rPr lang="ru-RU" sz="5400" b="1" dirty="0" smtClean="0">
                <a:solidFill>
                  <a:schemeClr val="accent6">
                    <a:lumMod val="75000"/>
                  </a:schemeClr>
                </a:solidFill>
                <a:latin typeface="Times New Roman" pitchFamily="18" charset="0"/>
                <a:cs typeface="Times New Roman" pitchFamily="18" charset="0"/>
              </a:rPr>
              <a:t>4</a:t>
            </a:r>
            <a:r>
              <a:rPr lang="en-US" sz="5400" b="1" dirty="0" smtClean="0">
                <a:solidFill>
                  <a:schemeClr val="accent6">
                    <a:lumMod val="75000"/>
                  </a:schemeClr>
                </a:solidFill>
                <a:latin typeface="Times New Roman" pitchFamily="18" charset="0"/>
                <a:cs typeface="Times New Roman" pitchFamily="18" charset="0"/>
              </a:rPr>
              <a:t> </a:t>
            </a:r>
            <a:r>
              <a:rPr lang="en-US" sz="5400" b="1" dirty="0" err="1" smtClean="0">
                <a:solidFill>
                  <a:schemeClr val="accent6">
                    <a:lumMod val="75000"/>
                  </a:schemeClr>
                </a:solidFill>
                <a:latin typeface="Times New Roman" pitchFamily="18" charset="0"/>
                <a:cs typeface="Times New Roman" pitchFamily="18" charset="0"/>
              </a:rPr>
              <a:t>th</a:t>
            </a:r>
            <a:endParaRPr lang="ru-RU" sz="5400" b="1" dirty="0" smtClean="0">
              <a:solidFill>
                <a:schemeClr val="accent6">
                  <a:lumMod val="75000"/>
                </a:schemeClr>
              </a:solidFill>
              <a:latin typeface="Times New Roman" pitchFamily="18" charset="0"/>
              <a:cs typeface="Times New Roman" pitchFamily="18" charset="0"/>
            </a:endParaRPr>
          </a:p>
          <a:p>
            <a:pPr algn="ctr">
              <a:buNone/>
            </a:pPr>
            <a:r>
              <a:rPr lang="ru-RU" sz="5400" b="1" dirty="0" smtClean="0">
                <a:solidFill>
                  <a:schemeClr val="accent6">
                    <a:lumMod val="75000"/>
                  </a:schemeClr>
                </a:solidFill>
                <a:latin typeface="Times New Roman" pitchFamily="18" charset="0"/>
                <a:cs typeface="Times New Roman" pitchFamily="18" charset="0"/>
              </a:rPr>
              <a:t>        </a:t>
            </a:r>
            <a:r>
              <a:rPr lang="en-US" sz="5400" b="1" dirty="0" smtClean="0">
                <a:solidFill>
                  <a:schemeClr val="accent6">
                    <a:lumMod val="75000"/>
                  </a:schemeClr>
                </a:solidFill>
                <a:latin typeface="Times New Roman" pitchFamily="18" charset="0"/>
                <a:cs typeface="Times New Roman" pitchFamily="18" charset="0"/>
              </a:rPr>
              <a:t>Monday</a:t>
            </a:r>
            <a:endParaRPr lang="ru-RU" sz="5400" b="1" dirty="0" smtClean="0">
              <a:solidFill>
                <a:schemeClr val="accent6">
                  <a:lumMod val="75000"/>
                </a:schemeClr>
              </a:solidFill>
              <a:latin typeface="Times New Roman" pitchFamily="18" charset="0"/>
              <a:cs typeface="Times New Roman" pitchFamily="18" charset="0"/>
            </a:endParaRPr>
          </a:p>
          <a:p>
            <a:pPr algn="r">
              <a:buNone/>
            </a:pPr>
            <a:endParaRPr lang="ru-RU" sz="6000" b="1" dirty="0" smtClean="0">
              <a:solidFill>
                <a:schemeClr val="accent6">
                  <a:lumMod val="75000"/>
                </a:schemeClr>
              </a:solidFill>
              <a:latin typeface="Times New Roman" pitchFamily="18" charset="0"/>
              <a:cs typeface="Times New Roman" pitchFamily="18" charset="0"/>
            </a:endParaRPr>
          </a:p>
          <a:p>
            <a:pPr algn="r">
              <a:buNone/>
            </a:pPr>
            <a:endParaRPr lang="ru-RU" sz="6000" b="1" dirty="0" smtClean="0">
              <a:solidFill>
                <a:schemeClr val="accent6">
                  <a:lumMod val="75000"/>
                </a:schemeClr>
              </a:solidFill>
              <a:latin typeface="Times New Roman" pitchFamily="18" charset="0"/>
              <a:cs typeface="Times New Roman" pitchFamily="18" charset="0"/>
            </a:endParaRPr>
          </a:p>
          <a:p>
            <a:pPr algn="ctr">
              <a:buNone/>
            </a:pPr>
            <a:endParaRPr lang="ru-RU" sz="6000" dirty="0">
              <a:solidFill>
                <a:schemeClr val="accent6">
                  <a:lumMod val="75000"/>
                </a:schemeClr>
              </a:solidFill>
              <a:latin typeface="Times New Roman" pitchFamily="18" charset="0"/>
              <a:cs typeface="Times New Roman" pitchFamily="18" charset="0"/>
            </a:endParaRPr>
          </a:p>
        </p:txBody>
      </p:sp>
      <p:sp>
        <p:nvSpPr>
          <p:cNvPr id="4" name="Прямоугольник 3"/>
          <p:cNvSpPr/>
          <p:nvPr/>
        </p:nvSpPr>
        <p:spPr>
          <a:xfrm>
            <a:off x="2195736" y="3244334"/>
            <a:ext cx="4896544" cy="1015663"/>
          </a:xfrm>
          <a:prstGeom prst="rect">
            <a:avLst/>
          </a:prstGeom>
        </p:spPr>
        <p:txBody>
          <a:bodyPr wrap="square">
            <a:spAutoFit/>
          </a:bodyPr>
          <a:lstStyle/>
          <a:p>
            <a:pPr algn="ctr"/>
            <a:r>
              <a:rPr lang="en-US" sz="6000" b="1" dirty="0" err="1" smtClean="0">
                <a:solidFill>
                  <a:schemeClr val="accent6">
                    <a:lumMod val="75000"/>
                  </a:schemeClr>
                </a:solidFill>
                <a:latin typeface="Times New Roman" pitchFamily="18" charset="0"/>
                <a:cs typeface="Times New Roman" pitchFamily="18" charset="0"/>
              </a:rPr>
              <a:t>Classwork</a:t>
            </a:r>
            <a:endParaRPr lang="ru-RU" sz="6000"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a:off x="662252" y="428625"/>
            <a:ext cx="7751234" cy="58134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Ex. 3, p. 31</a:t>
            </a:r>
            <a:endParaRPr lang="ru-RU" dirty="0"/>
          </a:p>
        </p:txBody>
      </p:sp>
      <p:sp>
        <p:nvSpPr>
          <p:cNvPr id="3" name="Содержимое 2"/>
          <p:cNvSpPr>
            <a:spLocks noGrp="1"/>
          </p:cNvSpPr>
          <p:nvPr>
            <p:ph sz="quarter" idx="1"/>
          </p:nvPr>
        </p:nvSpPr>
        <p:spPr>
          <a:xfrm>
            <a:off x="301752" y="1857364"/>
            <a:ext cx="8503920" cy="4241684"/>
          </a:xfrm>
        </p:spPr>
        <p:txBody>
          <a:bodyPr/>
          <a:lstStyle/>
          <a:p>
            <a:pPr>
              <a:buNone/>
            </a:pPr>
            <a:r>
              <a:rPr lang="ru-RU" i="1" dirty="0" smtClean="0"/>
              <a:t>1- </a:t>
            </a:r>
            <a:r>
              <a:rPr lang="en-US" i="1" dirty="0" smtClean="0"/>
              <a:t> </a:t>
            </a:r>
            <a:r>
              <a:rPr lang="ru-RU" i="1" dirty="0" smtClean="0"/>
              <a:t>T  </a:t>
            </a:r>
            <a:endParaRPr lang="en-US" i="1" dirty="0" smtClean="0"/>
          </a:p>
          <a:p>
            <a:pPr>
              <a:buNone/>
            </a:pPr>
            <a:r>
              <a:rPr lang="ru-RU" i="1" dirty="0" smtClean="0"/>
              <a:t>2- T   </a:t>
            </a:r>
            <a:endParaRPr lang="en-US" i="1" dirty="0" smtClean="0"/>
          </a:p>
          <a:p>
            <a:pPr>
              <a:buNone/>
            </a:pPr>
            <a:r>
              <a:rPr lang="ru-RU" i="1" dirty="0" smtClean="0"/>
              <a:t>3- F  </a:t>
            </a:r>
            <a:endParaRPr lang="en-US" i="1" dirty="0" smtClean="0"/>
          </a:p>
          <a:p>
            <a:pPr>
              <a:buNone/>
            </a:pPr>
            <a:r>
              <a:rPr lang="ru-RU" i="1" dirty="0" smtClean="0"/>
              <a:t>4- T  </a:t>
            </a:r>
            <a:endParaRPr lang="en-US" i="1" dirty="0" smtClean="0"/>
          </a:p>
          <a:p>
            <a:pPr>
              <a:buNone/>
            </a:pPr>
            <a:r>
              <a:rPr lang="ru-RU" i="1" dirty="0" smtClean="0"/>
              <a:t>5-  DS</a:t>
            </a:r>
            <a:endParaRPr lang="ru-RU" dirty="0" smtClean="0"/>
          </a:p>
          <a:p>
            <a:pPr>
              <a:buNone/>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4348" y="214290"/>
            <a:ext cx="7358114"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Section 3</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Vocabulary and grammar</a:t>
            </a:r>
          </a:p>
          <a:p>
            <a:pPr algn="ctr"/>
            <a:r>
              <a:rPr lang="ru-RU" sz="2000" b="1" dirty="0" smtClean="0">
                <a:latin typeface="Times New Roman" pitchFamily="18" charset="0"/>
                <a:cs typeface="Times New Roman" pitchFamily="18" charset="0"/>
              </a:rPr>
              <a:t>Раздел 3. Лексика </a:t>
            </a:r>
            <a:r>
              <a:rPr lang="ru-RU" sz="2000" b="1" smtClean="0">
                <a:latin typeface="Times New Roman" pitchFamily="18" charset="0"/>
                <a:cs typeface="Times New Roman" pitchFamily="18" charset="0"/>
              </a:rPr>
              <a:t>и грамматика </a:t>
            </a:r>
            <a:endParaRPr lang="ru-RU" sz="2000" b="1" dirty="0">
              <a:latin typeface="Times New Roman" pitchFamily="18" charset="0"/>
              <a:cs typeface="Times New Roman" pitchFamily="18" charset="0"/>
            </a:endParaRPr>
          </a:p>
        </p:txBody>
      </p:sp>
      <p:pic>
        <p:nvPicPr>
          <p:cNvPr id="9" name="Содержимое 8" descr="НОВОЕ.png"/>
          <p:cNvPicPr>
            <a:picLocks noGrp="1" noChangeAspect="1"/>
          </p:cNvPicPr>
          <p:nvPr>
            <p:ph sz="quarter" idx="1"/>
          </p:nvPr>
        </p:nvPicPr>
        <p:blipFill>
          <a:blip r:embed="rId2" cstate="print"/>
          <a:stretch>
            <a:fillRect/>
          </a:stretch>
        </p:blipFill>
        <p:spPr>
          <a:xfrm>
            <a:off x="642910" y="928670"/>
            <a:ext cx="7929618" cy="571504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1752" y="857232"/>
            <a:ext cx="8503920" cy="5241816"/>
          </a:xfrm>
        </p:spPr>
        <p:txBody>
          <a:bodyPr/>
          <a:lstStyle/>
          <a:p>
            <a:pPr>
              <a:buNone/>
            </a:pPr>
            <a:r>
              <a:rPr lang="en-US" dirty="0" smtClean="0"/>
              <a:t>1-  oldest</a:t>
            </a:r>
          </a:p>
          <a:p>
            <a:pPr>
              <a:buNone/>
            </a:pPr>
            <a:r>
              <a:rPr lang="en-US" dirty="0" smtClean="0"/>
              <a:t>2- tourists</a:t>
            </a:r>
          </a:p>
          <a:p>
            <a:pPr>
              <a:buNone/>
            </a:pPr>
            <a:r>
              <a:rPr lang="en-US" dirty="0" smtClean="0"/>
              <a:t>3- their</a:t>
            </a:r>
          </a:p>
          <a:p>
            <a:pPr>
              <a:buNone/>
            </a:pPr>
            <a:r>
              <a:rPr lang="en-US" dirty="0" smtClean="0"/>
              <a:t>4- which</a:t>
            </a:r>
          </a:p>
          <a:p>
            <a:pPr>
              <a:buNone/>
            </a:pPr>
            <a:r>
              <a:rPr lang="en-US" dirty="0" smtClean="0"/>
              <a:t>5- including</a:t>
            </a:r>
          </a:p>
          <a:p>
            <a:pPr>
              <a:buNone/>
            </a:pPr>
            <a:r>
              <a:rPr lang="en-US" dirty="0" smtClean="0"/>
              <a:t>6- freedom</a:t>
            </a:r>
          </a:p>
          <a:p>
            <a:pPr>
              <a:buNone/>
            </a:pPr>
            <a:r>
              <a:rPr lang="en-US" dirty="0" smtClean="0"/>
              <a:t>7- beheaded</a:t>
            </a:r>
          </a:p>
          <a:p>
            <a:pPr>
              <a:buNone/>
            </a:pPr>
            <a:r>
              <a:rPr lang="en-US" dirty="0" smtClean="0"/>
              <a:t>8- fifth</a:t>
            </a:r>
          </a:p>
          <a:p>
            <a:pPr>
              <a:buNone/>
            </a:pPr>
            <a:r>
              <a:rPr lang="en-US" dirty="0" smtClean="0"/>
              <a:t>9- who</a:t>
            </a:r>
          </a:p>
          <a:p>
            <a:pPr>
              <a:buNone/>
            </a:pPr>
            <a:r>
              <a:rPr lang="en-US" dirty="0" smtClean="0"/>
              <a:t>10- is</a:t>
            </a:r>
          </a:p>
          <a:p>
            <a:pPr>
              <a:buNone/>
            </a:pP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1752" y="285728"/>
            <a:ext cx="8503920" cy="6429420"/>
          </a:xfrm>
        </p:spPr>
        <p:txBody>
          <a:bodyPr>
            <a:normAutofit fontScale="70000" lnSpcReduction="20000"/>
          </a:bodyPr>
          <a:lstStyle/>
          <a:p>
            <a:pPr algn="ctr">
              <a:buNone/>
            </a:pPr>
            <a:r>
              <a:rPr lang="en-US" b="1" dirty="0" smtClean="0"/>
              <a:t>The Tower of London</a:t>
            </a:r>
            <a:endParaRPr lang="en-US" dirty="0" smtClean="0"/>
          </a:p>
          <a:p>
            <a:pPr algn="just"/>
            <a:r>
              <a:rPr lang="en-US" dirty="0" smtClean="0">
                <a:latin typeface="Times New Roman" pitchFamily="18" charset="0"/>
                <a:cs typeface="Times New Roman" pitchFamily="18" charset="0"/>
              </a:rPr>
              <a:t>The Tower of London is one of the most imposing and popular of London's historical sites. It comprises not one, but 20 towers. The </a:t>
            </a:r>
            <a:r>
              <a:rPr lang="en-US" b="1" dirty="0" smtClean="0">
                <a:latin typeface="Times New Roman" pitchFamily="18" charset="0"/>
                <a:cs typeface="Times New Roman" pitchFamily="18" charset="0"/>
              </a:rPr>
              <a:t>oldest</a:t>
            </a:r>
            <a:r>
              <a:rPr lang="en-US" dirty="0" smtClean="0">
                <a:latin typeface="Times New Roman" pitchFamily="18" charset="0"/>
                <a:cs typeface="Times New Roman" pitchFamily="18" charset="0"/>
              </a:rPr>
              <a:t> of which, the White Tower, dates back to the </a:t>
            </a:r>
            <a:r>
              <a:rPr lang="en-US" dirty="0" err="1" smtClean="0">
                <a:latin typeface="Times New Roman" pitchFamily="18" charset="0"/>
                <a:cs typeface="Times New Roman" pitchFamily="18" charset="0"/>
              </a:rPr>
              <a:t>ll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t>
            </a:r>
            <a:r>
              <a:rPr lang="en-US" dirty="0" smtClean="0">
                <a:latin typeface="Times New Roman" pitchFamily="18" charset="0"/>
                <a:cs typeface="Times New Roman" pitchFamily="18" charset="0"/>
              </a:rPr>
              <a:t> century and the time of William the Conqueror. Nowadays a lot of </a:t>
            </a:r>
            <a:r>
              <a:rPr lang="en-US" b="1" dirty="0" smtClean="0">
                <a:latin typeface="Times New Roman" pitchFamily="18" charset="0"/>
                <a:cs typeface="Times New Roman" pitchFamily="18" charset="0"/>
              </a:rPr>
              <a:t>tourists</a:t>
            </a:r>
            <a:r>
              <a:rPr lang="en-US" dirty="0" smtClean="0">
                <a:latin typeface="Times New Roman" pitchFamily="18" charset="0"/>
                <a:cs typeface="Times New Roman" pitchFamily="18" charset="0"/>
              </a:rPr>
              <a:t> visit the Tower of London, because of the Tower's evil reputation as a prison. The Tower is famous as home of the Crown Jewels. Today they can be viewed in </a:t>
            </a:r>
            <a:r>
              <a:rPr lang="en-US" b="1" dirty="0" smtClean="0">
                <a:latin typeface="Times New Roman" pitchFamily="18" charset="0"/>
                <a:cs typeface="Times New Roman" pitchFamily="18" charset="0"/>
              </a:rPr>
              <a:t>their</a:t>
            </a:r>
            <a:r>
              <a:rPr lang="en-US" dirty="0" smtClean="0">
                <a:latin typeface="Times New Roman" pitchFamily="18" charset="0"/>
                <a:cs typeface="Times New Roman" pitchFamily="18" charset="0"/>
              </a:rPr>
              <a:t> new jewel house. They include the Crown of Queen Elizabeth the Queen Mother </a:t>
            </a:r>
            <a:r>
              <a:rPr lang="en-US" b="1" dirty="0" smtClean="0">
                <a:latin typeface="Times New Roman" pitchFamily="18" charset="0"/>
                <a:cs typeface="Times New Roman" pitchFamily="18" charset="0"/>
              </a:rPr>
              <a:t>which</a:t>
            </a:r>
            <a:r>
              <a:rPr lang="en-US" dirty="0" smtClean="0">
                <a:latin typeface="Times New Roman" pitchFamily="18" charset="0"/>
                <a:cs typeface="Times New Roman" pitchFamily="18" charset="0"/>
              </a:rPr>
              <a:t> contains the celebrated Indian diamond.</a:t>
            </a:r>
          </a:p>
          <a:p>
            <a:pPr algn="just"/>
            <a:r>
              <a:rPr lang="en-US" dirty="0" smtClean="0">
                <a:latin typeface="Times New Roman" pitchFamily="18" charset="0"/>
                <a:cs typeface="Times New Roman" pitchFamily="18" charset="0"/>
              </a:rPr>
              <a:t>Many stories associated with British history come from the Tower. In 1483 King Edward IV's two sons were murdered in the so-called Bloody Tower. Over two centuries later the skeletons of two little boys were found buried beneath steps in the White Tower.</a:t>
            </a:r>
          </a:p>
          <a:p>
            <a:pPr algn="just"/>
            <a:r>
              <a:rPr lang="en-US" dirty="0" smtClean="0">
                <a:latin typeface="Times New Roman" pitchFamily="18" charset="0"/>
                <a:cs typeface="Times New Roman" pitchFamily="18" charset="0"/>
              </a:rPr>
              <a:t>Traitor's Gate has steps leading down to the River Thames. Countless prisoners, </a:t>
            </a:r>
            <a:r>
              <a:rPr lang="en-US" b="1" dirty="0" smtClean="0">
                <a:latin typeface="Times New Roman" pitchFamily="18" charset="0"/>
                <a:cs typeface="Times New Roman" pitchFamily="18" charset="0"/>
              </a:rPr>
              <a:t>including</a:t>
            </a:r>
            <a:r>
              <a:rPr lang="en-US" dirty="0" smtClean="0">
                <a:latin typeface="Times New Roman" pitchFamily="18" charset="0"/>
                <a:cs typeface="Times New Roman" pitchFamily="18" charset="0"/>
              </a:rPr>
              <a:t> the future Queen Elizabeth I of England, were brought to the Tower by barge and ascended the steps before being imprisoned. For many it was their last moment of </a:t>
            </a:r>
            <a:r>
              <a:rPr lang="en-US" b="1" dirty="0" smtClean="0">
                <a:latin typeface="Times New Roman" pitchFamily="18" charset="0"/>
                <a:cs typeface="Times New Roman" pitchFamily="18" charset="0"/>
              </a:rPr>
              <a:t>freedom</a:t>
            </a:r>
            <a:r>
              <a:rPr lang="en-US" dirty="0" smtClean="0">
                <a:latin typeface="Times New Roman" pitchFamily="18" charset="0"/>
                <a:cs typeface="Times New Roman" pitchFamily="18" charset="0"/>
              </a:rPr>
              <a:t> before their death. But Elizabeth was released from the Tower and became Queen. The King's second wife, Anne Boleyn, was brought to trial there in 1536 and beheaded. Six years later her cousin, Catherine, Henry VIII's </a:t>
            </a:r>
            <a:r>
              <a:rPr lang="en-US" b="1" dirty="0" smtClean="0">
                <a:latin typeface="Times New Roman" pitchFamily="18" charset="0"/>
                <a:cs typeface="Times New Roman" pitchFamily="18" charset="0"/>
              </a:rPr>
              <a:t>fifth</a:t>
            </a:r>
            <a:r>
              <a:rPr lang="en-US" dirty="0" smtClean="0">
                <a:latin typeface="Times New Roman" pitchFamily="18" charset="0"/>
                <a:cs typeface="Times New Roman" pitchFamily="18" charset="0"/>
              </a:rPr>
              <a:t> wife, suffered the same fate. Sir Thomas More was </a:t>
            </a:r>
            <a:r>
              <a:rPr lang="en-US" b="1" dirty="0" smtClean="0">
                <a:latin typeface="Times New Roman" pitchFamily="18" charset="0"/>
                <a:cs typeface="Times New Roman" pitchFamily="18" charset="0"/>
              </a:rPr>
              <a:t>beheaded</a:t>
            </a:r>
            <a:r>
              <a:rPr lang="en-US" dirty="0" smtClean="0">
                <a:latin typeface="Times New Roman" pitchFamily="18" charset="0"/>
                <a:cs typeface="Times New Roman" pitchFamily="18" charset="0"/>
              </a:rPr>
              <a:t> there in 1535.</a:t>
            </a:r>
          </a:p>
          <a:p>
            <a:pPr algn="just"/>
            <a:r>
              <a:rPr lang="en-US" dirty="0" smtClean="0">
                <a:latin typeface="Times New Roman" pitchFamily="18" charset="0"/>
                <a:cs typeface="Times New Roman" pitchFamily="18" charset="0"/>
              </a:rPr>
              <a:t>Of course, no visit to the Tower would be complete without seeing the ravens; huge black birds </a:t>
            </a:r>
            <a:r>
              <a:rPr lang="en-US" b="1" dirty="0" smtClean="0">
                <a:latin typeface="Times New Roman" pitchFamily="18" charset="0"/>
                <a:cs typeface="Times New Roman" pitchFamily="18" charset="0"/>
              </a:rPr>
              <a:t>who </a:t>
            </a:r>
            <a:r>
              <a:rPr lang="en-US" dirty="0" smtClean="0">
                <a:latin typeface="Times New Roman" pitchFamily="18" charset="0"/>
                <a:cs typeface="Times New Roman" pitchFamily="18" charset="0"/>
              </a:rPr>
              <a:t>are an official part of the Tower community. Legend states that if the ravens were to leave the Tower the Crown will fall, and Britain with it. Under the special care of the Raven Master, the ravens are fed a daily diet of raw meat. And there </a:t>
            </a:r>
            <a:r>
              <a:rPr lang="en-US" b="1" dirty="0" smtClean="0">
                <a:latin typeface="Times New Roman" pitchFamily="18" charset="0"/>
                <a:cs typeface="Times New Roman" pitchFamily="18" charset="0"/>
              </a:rPr>
              <a:t>is</a:t>
            </a:r>
            <a:r>
              <a:rPr lang="en-US" dirty="0" smtClean="0">
                <a:latin typeface="Times New Roman" pitchFamily="18" charset="0"/>
                <a:cs typeface="Times New Roman" pitchFamily="18" charset="0"/>
              </a:rPr>
              <a:t> no danger of them flying away, because their wings are clipped.</a:t>
            </a:r>
          </a:p>
          <a:p>
            <a:pPr>
              <a:buNone/>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1752" y="692696"/>
            <a:ext cx="8503920" cy="5904656"/>
          </a:xfrm>
        </p:spPr>
        <p:txBody>
          <a:bodyPr>
            <a:normAutofit/>
          </a:bodyPr>
          <a:lstStyle/>
          <a:p>
            <a:pPr algn="ctr">
              <a:buNone/>
            </a:pPr>
            <a:r>
              <a:rPr lang="en-US" sz="4000" b="1" dirty="0" smtClean="0">
                <a:latin typeface="Times New Roman" pitchFamily="18" charset="0"/>
                <a:cs typeface="Times New Roman" pitchFamily="18" charset="0"/>
              </a:rPr>
              <a:t>What have you learnt about </a:t>
            </a:r>
            <a:r>
              <a:rPr lang="en-US" sz="4000" b="1" dirty="0" smtClean="0">
                <a:latin typeface="Times New Roman" pitchFamily="18" charset="0"/>
                <a:cs typeface="Times New Roman" pitchFamily="18" charset="0"/>
              </a:rPr>
              <a:t>The Yeoman      </a:t>
            </a:r>
            <a:r>
              <a:rPr lang="en-US" sz="4000" b="1" dirty="0" smtClean="0">
                <a:latin typeface="Times New Roman" pitchFamily="18" charset="0"/>
                <a:cs typeface="Times New Roman" pitchFamily="18" charset="0"/>
              </a:rPr>
              <a:t>Warders?</a:t>
            </a:r>
            <a:endParaRPr lang="ru-RU" sz="4000" b="1"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  The </a:t>
            </a:r>
            <a:r>
              <a:rPr lang="en-US" dirty="0" smtClean="0">
                <a:latin typeface="Times New Roman" pitchFamily="18" charset="0"/>
                <a:cs typeface="Times New Roman" pitchFamily="18" charset="0"/>
              </a:rPr>
              <a:t>site dates back…</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  The </a:t>
            </a:r>
            <a:r>
              <a:rPr lang="en-US" dirty="0" smtClean="0">
                <a:latin typeface="Times New Roman" pitchFamily="18" charset="0"/>
                <a:cs typeface="Times New Roman" pitchFamily="18" charset="0"/>
              </a:rPr>
              <a:t>Tower of London is guarded by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3. </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Beefeaters” were first introduced by…</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4. </a:t>
            </a:r>
            <a:r>
              <a:rPr lang="en-US" dirty="0" smtClean="0">
                <a:latin typeface="Times New Roman" pitchFamily="18" charset="0"/>
                <a:cs typeface="Times New Roman" pitchFamily="18" charset="0"/>
              </a:rPr>
              <a:t>  Their </a:t>
            </a:r>
            <a:r>
              <a:rPr lang="en-US" dirty="0" smtClean="0">
                <a:latin typeface="Times New Roman" pitchFamily="18" charset="0"/>
                <a:cs typeface="Times New Roman" pitchFamily="18" charset="0"/>
              </a:rPr>
              <a:t>duties included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   Also </a:t>
            </a:r>
            <a:r>
              <a:rPr lang="en-US" dirty="0" smtClean="0">
                <a:latin typeface="Times New Roman" pitchFamily="18" charset="0"/>
                <a:cs typeface="Times New Roman" pitchFamily="18" charset="0"/>
              </a:rPr>
              <a:t>they take care of the…</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   They </a:t>
            </a:r>
            <a:r>
              <a:rPr lang="en-US" dirty="0" smtClean="0">
                <a:latin typeface="Times New Roman" pitchFamily="18" charset="0"/>
                <a:cs typeface="Times New Roman" pitchFamily="18" charset="0"/>
              </a:rPr>
              <a:t>live …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7</a:t>
            </a:r>
            <a:r>
              <a:rPr lang="en-US" dirty="0" smtClean="0">
                <a:latin typeface="Times New Roman" pitchFamily="18" charset="0"/>
                <a:cs typeface="Times New Roman" pitchFamily="18" charset="0"/>
              </a:rPr>
              <a:t>.   They </a:t>
            </a:r>
            <a:r>
              <a:rPr lang="en-US" dirty="0" smtClean="0">
                <a:latin typeface="Times New Roman" pitchFamily="18" charset="0"/>
                <a:cs typeface="Times New Roman" pitchFamily="18" charset="0"/>
              </a:rPr>
              <a:t>are most famous for …</a:t>
            </a:r>
            <a:endParaRPr lang="ru-RU"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Reflextion</a:t>
            </a:r>
            <a:endParaRPr lang="ru-RU" dirty="0"/>
          </a:p>
        </p:txBody>
      </p:sp>
      <p:sp>
        <p:nvSpPr>
          <p:cNvPr id="3" name="Содержимое 2"/>
          <p:cNvSpPr>
            <a:spLocks noGrp="1"/>
          </p:cNvSpPr>
          <p:nvPr>
            <p:ph sz="quarter" idx="1"/>
          </p:nvPr>
        </p:nvSpPr>
        <p:spPr>
          <a:xfrm>
            <a:off x="301752" y="1714488"/>
            <a:ext cx="8503920" cy="4384560"/>
          </a:xfrm>
        </p:spPr>
        <p:txBody>
          <a:bodyPr/>
          <a:lstStyle/>
          <a:p>
            <a:pPr algn="ctr">
              <a:buNone/>
            </a:pPr>
            <a:r>
              <a:rPr lang="en-US" b="1" dirty="0" smtClean="0">
                <a:latin typeface="Times New Roman" pitchFamily="18" charset="0"/>
                <a:cs typeface="Times New Roman" pitchFamily="18" charset="0"/>
              </a:rPr>
              <a:t>What have you done at the lesson today?</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We’ve      talked</a:t>
            </a:r>
          </a:p>
          <a:p>
            <a:pPr>
              <a:buNone/>
            </a:pPr>
            <a:r>
              <a:rPr lang="en-US" dirty="0" smtClean="0">
                <a:latin typeface="Times New Roman" pitchFamily="18" charset="0"/>
                <a:cs typeface="Times New Roman" pitchFamily="18" charset="0"/>
              </a:rPr>
              <a:t>                 learnt</a:t>
            </a:r>
          </a:p>
          <a:p>
            <a:pPr>
              <a:buNone/>
            </a:pPr>
            <a:r>
              <a:rPr lang="en-US" dirty="0" smtClean="0">
                <a:latin typeface="Times New Roman" pitchFamily="18" charset="0"/>
                <a:cs typeface="Times New Roman" pitchFamily="18" charset="0"/>
              </a:rPr>
              <a:t>                 read</a:t>
            </a:r>
          </a:p>
          <a:p>
            <a:pPr>
              <a:buNone/>
            </a:pPr>
            <a:r>
              <a:rPr lang="en-US" dirty="0" smtClean="0">
                <a:latin typeface="Times New Roman" pitchFamily="18" charset="0"/>
                <a:cs typeface="Times New Roman" pitchFamily="18" charset="0"/>
              </a:rPr>
              <a:t>                 written</a:t>
            </a:r>
          </a:p>
          <a:p>
            <a:pPr>
              <a:buNone/>
            </a:pPr>
            <a:r>
              <a:rPr lang="en-US" dirty="0" smtClean="0">
                <a:latin typeface="Times New Roman" pitchFamily="18" charset="0"/>
                <a:cs typeface="Times New Roman" pitchFamily="18" charset="0"/>
              </a:rPr>
              <a:t>                 repeated</a:t>
            </a:r>
          </a:p>
          <a:p>
            <a:pPr>
              <a:buNone/>
            </a:pPr>
            <a:r>
              <a:rPr lang="en-US" dirty="0" smtClean="0">
                <a:latin typeface="Times New Roman" pitchFamily="18" charset="0"/>
                <a:cs typeface="Times New Roman" pitchFamily="18" charset="0"/>
              </a:rPr>
              <a:t>                 known</a:t>
            </a:r>
          </a:p>
          <a:p>
            <a:pPr>
              <a:buNone/>
            </a:pPr>
            <a:endParaRPr lang="en-US" dirty="0" smtClean="0"/>
          </a:p>
          <a:p>
            <a:pPr>
              <a:buNone/>
            </a:pP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pPr>
              <a:buNone/>
            </a:pPr>
            <a:r>
              <a:rPr lang="en-US" sz="3600" dirty="0" smtClean="0">
                <a:latin typeface="Times New Roman" pitchFamily="18" charset="0"/>
                <a:cs typeface="Times New Roman" pitchFamily="18" charset="0"/>
              </a:rPr>
              <a:t>It’s time to stop now.</a:t>
            </a:r>
          </a:p>
          <a:p>
            <a:pPr>
              <a:buNone/>
            </a:pPr>
            <a:r>
              <a:rPr lang="en-US" sz="3600" dirty="0" smtClean="0">
                <a:latin typeface="Times New Roman" pitchFamily="18" charset="0"/>
                <a:cs typeface="Times New Roman" pitchFamily="18" charset="0"/>
              </a:rPr>
              <a:t>That’s all for today.</a:t>
            </a:r>
          </a:p>
          <a:p>
            <a:pPr>
              <a:buNone/>
            </a:pPr>
            <a:r>
              <a:rPr lang="en-US" sz="3600" dirty="0" smtClean="0">
                <a:latin typeface="Times New Roman" pitchFamily="18" charset="0"/>
                <a:cs typeface="Times New Roman" pitchFamily="18" charset="0"/>
              </a:rPr>
              <a:t>The lesson is over.</a:t>
            </a:r>
          </a:p>
          <a:p>
            <a:pPr>
              <a:buNone/>
            </a:pPr>
            <a:r>
              <a:rPr lang="en-US" sz="3600" dirty="0" smtClean="0">
                <a:latin typeface="Times New Roman" pitchFamily="18" charset="0"/>
                <a:cs typeface="Times New Roman" pitchFamily="18" charset="0"/>
              </a:rPr>
              <a:t>Goodbye!</a:t>
            </a:r>
          </a:p>
          <a:p>
            <a:pPr>
              <a:buNone/>
            </a:pPr>
            <a:r>
              <a:rPr lang="en-US" sz="3600" dirty="0" smtClean="0">
                <a:latin typeface="Times New Roman" pitchFamily="18" charset="0"/>
                <a:cs typeface="Times New Roman" pitchFamily="18" charset="0"/>
              </a:rPr>
              <a:t>See you!</a:t>
            </a:r>
            <a:endParaRPr lang="ru-RU" sz="3600" dirty="0">
              <a:latin typeface="Times New Roman" pitchFamily="18" charset="0"/>
              <a:cs typeface="Times New Roman" pitchFamily="18" charset="0"/>
            </a:endParaRPr>
          </a:p>
        </p:txBody>
      </p:sp>
      <p:pic>
        <p:nvPicPr>
          <p:cNvPr id="4" name="Рисунок 3" descr="img5.jpg"/>
          <p:cNvPicPr>
            <a:picLocks noChangeAspect="1"/>
          </p:cNvPicPr>
          <p:nvPr/>
        </p:nvPicPr>
        <p:blipFill>
          <a:blip r:embed="rId2" cstate="print"/>
          <a:stretch>
            <a:fillRect/>
          </a:stretch>
        </p:blipFill>
        <p:spPr>
          <a:xfrm>
            <a:off x="4643438" y="2143116"/>
            <a:ext cx="3857652" cy="30003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OM\Desktop\1638983922526.jpg"/>
          <p:cNvPicPr>
            <a:picLocks noGrp="1" noChangeAspect="1" noChangeArrowheads="1"/>
          </p:cNvPicPr>
          <p:nvPr>
            <p:ph sz="quarter" idx="1"/>
          </p:nvPr>
        </p:nvPicPr>
        <p:blipFill>
          <a:blip r:embed="rId2" cstate="print"/>
          <a:srcRect/>
          <a:stretch>
            <a:fillRect/>
          </a:stretch>
        </p:blipFill>
        <p:spPr bwMode="auto">
          <a:xfrm>
            <a:off x="142844" y="1357298"/>
            <a:ext cx="3679064" cy="3026153"/>
          </a:xfrm>
          <a:prstGeom prst="rect">
            <a:avLst/>
          </a:prstGeom>
          <a:noFill/>
        </p:spPr>
      </p:pic>
      <p:pic>
        <p:nvPicPr>
          <p:cNvPr id="2051" name="Picture 3" descr="C:\Users\DOM\Desktop\1638983922511.jpg"/>
          <p:cNvPicPr>
            <a:picLocks noChangeAspect="1" noChangeArrowheads="1"/>
          </p:cNvPicPr>
          <p:nvPr/>
        </p:nvPicPr>
        <p:blipFill>
          <a:blip r:embed="rId3" cstate="print"/>
          <a:srcRect/>
          <a:stretch>
            <a:fillRect/>
          </a:stretch>
        </p:blipFill>
        <p:spPr bwMode="auto">
          <a:xfrm>
            <a:off x="3857620" y="2786058"/>
            <a:ext cx="4943475" cy="3724275"/>
          </a:xfrm>
          <a:prstGeom prst="rect">
            <a:avLst/>
          </a:prstGeom>
          <a:noFill/>
        </p:spPr>
      </p:pic>
      <p:sp>
        <p:nvSpPr>
          <p:cNvPr id="7" name="TextBox 6"/>
          <p:cNvSpPr txBox="1"/>
          <p:nvPr/>
        </p:nvSpPr>
        <p:spPr>
          <a:xfrm>
            <a:off x="357158" y="142853"/>
            <a:ext cx="8643998" cy="1200329"/>
          </a:xfrm>
          <a:prstGeom prst="rect">
            <a:avLst/>
          </a:prstGeom>
          <a:noFill/>
        </p:spPr>
        <p:txBody>
          <a:bodyPr wrap="square" rtlCol="0">
            <a:spAutoFit/>
          </a:bodyPr>
          <a:lstStyle/>
          <a:p>
            <a:pPr algn="ctr"/>
            <a:r>
              <a:rPr lang="en-US" sz="3600" b="1" dirty="0" smtClean="0">
                <a:solidFill>
                  <a:srgbClr val="FF0000"/>
                </a:solidFill>
              </a:rPr>
              <a:t>On  guard of the Tower</a:t>
            </a:r>
            <a:r>
              <a:rPr lang="ru-RU" sz="3600" b="1" dirty="0" smtClean="0">
                <a:solidFill>
                  <a:srgbClr val="FF0000"/>
                </a:solidFill>
              </a:rPr>
              <a:t>/ </a:t>
            </a:r>
            <a:endParaRPr lang="en-US" sz="3600" b="1" dirty="0" smtClean="0">
              <a:solidFill>
                <a:srgbClr val="FF0000"/>
              </a:solidFill>
            </a:endParaRPr>
          </a:p>
          <a:p>
            <a:pPr algn="ctr"/>
            <a:r>
              <a:rPr lang="en-US" sz="3600" b="1" dirty="0" smtClean="0">
                <a:solidFill>
                  <a:srgbClr val="FF0000"/>
                </a:solidFill>
              </a:rPr>
              <a:t>The Yeoman      Warders</a:t>
            </a:r>
            <a:endParaRPr lang="ru-RU" sz="36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1752" y="1142984"/>
            <a:ext cx="8503920" cy="4956064"/>
          </a:xfrm>
        </p:spPr>
        <p:txBody>
          <a:bodyPr>
            <a:normAutofit fontScale="92500" lnSpcReduction="20000"/>
          </a:bodyPr>
          <a:lstStyle/>
          <a:p>
            <a:pPr>
              <a:buNone/>
            </a:pPr>
            <a:endParaRPr lang="en-US" sz="1000" u="sng" dirty="0" smtClean="0"/>
          </a:p>
          <a:p>
            <a:pPr>
              <a:buNone/>
            </a:pPr>
            <a:endParaRPr lang="en-US" sz="1000" dirty="0" smtClean="0"/>
          </a:p>
          <a:p>
            <a:pPr algn="ctr">
              <a:buNone/>
            </a:pPr>
            <a:r>
              <a:rPr lang="en-US" sz="4300" b="1" i="1" dirty="0" smtClean="0">
                <a:latin typeface="Times New Roman" pitchFamily="18" charset="0"/>
                <a:cs typeface="Times New Roman" pitchFamily="18" charset="0"/>
              </a:rPr>
              <a:t>What is the topic of the lesson today?</a:t>
            </a:r>
          </a:p>
          <a:p>
            <a:pPr algn="ctr">
              <a:buNone/>
            </a:pPr>
            <a:r>
              <a:rPr lang="ru-RU" sz="3000" i="1" dirty="0" smtClean="0">
                <a:latin typeface="Times New Roman" pitchFamily="18" charset="0"/>
                <a:cs typeface="Times New Roman" pitchFamily="18" charset="0"/>
              </a:rPr>
              <a:t>Какая  сегодня  тема  урока?</a:t>
            </a:r>
            <a:endParaRPr lang="en-US" sz="3000" i="1"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pPr>
              <a:buNone/>
            </a:pPr>
            <a:r>
              <a:rPr lang="en-US" sz="4000" i="1" dirty="0" smtClean="0">
                <a:latin typeface="Times New Roman" pitchFamily="18" charset="0"/>
                <a:cs typeface="Times New Roman" pitchFamily="18" charset="0"/>
              </a:rPr>
              <a:t>Today  we’ll    </a:t>
            </a:r>
            <a:r>
              <a:rPr lang="ru-RU" sz="4000" i="1" dirty="0" smtClean="0">
                <a:latin typeface="Times New Roman" pitchFamily="18" charset="0"/>
                <a:cs typeface="Times New Roman" pitchFamily="18" charset="0"/>
              </a:rPr>
              <a:t>   </a:t>
            </a:r>
            <a:r>
              <a:rPr lang="en-US" sz="4000" i="1"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talk  about…</a:t>
            </a:r>
          </a:p>
          <a:p>
            <a:pPr>
              <a:buNone/>
            </a:pPr>
            <a:r>
              <a:rPr lang="en-US" sz="4000" dirty="0" smtClean="0">
                <a:latin typeface="Times New Roman" pitchFamily="18" charset="0"/>
                <a:cs typeface="Times New Roman" pitchFamily="18" charset="0"/>
              </a:rPr>
              <a:t>                            learn…</a:t>
            </a:r>
          </a:p>
          <a:p>
            <a:pPr>
              <a:buNone/>
            </a:pPr>
            <a:r>
              <a:rPr lang="en-US" sz="4000" dirty="0" smtClean="0">
                <a:latin typeface="Times New Roman" pitchFamily="18" charset="0"/>
                <a:cs typeface="Times New Roman" pitchFamily="18" charset="0"/>
              </a:rPr>
              <a:t>                            read…</a:t>
            </a:r>
          </a:p>
          <a:p>
            <a:pPr>
              <a:buNone/>
            </a:pPr>
            <a:r>
              <a:rPr lang="en-US" sz="4000" dirty="0" smtClean="0">
                <a:latin typeface="Times New Roman" pitchFamily="18" charset="0"/>
                <a:cs typeface="Times New Roman" pitchFamily="18" charset="0"/>
              </a:rPr>
              <a:t>                            write…</a:t>
            </a:r>
            <a:endParaRPr lang="ru-RU"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                            can…</a:t>
            </a:r>
          </a:p>
          <a:p>
            <a:pPr>
              <a:buNone/>
            </a:pPr>
            <a:endParaRPr lang="en-US" sz="1000" dirty="0" smtClean="0"/>
          </a:p>
          <a:p>
            <a:pPr>
              <a:buNone/>
            </a:pPr>
            <a:endParaRPr lang="en-US" sz="1000" dirty="0" smtClean="0"/>
          </a:p>
          <a:p>
            <a:pPr>
              <a:buNone/>
            </a:pPr>
            <a:endParaRPr lang="en-US" sz="2400" u="sng" dirty="0" smtClean="0"/>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Учитель года\Бондарь С. А\Учитель года\Урок\фото\Безымянный 6 карт.pn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Учитель года\Бондарь С. А\Учитель года\Урок\фото\вввв.png"/>
          <p:cNvPicPr>
            <a:picLocks noGrp="1" noChangeAspect="1" noChangeArrowheads="1"/>
          </p:cNvPicPr>
          <p:nvPr>
            <p:ph sz="quarter" idx="1"/>
          </p:nvPr>
        </p:nvPicPr>
        <p:blipFill>
          <a:blip r:embed="rId2" cstate="print"/>
          <a:srcRect/>
          <a:stretch>
            <a:fillRect/>
          </a:stretch>
        </p:blipFill>
        <p:spPr bwMode="auto">
          <a:xfrm>
            <a:off x="0" y="142852"/>
            <a:ext cx="9144000" cy="650085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1752" y="332656"/>
            <a:ext cx="8503920" cy="6336704"/>
          </a:xfrm>
        </p:spPr>
        <p:txBody>
          <a:bodyPr>
            <a:normAutofit fontScale="85000" lnSpcReduction="20000"/>
          </a:bodyPr>
          <a:lstStyle/>
          <a:p>
            <a:pPr>
              <a:buNone/>
            </a:pPr>
            <a:r>
              <a:rPr lang="en-US" sz="3500" b="1" dirty="0" smtClean="0">
                <a:latin typeface="Times New Roman" pitchFamily="18" charset="0"/>
                <a:cs typeface="Times New Roman" pitchFamily="18" charset="0"/>
              </a:rPr>
              <a:t>Beefeater, </a:t>
            </a:r>
            <a:r>
              <a:rPr lang="en-US" sz="3500" b="1" dirty="0" err="1" smtClean="0">
                <a:latin typeface="Times New Roman" pitchFamily="18" charset="0"/>
                <a:cs typeface="Times New Roman" pitchFamily="18" charset="0"/>
              </a:rPr>
              <a:t>Yeom</a:t>
            </a:r>
            <a:r>
              <a:rPr lang="ru-RU" sz="3500" b="1" dirty="0" smtClean="0">
                <a:latin typeface="Times New Roman" pitchFamily="18" charset="0"/>
                <a:cs typeface="Times New Roman" pitchFamily="18" charset="0"/>
              </a:rPr>
              <a:t>а</a:t>
            </a:r>
            <a:r>
              <a:rPr lang="en-US" sz="3500" b="1" dirty="0" smtClean="0">
                <a:latin typeface="Times New Roman" pitchFamily="18" charset="0"/>
                <a:cs typeface="Times New Roman" pitchFamily="18" charset="0"/>
              </a:rPr>
              <a:t>n W</a:t>
            </a:r>
            <a:r>
              <a:rPr lang="ru-RU" sz="3500" b="1" dirty="0" smtClean="0">
                <a:latin typeface="Times New Roman" pitchFamily="18" charset="0"/>
                <a:cs typeface="Times New Roman" pitchFamily="18" charset="0"/>
              </a:rPr>
              <a:t>а</a:t>
            </a:r>
            <a:r>
              <a:rPr lang="en-US" sz="3500" b="1" dirty="0" err="1" smtClean="0">
                <a:latin typeface="Times New Roman" pitchFamily="18" charset="0"/>
                <a:cs typeface="Times New Roman" pitchFamily="18" charset="0"/>
              </a:rPr>
              <a:t>rder</a:t>
            </a:r>
            <a:r>
              <a:rPr lang="ru-RU" sz="3500" b="1" dirty="0" smtClean="0">
                <a:latin typeface="Times New Roman" pitchFamily="18" charset="0"/>
                <a:cs typeface="Times New Roman" pitchFamily="18" charset="0"/>
              </a:rPr>
              <a:t> </a:t>
            </a:r>
            <a:r>
              <a:rPr lang="ru-RU" sz="3500" dirty="0" smtClean="0">
                <a:latin typeface="Times New Roman" pitchFamily="18" charset="0"/>
                <a:cs typeface="Times New Roman" pitchFamily="18" charset="0"/>
              </a:rPr>
              <a:t>– </a:t>
            </a:r>
            <a:r>
              <a:rPr lang="ru-RU" sz="3500" dirty="0" err="1" smtClean="0">
                <a:latin typeface="Times New Roman" pitchFamily="18" charset="0"/>
                <a:cs typeface="Times New Roman" pitchFamily="18" charset="0"/>
              </a:rPr>
              <a:t>бифитеры</a:t>
            </a:r>
            <a:r>
              <a:rPr lang="ru-RU" sz="3500" dirty="0" smtClean="0">
                <a:latin typeface="Times New Roman" pitchFamily="18" charset="0"/>
                <a:cs typeface="Times New Roman" pitchFamily="18" charset="0"/>
              </a:rPr>
              <a:t>, Йомены- стражники</a:t>
            </a:r>
            <a:endParaRPr lang="ru-RU" sz="3500" dirty="0" smtClean="0">
              <a:latin typeface="Times New Roman" pitchFamily="18" charset="0"/>
              <a:cs typeface="Times New Roman" pitchFamily="18" charset="0"/>
            </a:endParaRPr>
          </a:p>
          <a:p>
            <a:pPr>
              <a:buNone/>
            </a:pPr>
            <a:r>
              <a:rPr lang="en-US" sz="3500" b="1" dirty="0" smtClean="0">
                <a:latin typeface="Times New Roman" pitchFamily="18" charset="0"/>
                <a:cs typeface="Times New Roman" pitchFamily="18" charset="0"/>
              </a:rPr>
              <a:t>dates  </a:t>
            </a:r>
            <a:r>
              <a:rPr lang="en-US" sz="3500" b="1" dirty="0" smtClean="0">
                <a:latin typeface="Times New Roman" pitchFamily="18" charset="0"/>
                <a:cs typeface="Times New Roman" pitchFamily="18" charset="0"/>
              </a:rPr>
              <a:t>back</a:t>
            </a:r>
            <a:r>
              <a:rPr lang="ru-RU" sz="3500" b="1" dirty="0" smtClean="0">
                <a:latin typeface="Times New Roman" pitchFamily="18" charset="0"/>
                <a:cs typeface="Times New Roman" pitchFamily="18" charset="0"/>
              </a:rPr>
              <a:t> </a:t>
            </a:r>
            <a:r>
              <a:rPr lang="en-US" sz="3500" b="1" dirty="0" smtClean="0">
                <a:latin typeface="Times New Roman" pitchFamily="18" charset="0"/>
                <a:cs typeface="Times New Roman" pitchFamily="18" charset="0"/>
              </a:rPr>
              <a:t>to</a:t>
            </a:r>
            <a:r>
              <a:rPr lang="ru-RU" sz="3500" b="1" dirty="0" smtClean="0">
                <a:latin typeface="Times New Roman" pitchFamily="18" charset="0"/>
                <a:cs typeface="Times New Roman" pitchFamily="18" charset="0"/>
              </a:rPr>
              <a:t> </a:t>
            </a:r>
            <a:r>
              <a:rPr lang="ru-RU" sz="3500" dirty="0" smtClean="0">
                <a:latin typeface="Times New Roman" pitchFamily="18" charset="0"/>
                <a:cs typeface="Times New Roman" pitchFamily="18" charset="0"/>
              </a:rPr>
              <a:t>– датируется, зарождаться</a:t>
            </a:r>
            <a:endParaRPr lang="en-US" sz="3500" dirty="0" smtClean="0">
              <a:latin typeface="Times New Roman" pitchFamily="18" charset="0"/>
              <a:cs typeface="Times New Roman" pitchFamily="18" charset="0"/>
            </a:endParaRPr>
          </a:p>
          <a:p>
            <a:pPr>
              <a:buNone/>
            </a:pPr>
            <a:r>
              <a:rPr lang="en-US" sz="3500" b="1" dirty="0" smtClean="0">
                <a:latin typeface="Times New Roman" pitchFamily="18" charset="0"/>
                <a:cs typeface="Times New Roman" pitchFamily="18" charset="0"/>
              </a:rPr>
              <a:t>be  </a:t>
            </a:r>
            <a:r>
              <a:rPr lang="en-US" sz="3500" b="1" dirty="0" smtClean="0">
                <a:latin typeface="Times New Roman" pitchFamily="18" charset="0"/>
                <a:cs typeface="Times New Roman" pitchFamily="18" charset="0"/>
              </a:rPr>
              <a:t>guarded</a:t>
            </a:r>
            <a:r>
              <a:rPr lang="ru-RU" sz="3500" b="1" dirty="0" smtClean="0">
                <a:latin typeface="Times New Roman" pitchFamily="18" charset="0"/>
                <a:cs typeface="Times New Roman" pitchFamily="18" charset="0"/>
              </a:rPr>
              <a:t> </a:t>
            </a:r>
            <a:r>
              <a:rPr lang="ru-RU" sz="3500" dirty="0" smtClean="0">
                <a:latin typeface="Times New Roman" pitchFamily="18" charset="0"/>
                <a:cs typeface="Times New Roman" pitchFamily="18" charset="0"/>
              </a:rPr>
              <a:t>- охраняется</a:t>
            </a:r>
            <a:endParaRPr lang="ru-RU" sz="3500" dirty="0" smtClean="0">
              <a:latin typeface="Times New Roman" pitchFamily="18" charset="0"/>
              <a:cs typeface="Times New Roman" pitchFamily="18" charset="0"/>
            </a:endParaRPr>
          </a:p>
          <a:p>
            <a:pPr>
              <a:buNone/>
            </a:pPr>
            <a:r>
              <a:rPr lang="en-US" sz="3500" b="1" dirty="0" err="1" smtClean="0">
                <a:latin typeface="Times New Roman" pitchFamily="18" charset="0"/>
                <a:cs typeface="Times New Roman" pitchFamily="18" charset="0"/>
              </a:rPr>
              <a:t>bodyguаrd</a:t>
            </a:r>
            <a:r>
              <a:rPr lang="ru-RU" sz="3500" dirty="0" smtClean="0">
                <a:latin typeface="Times New Roman" pitchFamily="18" charset="0"/>
                <a:cs typeface="Times New Roman" pitchFamily="18" charset="0"/>
              </a:rPr>
              <a:t> </a:t>
            </a:r>
            <a:r>
              <a:rPr lang="ru-RU" sz="3500" dirty="0" smtClean="0">
                <a:latin typeface="Times New Roman" pitchFamily="18" charset="0"/>
                <a:cs typeface="Times New Roman" pitchFamily="18" charset="0"/>
              </a:rPr>
              <a:t>- телохранитель</a:t>
            </a:r>
            <a:endParaRPr lang="ru-RU" sz="3500" dirty="0" smtClean="0">
              <a:latin typeface="Times New Roman" pitchFamily="18" charset="0"/>
              <a:cs typeface="Times New Roman" pitchFamily="18" charset="0"/>
            </a:endParaRPr>
          </a:p>
          <a:p>
            <a:pPr>
              <a:buNone/>
            </a:pPr>
            <a:r>
              <a:rPr lang="en-US" sz="3500" b="1" dirty="0" smtClean="0">
                <a:latin typeface="Times New Roman" pitchFamily="18" charset="0"/>
                <a:cs typeface="Times New Roman" pitchFamily="18" charset="0"/>
              </a:rPr>
              <a:t>duty</a:t>
            </a:r>
            <a:r>
              <a:rPr lang="ru-RU" sz="3500" dirty="0" smtClean="0">
                <a:latin typeface="Times New Roman" pitchFamily="18" charset="0"/>
                <a:cs typeface="Times New Roman" pitchFamily="18" charset="0"/>
              </a:rPr>
              <a:t> </a:t>
            </a:r>
            <a:r>
              <a:rPr lang="ru-RU" sz="3500" dirty="0" smtClean="0">
                <a:latin typeface="Times New Roman" pitchFamily="18" charset="0"/>
                <a:cs typeface="Times New Roman" pitchFamily="18" charset="0"/>
              </a:rPr>
              <a:t>- обязанность</a:t>
            </a:r>
            <a:endParaRPr lang="ru-RU" sz="3500" dirty="0" smtClean="0">
              <a:latin typeface="Times New Roman" pitchFamily="18" charset="0"/>
              <a:cs typeface="Times New Roman" pitchFamily="18" charset="0"/>
            </a:endParaRPr>
          </a:p>
          <a:p>
            <a:pPr>
              <a:buNone/>
            </a:pPr>
            <a:r>
              <a:rPr lang="en-US" sz="3500" b="1" dirty="0" smtClean="0">
                <a:latin typeface="Times New Roman" pitchFamily="18" charset="0"/>
                <a:cs typeface="Times New Roman" pitchFamily="18" charset="0"/>
              </a:rPr>
              <a:t>prisoner</a:t>
            </a:r>
            <a:r>
              <a:rPr lang="ru-RU" sz="3500" dirty="0" smtClean="0">
                <a:latin typeface="Times New Roman" pitchFamily="18" charset="0"/>
                <a:cs typeface="Times New Roman" pitchFamily="18" charset="0"/>
              </a:rPr>
              <a:t> </a:t>
            </a:r>
            <a:r>
              <a:rPr lang="ru-RU" sz="3500" dirty="0" smtClean="0">
                <a:latin typeface="Times New Roman" pitchFamily="18" charset="0"/>
                <a:cs typeface="Times New Roman" pitchFamily="18" charset="0"/>
              </a:rPr>
              <a:t>– заключенный, узник</a:t>
            </a:r>
            <a:endParaRPr lang="ru-RU" sz="3500" dirty="0" smtClean="0">
              <a:latin typeface="Times New Roman" pitchFamily="18" charset="0"/>
              <a:cs typeface="Times New Roman" pitchFamily="18" charset="0"/>
            </a:endParaRPr>
          </a:p>
          <a:p>
            <a:pPr>
              <a:buNone/>
            </a:pPr>
            <a:r>
              <a:rPr lang="en-US" sz="3500" b="1" dirty="0" smtClean="0">
                <a:latin typeface="Times New Roman" pitchFamily="18" charset="0"/>
                <a:cs typeface="Times New Roman" pitchFamily="18" charset="0"/>
              </a:rPr>
              <a:t>guide</a:t>
            </a:r>
            <a:r>
              <a:rPr lang="ru-RU" sz="3500" dirty="0" smtClean="0">
                <a:latin typeface="Times New Roman" pitchFamily="18" charset="0"/>
                <a:cs typeface="Times New Roman" pitchFamily="18" charset="0"/>
              </a:rPr>
              <a:t> </a:t>
            </a:r>
            <a:r>
              <a:rPr lang="ru-RU" sz="3500" dirty="0" smtClean="0">
                <a:latin typeface="Times New Roman" pitchFamily="18" charset="0"/>
                <a:cs typeface="Times New Roman" pitchFamily="18" charset="0"/>
              </a:rPr>
              <a:t>– гид, экскурсовод</a:t>
            </a:r>
            <a:endParaRPr lang="ru-RU" sz="3500" dirty="0" smtClean="0">
              <a:latin typeface="Times New Roman" pitchFamily="18" charset="0"/>
              <a:cs typeface="Times New Roman" pitchFamily="18" charset="0"/>
            </a:endParaRPr>
          </a:p>
          <a:p>
            <a:pPr>
              <a:buNone/>
            </a:pPr>
            <a:r>
              <a:rPr lang="en-US" sz="3500" b="1" dirty="0" err="1" smtClean="0">
                <a:latin typeface="Times New Roman" pitchFamily="18" charset="0"/>
                <a:cs typeface="Times New Roman" pitchFamily="18" charset="0"/>
              </a:rPr>
              <a:t>rаven</a:t>
            </a:r>
            <a:r>
              <a:rPr lang="ru-RU" sz="3500" dirty="0" smtClean="0">
                <a:latin typeface="Times New Roman" pitchFamily="18" charset="0"/>
                <a:cs typeface="Times New Roman" pitchFamily="18" charset="0"/>
              </a:rPr>
              <a:t> </a:t>
            </a:r>
            <a:r>
              <a:rPr lang="ru-RU" sz="3500" dirty="0" smtClean="0">
                <a:latin typeface="Times New Roman" pitchFamily="18" charset="0"/>
                <a:cs typeface="Times New Roman" pitchFamily="18" charset="0"/>
              </a:rPr>
              <a:t>- ворон</a:t>
            </a:r>
            <a:endParaRPr lang="ru-RU" sz="3500" dirty="0" smtClean="0">
              <a:latin typeface="Times New Roman" pitchFamily="18" charset="0"/>
              <a:cs typeface="Times New Roman" pitchFamily="18" charset="0"/>
            </a:endParaRPr>
          </a:p>
          <a:p>
            <a:pPr>
              <a:buNone/>
            </a:pPr>
            <a:r>
              <a:rPr lang="en-US" sz="3500" b="1" dirty="0" smtClean="0">
                <a:latin typeface="Times New Roman" pitchFamily="18" charset="0"/>
                <a:cs typeface="Times New Roman" pitchFamily="18" charset="0"/>
              </a:rPr>
              <a:t>armed forces</a:t>
            </a:r>
            <a:r>
              <a:rPr lang="ru-RU" sz="3500" b="1" dirty="0" smtClean="0">
                <a:latin typeface="Times New Roman" pitchFamily="18" charset="0"/>
                <a:cs typeface="Times New Roman" pitchFamily="18" charset="0"/>
              </a:rPr>
              <a:t> </a:t>
            </a:r>
            <a:r>
              <a:rPr lang="ru-RU" sz="3500" dirty="0" smtClean="0">
                <a:latin typeface="Times New Roman" pitchFamily="18" charset="0"/>
                <a:cs typeface="Times New Roman" pitchFamily="18" charset="0"/>
              </a:rPr>
              <a:t>– вооруженные силы</a:t>
            </a:r>
            <a:endParaRPr lang="ru-RU" sz="3500" dirty="0" smtClean="0">
              <a:latin typeface="Times New Roman" pitchFamily="18" charset="0"/>
              <a:cs typeface="Times New Roman" pitchFamily="18" charset="0"/>
            </a:endParaRPr>
          </a:p>
          <a:p>
            <a:pPr>
              <a:buNone/>
            </a:pPr>
            <a:r>
              <a:rPr lang="en-US" sz="3500" b="1" dirty="0" smtClean="0">
                <a:latin typeface="Times New Roman" pitchFamily="18" charset="0"/>
                <a:cs typeface="Times New Roman" pitchFamily="18" charset="0"/>
              </a:rPr>
              <a:t>striking</a:t>
            </a:r>
            <a:r>
              <a:rPr lang="en-US" sz="3500" dirty="0" smtClean="0">
                <a:latin typeface="Times New Roman" pitchFamily="18" charset="0"/>
                <a:cs typeface="Times New Roman" pitchFamily="18" charset="0"/>
              </a:rPr>
              <a:t> </a:t>
            </a:r>
            <a:r>
              <a:rPr lang="en-US" sz="3500" dirty="0" smtClean="0">
                <a:latin typeface="Times New Roman" pitchFamily="18" charset="0"/>
                <a:cs typeface="Times New Roman" pitchFamily="18" charset="0"/>
              </a:rPr>
              <a:t>– </a:t>
            </a:r>
            <a:r>
              <a:rPr lang="ru-RU" sz="3500" dirty="0" smtClean="0">
                <a:latin typeface="Times New Roman" pitchFamily="18" charset="0"/>
                <a:cs typeface="Times New Roman" pitchFamily="18" charset="0"/>
              </a:rPr>
              <a:t>необыкновенный, поразительный</a:t>
            </a:r>
            <a:endParaRPr lang="ru-RU" sz="3500" dirty="0" smtClean="0">
              <a:latin typeface="Times New Roman" pitchFamily="18" charset="0"/>
              <a:cs typeface="Times New Roman" pitchFamily="18" charset="0"/>
            </a:endParaRPr>
          </a:p>
          <a:p>
            <a:pPr>
              <a:buNone/>
            </a:pPr>
            <a:r>
              <a:rPr lang="en-US" sz="3500" b="1" dirty="0" smtClean="0">
                <a:latin typeface="Times New Roman" pitchFamily="18" charset="0"/>
                <a:cs typeface="Times New Roman" pitchFamily="18" charset="0"/>
              </a:rPr>
              <a:t>uniform</a:t>
            </a:r>
            <a:r>
              <a:rPr lang="ru-RU" sz="3500" dirty="0" smtClean="0">
                <a:latin typeface="Times New Roman" pitchFamily="18" charset="0"/>
                <a:cs typeface="Times New Roman" pitchFamily="18" charset="0"/>
              </a:rPr>
              <a:t> </a:t>
            </a:r>
            <a:r>
              <a:rPr lang="ru-RU" sz="3500" dirty="0" smtClean="0">
                <a:latin typeface="Times New Roman" pitchFamily="18" charset="0"/>
                <a:cs typeface="Times New Roman" pitchFamily="18" charset="0"/>
              </a:rPr>
              <a:t>- униформа</a:t>
            </a:r>
            <a:r>
              <a:rPr lang="en-US" sz="3500" dirty="0" smtClean="0">
                <a:latin typeface="Times New Roman" pitchFamily="18" charset="0"/>
                <a:cs typeface="Times New Roman" pitchFamily="18" charset="0"/>
              </a:rPr>
              <a:t>              </a:t>
            </a:r>
            <a:endParaRPr lang="ru-RU" sz="3500" dirty="0" smtClean="0">
              <a:latin typeface="Times New Roman" pitchFamily="18" charset="0"/>
              <a:cs typeface="Times New Roman" pitchFamily="18" charset="0"/>
            </a:endParaRPr>
          </a:p>
          <a:p>
            <a:pPr>
              <a:buNone/>
            </a:pPr>
            <a:r>
              <a:rPr lang="en-US" sz="3500" b="1" dirty="0" smtClean="0">
                <a:latin typeface="Times New Roman" pitchFamily="18" charset="0"/>
                <a:cs typeface="Times New Roman" pitchFamily="18" charset="0"/>
              </a:rPr>
              <a:t>form</a:t>
            </a:r>
            <a:r>
              <a:rPr lang="ru-RU" sz="3500" b="1" dirty="0" smtClean="0">
                <a:latin typeface="Times New Roman" pitchFamily="18" charset="0"/>
                <a:cs typeface="Times New Roman" pitchFamily="18" charset="0"/>
              </a:rPr>
              <a:t>а</a:t>
            </a:r>
            <a:r>
              <a:rPr lang="en-US" sz="3500" b="1" dirty="0" smtClean="0">
                <a:latin typeface="Times New Roman" pitchFamily="18" charset="0"/>
                <a:cs typeface="Times New Roman" pitchFamily="18" charset="0"/>
              </a:rPr>
              <a:t>l </a:t>
            </a:r>
            <a:r>
              <a:rPr lang="en-US" sz="3500" b="1" dirty="0" err="1" smtClean="0">
                <a:latin typeface="Times New Roman" pitchFamily="18" charset="0"/>
                <a:cs typeface="Times New Roman" pitchFamily="18" charset="0"/>
              </a:rPr>
              <a:t>occ</a:t>
            </a:r>
            <a:r>
              <a:rPr lang="ru-RU" sz="3500" b="1" dirty="0" smtClean="0">
                <a:latin typeface="Times New Roman" pitchFamily="18" charset="0"/>
                <a:cs typeface="Times New Roman" pitchFamily="18" charset="0"/>
              </a:rPr>
              <a:t>а</a:t>
            </a:r>
            <a:r>
              <a:rPr lang="en-US" sz="3500" b="1" dirty="0" err="1" smtClean="0">
                <a:latin typeface="Times New Roman" pitchFamily="18" charset="0"/>
                <a:cs typeface="Times New Roman" pitchFamily="18" charset="0"/>
              </a:rPr>
              <a:t>sion</a:t>
            </a:r>
            <a:r>
              <a:rPr lang="ru-RU" sz="3500" b="1" dirty="0" smtClean="0">
                <a:latin typeface="Times New Roman" pitchFamily="18" charset="0"/>
                <a:cs typeface="Times New Roman" pitchFamily="18" charset="0"/>
              </a:rPr>
              <a:t> </a:t>
            </a:r>
            <a:r>
              <a:rPr lang="ru-RU" sz="3500" dirty="0" smtClean="0">
                <a:latin typeface="Times New Roman" pitchFamily="18" charset="0"/>
                <a:cs typeface="Times New Roman" pitchFamily="18" charset="0"/>
              </a:rPr>
              <a:t>– официальное </a:t>
            </a:r>
            <a:r>
              <a:rPr lang="ru-RU" sz="3500" dirty="0" err="1" smtClean="0">
                <a:latin typeface="Times New Roman" pitchFamily="18" charset="0"/>
                <a:cs typeface="Times New Roman" pitchFamily="18" charset="0"/>
              </a:rPr>
              <a:t>мерориятие</a:t>
            </a:r>
            <a:r>
              <a:rPr lang="ru-RU" sz="3500" dirty="0" smtClean="0">
                <a:latin typeface="Times New Roman" pitchFamily="18" charset="0"/>
                <a:cs typeface="Times New Roman" pitchFamily="18" charset="0"/>
              </a:rPr>
              <a:t>, повод</a:t>
            </a:r>
            <a:endParaRPr lang="ru-RU" sz="3500" dirty="0" smtClean="0">
              <a:latin typeface="Times New Roman" pitchFamily="18" charset="0"/>
              <a:cs typeface="Times New Roman" pitchFamily="18" charset="0"/>
            </a:endParaRPr>
          </a:p>
          <a:p>
            <a:pPr>
              <a:buNone/>
            </a:pPr>
            <a:r>
              <a:rPr lang="en-US" dirty="0" smtClean="0"/>
              <a:t> </a:t>
            </a:r>
            <a:endParaRPr lang="ru-RU" dirty="0" smtClean="0"/>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1752" y="260648"/>
            <a:ext cx="8503920" cy="6336704"/>
          </a:xfrm>
        </p:spPr>
        <p:txBody>
          <a:bodyPr>
            <a:normAutofit fontScale="70000" lnSpcReduction="20000"/>
          </a:bodyPr>
          <a:lstStyle/>
          <a:p>
            <a:r>
              <a:rPr lang="en-US" sz="3600" b="1" dirty="0" smtClean="0">
                <a:latin typeface="Arial Narrow" pitchFamily="34" charset="0"/>
                <a:cs typeface="Aparajita" pitchFamily="34" charset="0"/>
              </a:rPr>
              <a:t>Crown  Jewels</a:t>
            </a:r>
            <a:r>
              <a:rPr lang="en-US" sz="3600" dirty="0" smtClean="0">
                <a:latin typeface="Arial Narrow" pitchFamily="34" charset="0"/>
                <a:cs typeface="Aparajita" pitchFamily="34" charset="0"/>
              </a:rPr>
              <a:t> – </a:t>
            </a:r>
            <a:r>
              <a:rPr lang="ru-RU" sz="3600" dirty="0" smtClean="0">
                <a:latin typeface="Arial Narrow" pitchFamily="34" charset="0"/>
                <a:cs typeface="Aparajita" pitchFamily="34" charset="0"/>
              </a:rPr>
              <a:t>королевские сокровища</a:t>
            </a:r>
          </a:p>
          <a:p>
            <a:pPr>
              <a:buNone/>
            </a:pPr>
            <a:r>
              <a:rPr lang="en-US" sz="3600" dirty="0" smtClean="0">
                <a:latin typeface="Arial Narrow" pitchFamily="34" charset="0"/>
                <a:cs typeface="Aparajita" pitchFamily="34" charset="0"/>
              </a:rPr>
              <a:t> </a:t>
            </a:r>
            <a:endParaRPr lang="ru-RU" sz="3600" dirty="0" smtClean="0">
              <a:latin typeface="Arial Narrow" pitchFamily="34" charset="0"/>
              <a:cs typeface="Aparajita" pitchFamily="34" charset="0"/>
            </a:endParaRPr>
          </a:p>
          <a:p>
            <a:r>
              <a:rPr lang="en-US" sz="3600" b="1" dirty="0" err="1" smtClean="0">
                <a:latin typeface="Arial Narrow" pitchFamily="34" charset="0"/>
                <a:cs typeface="Aparajita" pitchFamily="34" charset="0"/>
              </a:rPr>
              <a:t>guаrd</a:t>
            </a:r>
            <a:r>
              <a:rPr lang="ru-RU" sz="3600" dirty="0" smtClean="0">
                <a:latin typeface="Arial Narrow" pitchFamily="34" charset="0"/>
                <a:cs typeface="Aparajita" pitchFamily="34" charset="0"/>
              </a:rPr>
              <a:t> – охрана, охранять</a:t>
            </a:r>
          </a:p>
          <a:p>
            <a:pPr>
              <a:buNone/>
            </a:pPr>
            <a:r>
              <a:rPr lang="en-US" sz="3600" dirty="0" smtClean="0">
                <a:latin typeface="Arial Narrow" pitchFamily="34" charset="0"/>
                <a:cs typeface="Aparajita" pitchFamily="34" charset="0"/>
              </a:rPr>
              <a:t> </a:t>
            </a:r>
            <a:endParaRPr lang="ru-RU" sz="3600" dirty="0" smtClean="0">
              <a:latin typeface="Arial Narrow" pitchFamily="34" charset="0"/>
              <a:cs typeface="Aparajita" pitchFamily="34" charset="0"/>
            </a:endParaRPr>
          </a:p>
          <a:p>
            <a:r>
              <a:rPr lang="en-US" sz="3600" b="1" dirty="0" err="1" smtClean="0">
                <a:latin typeface="Arial Narrow" pitchFamily="34" charset="0"/>
                <a:cs typeface="Aparajita" pitchFamily="34" charset="0"/>
              </a:rPr>
              <a:t>pаlаce</a:t>
            </a:r>
            <a:r>
              <a:rPr lang="ru-RU" sz="3600" dirty="0" smtClean="0">
                <a:latin typeface="Arial Narrow" pitchFamily="34" charset="0"/>
                <a:cs typeface="Aparajita" pitchFamily="34" charset="0"/>
              </a:rPr>
              <a:t> - дворец</a:t>
            </a:r>
            <a:r>
              <a:rPr lang="en-US" sz="3600" dirty="0" smtClean="0">
                <a:latin typeface="Arial Narrow" pitchFamily="34" charset="0"/>
                <a:cs typeface="Aparajita" pitchFamily="34" charset="0"/>
              </a:rPr>
              <a:t>   </a:t>
            </a:r>
            <a:endParaRPr lang="ru-RU" sz="3600" dirty="0" smtClean="0">
              <a:latin typeface="Arial Narrow" pitchFamily="34" charset="0"/>
              <a:cs typeface="Aparajita" pitchFamily="34" charset="0"/>
            </a:endParaRPr>
          </a:p>
          <a:p>
            <a:pPr>
              <a:buNone/>
            </a:pPr>
            <a:r>
              <a:rPr lang="en-US" sz="3600" dirty="0" smtClean="0">
                <a:latin typeface="Arial Narrow" pitchFamily="34" charset="0"/>
                <a:cs typeface="Aparajita" pitchFamily="34" charset="0"/>
              </a:rPr>
              <a:t> </a:t>
            </a:r>
            <a:endParaRPr lang="ru-RU" sz="3600" dirty="0" smtClean="0">
              <a:latin typeface="Arial Narrow" pitchFamily="34" charset="0"/>
              <a:cs typeface="Aparajita" pitchFamily="34" charset="0"/>
            </a:endParaRPr>
          </a:p>
          <a:p>
            <a:r>
              <a:rPr lang="en-US" sz="3600" b="1" dirty="0" smtClean="0">
                <a:latin typeface="Arial Narrow" pitchFamily="34" charset="0"/>
                <a:cs typeface="Aparajita" pitchFamily="34" charset="0"/>
              </a:rPr>
              <a:t>site</a:t>
            </a:r>
            <a:r>
              <a:rPr lang="ru-RU" sz="3600" dirty="0" smtClean="0">
                <a:latin typeface="Arial Narrow" pitchFamily="34" charset="0"/>
                <a:cs typeface="Aparajita" pitchFamily="34" charset="0"/>
              </a:rPr>
              <a:t> – достопримечательность, здание</a:t>
            </a:r>
          </a:p>
          <a:p>
            <a:pPr>
              <a:buNone/>
            </a:pPr>
            <a:r>
              <a:rPr lang="en-US" sz="3600" dirty="0" smtClean="0">
                <a:latin typeface="Arial Narrow" pitchFamily="34" charset="0"/>
                <a:cs typeface="Aparajita" pitchFamily="34" charset="0"/>
              </a:rPr>
              <a:t> </a:t>
            </a:r>
            <a:endParaRPr lang="ru-RU" sz="3600" dirty="0" smtClean="0">
              <a:latin typeface="Arial Narrow" pitchFamily="34" charset="0"/>
              <a:cs typeface="Aparajita" pitchFamily="34" charset="0"/>
            </a:endParaRPr>
          </a:p>
          <a:p>
            <a:r>
              <a:rPr lang="en-US" sz="3600" b="1" dirty="0" smtClean="0">
                <a:latin typeface="Arial Narrow" pitchFamily="34" charset="0"/>
                <a:cs typeface="Aparajita" pitchFamily="34" charset="0"/>
              </a:rPr>
              <a:t>tourists</a:t>
            </a:r>
            <a:r>
              <a:rPr lang="en-US" sz="3600" dirty="0" smtClean="0">
                <a:latin typeface="Arial Narrow" pitchFamily="34" charset="0"/>
                <a:cs typeface="Aparajita" pitchFamily="34" charset="0"/>
              </a:rPr>
              <a:t> -</a:t>
            </a:r>
            <a:r>
              <a:rPr lang="ru-RU" sz="3600" dirty="0" smtClean="0">
                <a:latin typeface="Arial Narrow" pitchFamily="34" charset="0"/>
                <a:cs typeface="Aparajita" pitchFamily="34" charset="0"/>
              </a:rPr>
              <a:t> туристы</a:t>
            </a:r>
          </a:p>
          <a:p>
            <a:pPr>
              <a:buNone/>
            </a:pPr>
            <a:r>
              <a:rPr lang="en-US" sz="3600" dirty="0" smtClean="0">
                <a:latin typeface="Arial Narrow" pitchFamily="34" charset="0"/>
                <a:cs typeface="Aparajita" pitchFamily="34" charset="0"/>
              </a:rPr>
              <a:t> </a:t>
            </a:r>
            <a:endParaRPr lang="ru-RU" sz="3600" dirty="0" smtClean="0">
              <a:latin typeface="Arial Narrow" pitchFamily="34" charset="0"/>
              <a:cs typeface="Aparajita" pitchFamily="34" charset="0"/>
            </a:endParaRPr>
          </a:p>
          <a:p>
            <a:r>
              <a:rPr lang="en-US" sz="3600" b="1" dirty="0" smtClean="0">
                <a:latin typeface="Arial Narrow" pitchFamily="34" charset="0"/>
                <a:cs typeface="Aparajita" pitchFamily="34" charset="0"/>
              </a:rPr>
              <a:t>tourist  </a:t>
            </a:r>
            <a:r>
              <a:rPr lang="ru-RU" sz="3600" b="1" dirty="0" smtClean="0">
                <a:latin typeface="Arial Narrow" pitchFamily="34" charset="0"/>
                <a:cs typeface="Aparajita" pitchFamily="34" charset="0"/>
              </a:rPr>
              <a:t>а</a:t>
            </a:r>
            <a:r>
              <a:rPr lang="en-US" sz="3600" b="1" dirty="0" err="1" smtClean="0">
                <a:latin typeface="Arial Narrow" pitchFamily="34" charset="0"/>
                <a:cs typeface="Aparajita" pitchFamily="34" charset="0"/>
              </a:rPr>
              <a:t>ttr</a:t>
            </a:r>
            <a:r>
              <a:rPr lang="ru-RU" sz="3600" b="1" dirty="0" smtClean="0">
                <a:latin typeface="Arial Narrow" pitchFamily="34" charset="0"/>
                <a:cs typeface="Aparajita" pitchFamily="34" charset="0"/>
              </a:rPr>
              <a:t>а</a:t>
            </a:r>
            <a:r>
              <a:rPr lang="en-US" sz="3600" b="1" dirty="0" err="1" smtClean="0">
                <a:latin typeface="Arial Narrow" pitchFamily="34" charset="0"/>
                <a:cs typeface="Aparajita" pitchFamily="34" charset="0"/>
              </a:rPr>
              <a:t>ction</a:t>
            </a:r>
            <a:r>
              <a:rPr lang="ru-RU" sz="3600" dirty="0" smtClean="0">
                <a:latin typeface="Arial Narrow" pitchFamily="34" charset="0"/>
                <a:cs typeface="Aparajita" pitchFamily="34" charset="0"/>
              </a:rPr>
              <a:t> – достопримечательность среди туристов</a:t>
            </a:r>
          </a:p>
          <a:p>
            <a:pPr>
              <a:buNone/>
            </a:pPr>
            <a:r>
              <a:rPr lang="ru-RU" sz="3600" dirty="0" smtClean="0">
                <a:latin typeface="Arial Narrow" pitchFamily="34" charset="0"/>
                <a:cs typeface="Aparajita" pitchFamily="34" charset="0"/>
              </a:rPr>
              <a:t> </a:t>
            </a:r>
          </a:p>
          <a:p>
            <a:r>
              <a:rPr lang="en-US" sz="3600" b="1" dirty="0" smtClean="0">
                <a:latin typeface="Arial Narrow" pitchFamily="34" charset="0"/>
                <a:cs typeface="Aparajita" pitchFamily="34" charset="0"/>
              </a:rPr>
              <a:t>trimmings</a:t>
            </a:r>
            <a:r>
              <a:rPr lang="ru-RU" sz="3600" dirty="0" smtClean="0">
                <a:latin typeface="Arial Narrow" pitchFamily="34" charset="0"/>
                <a:cs typeface="Aparajita" pitchFamily="34" charset="0"/>
              </a:rPr>
              <a:t> -  вставки (кусочки материи, используемые для украшения одежды)</a:t>
            </a:r>
          </a:p>
          <a:p>
            <a:pPr>
              <a:buNone/>
            </a:pPr>
            <a:r>
              <a:rPr lang="ru-RU" dirty="0" smtClean="0"/>
              <a:t> </a:t>
            </a:r>
          </a:p>
          <a:p>
            <a:pPr>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500042"/>
            <a:ext cx="8534400" cy="571504"/>
          </a:xfrm>
        </p:spPr>
        <p:txBody>
          <a:bodyPr>
            <a:noAutofit/>
          </a:bodyPr>
          <a:lstStyle/>
          <a:p>
            <a:r>
              <a:rPr lang="ru-RU" sz="4400" b="1" dirty="0" err="1" smtClean="0"/>
              <a:t>Relative</a:t>
            </a:r>
            <a:r>
              <a:rPr lang="ru-RU" sz="4400" b="1" dirty="0" smtClean="0"/>
              <a:t>   </a:t>
            </a:r>
            <a:r>
              <a:rPr lang="en-US" sz="4400" b="1" i="1" dirty="0" smtClean="0">
                <a:latin typeface="Times New Roman" pitchFamily="18" charset="0"/>
                <a:cs typeface="Times New Roman" pitchFamily="18" charset="0"/>
              </a:rPr>
              <a:t> </a:t>
            </a:r>
            <a:r>
              <a:rPr lang="en-US" sz="4400" b="1" dirty="0" smtClean="0">
                <a:latin typeface="Times New Roman" pitchFamily="18" charset="0"/>
                <a:cs typeface="Times New Roman" pitchFamily="18" charset="0"/>
              </a:rPr>
              <a:t>pronouns</a:t>
            </a:r>
            <a:r>
              <a:rPr lang="ru-RU" sz="4400" b="1" dirty="0" smtClean="0">
                <a:latin typeface="Times New Roman" pitchFamily="18" charset="0"/>
                <a:cs typeface="Times New Roman" pitchFamily="18" charset="0"/>
              </a:rPr>
              <a:t> / </a:t>
            </a:r>
            <a:r>
              <a:rPr lang="en-US" sz="4400" b="1" dirty="0" smtClean="0">
                <a:latin typeface="Times New Roman" pitchFamily="18" charset="0"/>
                <a:cs typeface="Times New Roman" pitchFamily="18" charset="0"/>
              </a:rPr>
              <a:t>adverbs</a:t>
            </a:r>
            <a:endParaRPr lang="ru-RU" sz="4400" b="1" dirty="0"/>
          </a:p>
        </p:txBody>
      </p:sp>
      <p:sp>
        <p:nvSpPr>
          <p:cNvPr id="3" name="Содержимое 2"/>
          <p:cNvSpPr>
            <a:spLocks noGrp="1"/>
          </p:cNvSpPr>
          <p:nvPr>
            <p:ph sz="quarter" idx="1"/>
          </p:nvPr>
        </p:nvSpPr>
        <p:spPr>
          <a:xfrm>
            <a:off x="301752" y="1142984"/>
            <a:ext cx="8503920" cy="5500726"/>
          </a:xfrm>
        </p:spPr>
        <p:txBody>
          <a:bodyPr>
            <a:normAutofit lnSpcReduction="10000"/>
          </a:bodyPr>
          <a:lstStyle/>
          <a:p>
            <a:pPr algn="just">
              <a:buNone/>
            </a:pPr>
            <a:r>
              <a:rPr lang="ru-RU" sz="2200" b="1" i="1" dirty="0" err="1" smtClean="0">
                <a:latin typeface="Times New Roman" pitchFamily="18" charset="0"/>
                <a:cs typeface="Times New Roman" pitchFamily="18" charset="0"/>
              </a:rPr>
              <a:t>Relative</a:t>
            </a:r>
            <a:r>
              <a:rPr lang="ru-RU" sz="2200" b="1" i="1"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pronouns</a:t>
            </a:r>
            <a:r>
              <a:rPr lang="ru-RU" sz="2200" b="1" i="1" dirty="0" smtClean="0">
                <a:latin typeface="Times New Roman" pitchFamily="18" charset="0"/>
                <a:cs typeface="Times New Roman" pitchFamily="18" charset="0"/>
              </a:rPr>
              <a:t>/</a:t>
            </a:r>
            <a:r>
              <a:rPr lang="en-US" sz="2200" b="1" i="1" dirty="0" smtClean="0">
                <a:latin typeface="Times New Roman" pitchFamily="18" charset="0"/>
                <a:cs typeface="Times New Roman" pitchFamily="18" charset="0"/>
              </a:rPr>
              <a:t>adverbs</a:t>
            </a:r>
            <a:r>
              <a:rPr lang="ru-RU" sz="2200" b="1" dirty="0" smtClean="0">
                <a:latin typeface="Times New Roman" pitchFamily="18" charset="0"/>
                <a:cs typeface="Times New Roman" pitchFamily="18" charset="0"/>
              </a:rPr>
              <a:t> – </a:t>
            </a:r>
            <a:r>
              <a:rPr lang="ru-RU" sz="2200" b="1" i="1" dirty="0" smtClean="0">
                <a:latin typeface="Times New Roman" pitchFamily="18" charset="0"/>
                <a:cs typeface="Times New Roman" pitchFamily="18" charset="0"/>
              </a:rPr>
              <a:t>это относительные местоимения и</a:t>
            </a:r>
          </a:p>
          <a:p>
            <a:pPr algn="just">
              <a:buNone/>
            </a:pPr>
            <a:r>
              <a:rPr lang="ru-RU" sz="2200" b="1" i="1" dirty="0" smtClean="0">
                <a:latin typeface="Times New Roman" pitchFamily="18" charset="0"/>
                <a:cs typeface="Times New Roman" pitchFamily="18" charset="0"/>
              </a:rPr>
              <a:t>наречия, служащие  для связи главного предложения с</a:t>
            </a:r>
          </a:p>
          <a:p>
            <a:pPr algn="just">
              <a:buNone/>
            </a:pPr>
            <a:r>
              <a:rPr lang="ru-RU" sz="2200" b="1" i="1" dirty="0" smtClean="0">
                <a:latin typeface="Times New Roman" pitchFamily="18" charset="0"/>
                <a:cs typeface="Times New Roman" pitchFamily="18" charset="0"/>
              </a:rPr>
              <a:t>придаточным  определительным.</a:t>
            </a:r>
          </a:p>
          <a:p>
            <a:pPr algn="just"/>
            <a:r>
              <a:rPr lang="en-US" b="1" dirty="0" smtClean="0">
                <a:latin typeface="Times New Roman" pitchFamily="18" charset="0"/>
                <a:cs typeface="Times New Roman" pitchFamily="18" charset="0"/>
              </a:rPr>
              <a:t>who/that/whom </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употребляются по отношению к лицам</a:t>
            </a:r>
            <a:r>
              <a:rPr lang="ru-RU" sz="2000"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«кто, который»</a:t>
            </a:r>
          </a:p>
          <a:p>
            <a:r>
              <a:rPr lang="en-US" b="1" dirty="0" smtClean="0">
                <a:latin typeface="Times New Roman" pitchFamily="18" charset="0"/>
                <a:cs typeface="Times New Roman" pitchFamily="18" charset="0"/>
              </a:rPr>
              <a:t>which</a:t>
            </a: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that</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употребляется по отношению к неодушевленным предметам- </a:t>
            </a:r>
            <a:r>
              <a:rPr lang="ru-RU"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который»</a:t>
            </a:r>
            <a:endParaRPr lang="ru-RU"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whose</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употребляется по отношению к людям, животным и предметам, чтобы выразить принадлежность </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которого, чей»</a:t>
            </a:r>
            <a:endParaRPr lang="ru-RU" dirty="0" smtClean="0">
              <a:latin typeface="Times New Roman" pitchFamily="18" charset="0"/>
              <a:cs typeface="Times New Roman" pitchFamily="18" charset="0"/>
            </a:endParaRPr>
          </a:p>
          <a:p>
            <a:r>
              <a:rPr lang="ru-RU" b="1" dirty="0" err="1" smtClean="0">
                <a:latin typeface="Times New Roman" pitchFamily="18" charset="0"/>
                <a:cs typeface="Times New Roman" pitchFamily="18" charset="0"/>
              </a:rPr>
              <a:t>when</a:t>
            </a:r>
            <a:r>
              <a:rPr lang="ru-RU" dirty="0" smtClean="0">
                <a:latin typeface="Times New Roman" pitchFamily="18" charset="0"/>
                <a:cs typeface="Times New Roman" pitchFamily="18" charset="0"/>
              </a:rPr>
              <a:t> – </a:t>
            </a:r>
            <a:r>
              <a:rPr lang="ru-RU" sz="2200" dirty="0" smtClean="0">
                <a:latin typeface="Times New Roman" pitchFamily="18" charset="0"/>
                <a:cs typeface="Times New Roman" pitchFamily="18" charset="0"/>
              </a:rPr>
              <a:t>употребляется по отношению ко времени-</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когда»</a:t>
            </a:r>
            <a:endParaRPr lang="ru-RU" dirty="0" smtClean="0">
              <a:latin typeface="Times New Roman" pitchFamily="18" charset="0"/>
              <a:cs typeface="Times New Roman" pitchFamily="18" charset="0"/>
            </a:endParaRPr>
          </a:p>
          <a:p>
            <a:r>
              <a:rPr lang="ru-RU" b="1" dirty="0" err="1" smtClean="0">
                <a:latin typeface="Times New Roman" pitchFamily="18" charset="0"/>
                <a:cs typeface="Times New Roman" pitchFamily="18" charset="0"/>
              </a:rPr>
              <a:t>where</a:t>
            </a:r>
            <a:r>
              <a:rPr lang="ru-RU" dirty="0" smtClean="0">
                <a:latin typeface="Times New Roman" pitchFamily="18" charset="0"/>
                <a:cs typeface="Times New Roman" pitchFamily="18" charset="0"/>
              </a:rPr>
              <a:t> – </a:t>
            </a:r>
            <a:r>
              <a:rPr lang="ru-RU" sz="2400" dirty="0" smtClean="0">
                <a:latin typeface="Times New Roman" pitchFamily="18" charset="0"/>
                <a:cs typeface="Times New Roman" pitchFamily="18" charset="0"/>
              </a:rPr>
              <a:t>употребляется по отношению к месту- </a:t>
            </a:r>
            <a:r>
              <a:rPr lang="ru-RU"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где»</a:t>
            </a:r>
            <a:endParaRPr lang="ru-RU" dirty="0" smtClean="0">
              <a:latin typeface="Times New Roman" pitchFamily="18" charset="0"/>
              <a:cs typeface="Times New Roman" pitchFamily="18" charset="0"/>
            </a:endParaRPr>
          </a:p>
          <a:p>
            <a:r>
              <a:rPr lang="ru-RU" b="1" dirty="0" err="1" smtClean="0">
                <a:latin typeface="Times New Roman" pitchFamily="18" charset="0"/>
                <a:cs typeface="Times New Roman" pitchFamily="18" charset="0"/>
              </a:rPr>
              <a:t>why</a:t>
            </a:r>
            <a:r>
              <a:rPr lang="ru-RU" dirty="0" smtClean="0">
                <a:latin typeface="Times New Roman" pitchFamily="18" charset="0"/>
                <a:cs typeface="Times New Roman" pitchFamily="18" charset="0"/>
              </a:rPr>
              <a:t> – </a:t>
            </a:r>
            <a:r>
              <a:rPr lang="ru-RU" sz="2400" dirty="0" smtClean="0">
                <a:latin typeface="Times New Roman" pitchFamily="18" charset="0"/>
                <a:cs typeface="Times New Roman" pitchFamily="18" charset="0"/>
              </a:rPr>
              <a:t>выражает причину</a:t>
            </a:r>
            <a:r>
              <a:rPr lang="ru-RU" dirty="0" smtClean="0">
                <a:latin typeface="Times New Roman" pitchFamily="18" charset="0"/>
                <a:cs typeface="Times New Roman" pitchFamily="18" charset="0"/>
              </a:rPr>
              <a:t> - «</a:t>
            </a:r>
            <a:r>
              <a:rPr lang="ru-RU" b="1" dirty="0" smtClean="0">
                <a:latin typeface="Times New Roman" pitchFamily="18" charset="0"/>
                <a:cs typeface="Times New Roman" pitchFamily="18" charset="0"/>
              </a:rPr>
              <a:t>почему»</a:t>
            </a:r>
            <a:endParaRPr lang="ru-RU"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Ex. 2, p. 31</a:t>
            </a:r>
            <a:endParaRPr lang="ru-RU" dirty="0"/>
          </a:p>
        </p:txBody>
      </p:sp>
      <p:sp>
        <p:nvSpPr>
          <p:cNvPr id="3" name="Содержимое 2"/>
          <p:cNvSpPr>
            <a:spLocks noGrp="1"/>
          </p:cNvSpPr>
          <p:nvPr>
            <p:ph sz="quarter" idx="1"/>
          </p:nvPr>
        </p:nvSpPr>
        <p:spPr/>
        <p:txBody>
          <a:bodyPr/>
          <a:lstStyle/>
          <a:p>
            <a:pPr lvl="0">
              <a:buNone/>
            </a:pPr>
            <a:r>
              <a:rPr lang="en-US" dirty="0" smtClean="0"/>
              <a:t>1-  when</a:t>
            </a:r>
            <a:endParaRPr lang="ru-RU" dirty="0" smtClean="0"/>
          </a:p>
          <a:p>
            <a:pPr lvl="0">
              <a:buNone/>
            </a:pPr>
            <a:r>
              <a:rPr lang="en-US" dirty="0" smtClean="0"/>
              <a:t>2-  that</a:t>
            </a:r>
            <a:endParaRPr lang="ru-RU" dirty="0" smtClean="0"/>
          </a:p>
          <a:p>
            <a:pPr lvl="0">
              <a:buNone/>
            </a:pPr>
            <a:r>
              <a:rPr lang="en-US" dirty="0" smtClean="0"/>
              <a:t>3-  that</a:t>
            </a:r>
            <a:endParaRPr lang="ru-RU" dirty="0" smtClean="0"/>
          </a:p>
          <a:p>
            <a:pPr lvl="0">
              <a:buNone/>
            </a:pPr>
            <a:r>
              <a:rPr lang="en-US" dirty="0" smtClean="0"/>
              <a:t>4-  who</a:t>
            </a:r>
            <a:endParaRPr lang="ru-RU" dirty="0" smtClean="0"/>
          </a:p>
          <a:p>
            <a:pPr>
              <a:buNone/>
            </a:pPr>
            <a:r>
              <a:rPr lang="en-US" dirty="0" smtClean="0"/>
              <a:t>5-  where</a:t>
            </a: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426</TotalTime>
  <Words>649</Words>
  <Application>Microsoft Office PowerPoint</Application>
  <PresentationFormat>Экран (4:3)</PresentationFormat>
  <Paragraphs>108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Официальная</vt:lpstr>
      <vt:lpstr>Слайд 1</vt:lpstr>
      <vt:lpstr>Слайд 2</vt:lpstr>
      <vt:lpstr>Слайд 3</vt:lpstr>
      <vt:lpstr>Слайд 4</vt:lpstr>
      <vt:lpstr>Слайд 5</vt:lpstr>
      <vt:lpstr>Слайд 6</vt:lpstr>
      <vt:lpstr>Слайд 7</vt:lpstr>
      <vt:lpstr>Relative    pronouns / adverbs</vt:lpstr>
      <vt:lpstr>Ex. 2, p. 31</vt:lpstr>
      <vt:lpstr>Слайд 10</vt:lpstr>
      <vt:lpstr>Ex. 3, p. 31</vt:lpstr>
      <vt:lpstr>Слайд 12</vt:lpstr>
      <vt:lpstr>Слайд 13</vt:lpstr>
      <vt:lpstr>Слайд 14</vt:lpstr>
      <vt:lpstr>Слайд 15</vt:lpstr>
      <vt:lpstr>Reflextion</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DOM</dc:creator>
  <cp:lastModifiedBy>user</cp:lastModifiedBy>
  <cp:revision>61</cp:revision>
  <dcterms:created xsi:type="dcterms:W3CDTF">2021-12-08T17:14:57Z</dcterms:created>
  <dcterms:modified xsi:type="dcterms:W3CDTF">2021-12-14T08:09:28Z</dcterms:modified>
</cp:coreProperties>
</file>