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82" r:id="rId3"/>
    <p:sldId id="257" r:id="rId4"/>
    <p:sldId id="259" r:id="rId5"/>
    <p:sldId id="260" r:id="rId6"/>
    <p:sldId id="261" r:id="rId7"/>
    <p:sldId id="262" r:id="rId8"/>
    <p:sldId id="283" r:id="rId9"/>
    <p:sldId id="264" r:id="rId10"/>
    <p:sldId id="265" r:id="rId11"/>
    <p:sldId id="287" r:id="rId12"/>
    <p:sldId id="266" r:id="rId13"/>
    <p:sldId id="284" r:id="rId14"/>
    <p:sldId id="267" r:id="rId15"/>
    <p:sldId id="268" r:id="rId16"/>
    <p:sldId id="269" r:id="rId17"/>
    <p:sldId id="270" r:id="rId18"/>
    <p:sldId id="271" r:id="rId19"/>
    <p:sldId id="272" r:id="rId20"/>
    <p:sldId id="258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5" r:id="rId30"/>
    <p:sldId id="286" r:id="rId31"/>
    <p:sldId id="281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5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991542-9AF8-403B-AD48-F49A5F38CC76}" type="datetimeFigureOut">
              <a:rPr lang="ru-RU" smtClean="0"/>
              <a:pPr/>
              <a:t>20.02.2017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EB4E19-F091-40A2-B7FD-410755697CB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B4E19-F091-40A2-B7FD-410755697CB2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00298" y="1500174"/>
            <a:ext cx="4957770" cy="1084261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Every day and at weekends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323397" y="6143644"/>
            <a:ext cx="1749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Mironova A.V.</a:t>
            </a:r>
          </a:p>
          <a:p>
            <a:pPr algn="ctr"/>
            <a:r>
              <a:rPr lang="en-US" dirty="0" smtClean="0"/>
              <a:t>Azov_2017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  <a:defRPr/>
            </a:pP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With my foot I tap, tap, tap,</a:t>
            </a:r>
            <a:endParaRPr lang="ru-RU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ctr">
              <a:buNone/>
              <a:defRPr/>
            </a:pP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With my hands I clap, clap, clap,</a:t>
            </a:r>
            <a:endParaRPr lang="ru-RU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ctr">
              <a:buNone/>
              <a:defRPr/>
            </a:pP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Right foot first, left foot then,</a:t>
            </a:r>
            <a:endParaRPr lang="ru-RU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ctr">
              <a:buNone/>
              <a:defRPr/>
            </a:pP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Round and round and back again.</a:t>
            </a:r>
            <a:endParaRPr lang="ru-RU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>
              <a:defRPr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lgerian" pitchFamily="82" charset="0"/>
              </a:rPr>
              <a:t>Physical activity</a:t>
            </a:r>
            <a:endParaRPr lang="ru-RU" dirty="0"/>
          </a:p>
        </p:txBody>
      </p:sp>
      <p:pic>
        <p:nvPicPr>
          <p:cNvPr id="5" name="Рисунок 4" descr="KIDS01.gif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71736" y="3857628"/>
            <a:ext cx="4052888" cy="280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th my foot.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Незнайка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1670" y="142852"/>
            <a:ext cx="5214974" cy="656367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>
              <a:buNone/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1. He go to school every day.</a:t>
            </a:r>
          </a:p>
          <a:p>
            <a:pPr algn="ctr">
              <a:buFont typeface="Times New Roman" pitchFamily="16" charset="0"/>
              <a:buChar char="•"/>
              <a:defRPr/>
            </a:pPr>
            <a:r>
              <a:rPr lang="en-US" dirty="0" smtClean="0"/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He go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es</a:t>
            </a:r>
            <a:r>
              <a:rPr lang="en-US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at school every day.</a:t>
            </a:r>
          </a:p>
          <a:p>
            <a:pPr algn="ctr">
              <a:buNone/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2. She are listening to the radio now.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Times New Roman" pitchFamily="16" charset="0"/>
              <a:buChar char="•"/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She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listening to the radio now. </a:t>
            </a:r>
          </a:p>
          <a:p>
            <a:pPr algn="ctr">
              <a:buNone/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3. Do he like swimming?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Times New Roman" pitchFamily="16" charset="0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he like swimming? </a:t>
            </a:r>
          </a:p>
          <a:p>
            <a:pPr algn="ctr">
              <a:buNone/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4. I  is a student.</a:t>
            </a:r>
          </a:p>
          <a:p>
            <a:pPr algn="ctr"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 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 student.</a:t>
            </a:r>
          </a:p>
          <a:p>
            <a:pPr algn="ctr">
              <a:buNone/>
              <a:defRPr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Times New Roman" pitchFamily="16" charset="0"/>
              <a:buNone/>
              <a:defRPr/>
            </a:pPr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lgerian" pitchFamily="82" charset="0"/>
              </a:rPr>
              <a:t>FIND THE MISTAKES:</a:t>
            </a:r>
            <a:endParaRPr lang="ru-RU" dirty="0">
              <a:latin typeface="Algerian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tree is very beautiful 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has leaves and flowers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14348" y="285728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Algerian" pitchFamily="82" charset="0"/>
              </a:rPr>
              <a:t>Listen to the text and find the forms of Present Continuous and Present Simple:</a:t>
            </a:r>
            <a:endParaRPr lang="ru-RU" sz="3200" dirty="0">
              <a:latin typeface="Algerian" pitchFamily="82" charset="0"/>
            </a:endParaRPr>
          </a:p>
        </p:txBody>
      </p:sp>
      <p:pic>
        <p:nvPicPr>
          <p:cNvPr id="5" name="Содержимое 4" descr="muzh-pet-na-rabot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285860"/>
            <a:ext cx="3322932" cy="34115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isometricOffAxis1Righ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Содержимое 7" descr="4123935_kadın-okuma-gazete-rahatlatıcı-şarap-oturma-odası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1560514"/>
            <a:ext cx="3297246" cy="32972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isometricOffAxis1Righ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 descr="4-5-LE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2296" y="3786190"/>
            <a:ext cx="2851142" cy="2851142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8" name="Рисунок 7" descr="child-watching-TV__1012499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72132" y="4143380"/>
            <a:ext cx="3402887" cy="22145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perspectiveHeroicExtremeLeftFacing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>
                <a:latin typeface="Algerian" pitchFamily="82" charset="0"/>
              </a:rPr>
              <a:t>DESCRIBE THE PICTURES IN ONE   SENTENCE </a:t>
            </a:r>
            <a:endParaRPr lang="ru-RU" sz="4000" dirty="0">
              <a:latin typeface="Algerian" pitchFamily="82" charset="0"/>
            </a:endParaRPr>
          </a:p>
        </p:txBody>
      </p:sp>
      <p:pic>
        <p:nvPicPr>
          <p:cNvPr id="5" name="Содержимое 4" descr="girl (2374)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28926" y="1720041"/>
            <a:ext cx="3500461" cy="40389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8000" b="1" spc="331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charset="0"/>
                <a:ea typeface="MS Gothic" charset="-128"/>
              </a:rPr>
              <a:t>SHE IS PAINTING NOW</a:t>
            </a:r>
            <a:endParaRPr lang="ru-RU" sz="8000" b="1" spc="331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charset="0"/>
              <a:ea typeface="MS Gothic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Algerian" pitchFamily="82" charset="0"/>
              </a:rPr>
              <a:t>EVERY SUNDAY</a:t>
            </a:r>
            <a:endParaRPr lang="ru-RU" dirty="0">
              <a:latin typeface="Algerian" pitchFamily="82" charset="0"/>
            </a:endParaRPr>
          </a:p>
        </p:txBody>
      </p:sp>
      <p:pic>
        <p:nvPicPr>
          <p:cNvPr id="5" name="Содержимое 4" descr="12030701-Tidy-up-day-children-cleaning-their-room-using-the-vacuum-cleaner-Stock-Phot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488" y="1289433"/>
            <a:ext cx="3429024" cy="5147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ctr">
              <a:buFont typeface="Times New Roman" pitchFamily="16" charset="0"/>
              <a:buNone/>
              <a:defRPr/>
            </a:pPr>
            <a:r>
              <a:rPr lang="en-US" sz="6600" b="1" spc="331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charset="0"/>
                <a:ea typeface="MS Gothic" charset="-128"/>
              </a:rPr>
              <a:t>THEY CLEAN THE ROOM EVERY </a:t>
            </a:r>
          </a:p>
          <a:p>
            <a:pPr algn="ctr">
              <a:buFont typeface="Times New Roman" pitchFamily="16" charset="0"/>
              <a:buNone/>
              <a:defRPr/>
            </a:pPr>
            <a:r>
              <a:rPr lang="en-US" sz="6600" b="1" spc="331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charset="0"/>
                <a:ea typeface="MS Gothic" charset="-128"/>
              </a:rPr>
              <a:t>SUNDAY</a:t>
            </a:r>
            <a:endParaRPr lang="ru-RU" sz="6600" b="1" spc="331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charset="0"/>
              <a:ea typeface="MS Gothic" charset="-128"/>
            </a:endParaRPr>
          </a:p>
          <a:p>
            <a:endParaRPr lang="ru-RU" sz="6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85804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Algerian" pitchFamily="82" charset="0"/>
              </a:rPr>
              <a:t>NOW</a:t>
            </a:r>
            <a:endParaRPr lang="ru-RU" dirty="0">
              <a:latin typeface="Algerian" pitchFamily="82" charset="0"/>
            </a:endParaRPr>
          </a:p>
        </p:txBody>
      </p:sp>
      <p:pic>
        <p:nvPicPr>
          <p:cNvPr id="5" name="Содержимое 4" descr="footballcamp_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5984" y="1600200"/>
            <a:ext cx="6792032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 smtClean="0">
              <a:solidFill>
                <a:srgbClr val="00B050"/>
              </a:solidFill>
            </a:endParaRPr>
          </a:p>
          <a:p>
            <a:endParaRPr lang="en-US" dirty="0" smtClean="0">
              <a:solidFill>
                <a:srgbClr val="00B050"/>
              </a:solidFill>
            </a:endParaRPr>
          </a:p>
          <a:p>
            <a:endParaRPr lang="en-US" dirty="0" smtClean="0">
              <a:solidFill>
                <a:srgbClr val="00B050"/>
              </a:solidFill>
            </a:endParaRPr>
          </a:p>
          <a:p>
            <a:endParaRPr lang="en-US" dirty="0" smtClean="0">
              <a:solidFill>
                <a:srgbClr val="00B050"/>
              </a:solidFill>
            </a:endParaRPr>
          </a:p>
          <a:p>
            <a:endParaRPr lang="en-US" dirty="0" smtClean="0">
              <a:solidFill>
                <a:srgbClr val="00B050"/>
              </a:solidFill>
            </a:endParaRPr>
          </a:p>
          <a:p>
            <a:endParaRPr lang="en-US" dirty="0" smtClean="0">
              <a:solidFill>
                <a:srgbClr val="00B050"/>
              </a:solidFill>
            </a:endParaRPr>
          </a:p>
          <a:p>
            <a:endParaRPr lang="en-US" dirty="0" smtClean="0">
              <a:solidFill>
                <a:srgbClr val="00B050"/>
              </a:solidFill>
            </a:endParaRPr>
          </a:p>
          <a:p>
            <a:r>
              <a:rPr lang="en-US" dirty="0" smtClean="0">
                <a:solidFill>
                  <a:srgbClr val="00B050"/>
                </a:solidFill>
              </a:rPr>
              <a:t>The tree is brown 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It has no leaves or flowers</a:t>
            </a:r>
            <a:endParaRPr lang="ru-RU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8000" b="1" spc="331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charset="0"/>
                <a:ea typeface="MS Gothic" charset="-128"/>
              </a:rPr>
              <a:t>THE </a:t>
            </a:r>
            <a:r>
              <a:rPr lang="ru-RU" sz="8000" b="1" spc="331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charset="0"/>
                <a:ea typeface="MS Gothic" charset="-128"/>
              </a:rPr>
              <a:t>В</a:t>
            </a:r>
            <a:r>
              <a:rPr lang="en-US" sz="8000" b="1" spc="331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charset="0"/>
                <a:ea typeface="MS Gothic" charset="-128"/>
              </a:rPr>
              <a:t>OYS ARE PLAYING FOOTBALL</a:t>
            </a:r>
            <a:endParaRPr lang="ru-RU" sz="8000" b="1" spc="331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charset="0"/>
              <a:ea typeface="MS Gothic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Algerian" pitchFamily="82" charset="0"/>
              </a:rPr>
              <a:t>NOW</a:t>
            </a:r>
            <a:endParaRPr lang="ru-RU" dirty="0"/>
          </a:p>
        </p:txBody>
      </p:sp>
      <p:pic>
        <p:nvPicPr>
          <p:cNvPr id="5" name="Содержимое 4" descr="733799339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49759" y="1600200"/>
            <a:ext cx="4444481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8000" b="1" spc="331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charset="0"/>
                <a:ea typeface="MS Gothic" charset="-128"/>
              </a:rPr>
              <a:t>SHE IS SLEEPING NOW</a:t>
            </a:r>
            <a:endParaRPr lang="ru-RU" sz="8000" b="1" spc="331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charset="0"/>
              <a:ea typeface="MS Gothic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lgerian" pitchFamily="82" charset="0"/>
              </a:rPr>
              <a:t>USUALLY</a:t>
            </a:r>
            <a:endParaRPr lang="ru-RU" dirty="0">
              <a:latin typeface="Algerian" pitchFamily="82" charset="0"/>
            </a:endParaRPr>
          </a:p>
        </p:txBody>
      </p:sp>
      <p:pic>
        <p:nvPicPr>
          <p:cNvPr id="5" name="Содержимое 4" descr="origina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51229" y="1600200"/>
            <a:ext cx="7241541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7200" b="1" spc="331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charset="0"/>
                <a:ea typeface="MS Gothic" charset="-128"/>
              </a:rPr>
              <a:t>HE USUALLY DOES HIS HOMEWORK</a:t>
            </a:r>
            <a:endParaRPr lang="ru-RU" sz="7200" b="1" spc="331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charset="0"/>
              <a:ea typeface="MS Gothic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lgerian" pitchFamily="82" charset="0"/>
              </a:rPr>
              <a:t>OFTEN</a:t>
            </a:r>
            <a:endParaRPr lang="ru-RU" dirty="0">
              <a:latin typeface="Algerian" pitchFamily="82" charset="0"/>
            </a:endParaRPr>
          </a:p>
        </p:txBody>
      </p:sp>
      <p:pic>
        <p:nvPicPr>
          <p:cNvPr id="5" name="Содержимое 4" descr="IhhiTaFwr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97297" y="1600200"/>
            <a:ext cx="5949405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8000" b="1" spc="331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charset="0"/>
                <a:ea typeface="MS Gothic" charset="-128"/>
              </a:rPr>
              <a:t>HE OFTEN READS BOOKS</a:t>
            </a:r>
            <a:endParaRPr lang="ru-RU" sz="8000" b="1" spc="331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charset="0"/>
              <a:ea typeface="MS Gothic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latin typeface="Algerian" pitchFamily="82" charset="0"/>
              </a:rPr>
              <a:t> CHOOSE between Present Continuous and Present Simple</a:t>
            </a:r>
            <a:endParaRPr lang="ru-RU" sz="3600" dirty="0">
              <a:latin typeface="Algerian" pitchFamily="82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Times New Roman" pitchFamily="16" charset="0"/>
              <a:buNone/>
              <a:defRPr/>
            </a:pPr>
            <a:r>
              <a:rPr lang="en-US" dirty="0" smtClean="0"/>
              <a:t>1) I …. (to listen) to the radio now.</a:t>
            </a:r>
            <a:endParaRPr lang="ru-RU" dirty="0" smtClean="0"/>
          </a:p>
          <a:p>
            <a:pPr>
              <a:buFont typeface="Times New Roman" pitchFamily="16" charset="0"/>
              <a:buNone/>
              <a:defRPr/>
            </a:pPr>
            <a:r>
              <a:rPr lang="en-US" dirty="0" smtClean="0"/>
              <a:t>2) I … (to go) to school every day.</a:t>
            </a:r>
            <a:endParaRPr lang="ru-RU" dirty="0" smtClean="0"/>
          </a:p>
          <a:p>
            <a:pPr>
              <a:buFont typeface="Times New Roman" pitchFamily="16" charset="0"/>
              <a:buNone/>
              <a:defRPr/>
            </a:pPr>
            <a:r>
              <a:rPr lang="en-US" dirty="0" smtClean="0"/>
              <a:t>3) I usually … (to do) my homework in the evening.</a:t>
            </a:r>
            <a:endParaRPr lang="ru-RU" dirty="0" smtClean="0"/>
          </a:p>
          <a:p>
            <a:pPr>
              <a:buFont typeface="Times New Roman" pitchFamily="16" charset="0"/>
              <a:buNone/>
              <a:defRPr/>
            </a:pPr>
            <a:r>
              <a:rPr lang="ru-RU" dirty="0" smtClean="0"/>
              <a:t>4</a:t>
            </a:r>
            <a:r>
              <a:rPr lang="en-US" dirty="0" smtClean="0"/>
              <a:t>) He …. (to write ) a letter now.</a:t>
            </a:r>
            <a:endParaRPr lang="ru-RU" dirty="0" smtClean="0"/>
          </a:p>
          <a:p>
            <a:pPr>
              <a:buFont typeface="Times New Roman" pitchFamily="16" charset="0"/>
              <a:buNone/>
              <a:defRPr/>
            </a:pPr>
            <a:r>
              <a:rPr lang="ru-RU" dirty="0" smtClean="0"/>
              <a:t>5</a:t>
            </a:r>
            <a:r>
              <a:rPr lang="en-US" dirty="0" smtClean="0"/>
              <a:t>) Ann … (to drive) a car at the moment.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03972" indent="-503972" algn="ctr">
              <a:buFont typeface="Times New Roman" pitchFamily="16" charset="0"/>
              <a:buAutoNum type="arabicPeriod"/>
              <a:defRPr/>
            </a:pPr>
            <a:r>
              <a:rPr lang="en-US" sz="4000" dirty="0" smtClean="0"/>
              <a:t>Am listening</a:t>
            </a:r>
          </a:p>
          <a:p>
            <a:pPr marL="503972" indent="-503972" algn="ctr">
              <a:buFont typeface="Times New Roman" pitchFamily="16" charset="0"/>
              <a:buAutoNum type="arabicPeriod"/>
              <a:defRPr/>
            </a:pPr>
            <a:r>
              <a:rPr lang="en-US" sz="4000" dirty="0" smtClean="0"/>
              <a:t>Go</a:t>
            </a:r>
          </a:p>
          <a:p>
            <a:pPr marL="503972" indent="-503972" algn="ctr">
              <a:buFont typeface="Times New Roman" pitchFamily="16" charset="0"/>
              <a:buAutoNum type="arabicPeriod"/>
              <a:defRPr/>
            </a:pPr>
            <a:r>
              <a:rPr lang="en-US" sz="4000" dirty="0" smtClean="0"/>
              <a:t>Do</a:t>
            </a:r>
          </a:p>
          <a:p>
            <a:pPr marL="503972" indent="-503972" algn="ctr">
              <a:buFont typeface="Times New Roman" pitchFamily="16" charset="0"/>
              <a:buAutoNum type="arabicPeriod"/>
              <a:defRPr/>
            </a:pPr>
            <a:r>
              <a:rPr lang="en-US" sz="4000" dirty="0" smtClean="0"/>
              <a:t>Is writing</a:t>
            </a:r>
          </a:p>
          <a:p>
            <a:pPr marL="503972" indent="-503972" algn="ctr">
              <a:buFont typeface="Times New Roman" pitchFamily="16" charset="0"/>
              <a:buAutoNum type="arabicPeriod"/>
              <a:defRPr/>
            </a:pPr>
            <a:r>
              <a:rPr lang="en-US" sz="4000" dirty="0" smtClean="0"/>
              <a:t>Is driving</a:t>
            </a:r>
          </a:p>
          <a:p>
            <a:pPr marL="503972" indent="-503972" algn="ctr">
              <a:buNone/>
              <a:defRPr/>
            </a:pPr>
            <a:endParaRPr lang="ru-RU" sz="4000" dirty="0" smtClean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>
                <a:latin typeface="Algerian" pitchFamily="82" charset="0"/>
              </a:rPr>
              <a:t>CHECK!!!</a:t>
            </a:r>
            <a:endParaRPr lang="ru-RU" sz="4000" dirty="0">
              <a:latin typeface="Algerian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5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ru-RU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It's time to harvest.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lgerian" pitchFamily="82" charset="0"/>
              </a:rPr>
              <a:t>PHONETIC EXERCISE</a:t>
            </a:r>
            <a:endParaRPr lang="ru-RU" dirty="0"/>
          </a:p>
        </p:txBody>
      </p:sp>
      <p:sp>
        <p:nvSpPr>
          <p:cNvPr id="4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i="1" dirty="0" smtClean="0"/>
              <a:t>Task: read and find the forms of Present Simple and Present</a:t>
            </a:r>
            <a:r>
              <a:rPr lang="ru-RU" i="1" dirty="0" smtClean="0"/>
              <a:t> </a:t>
            </a:r>
            <a:r>
              <a:rPr lang="en-US" i="1" dirty="0" smtClean="0"/>
              <a:t>Continuous.</a:t>
            </a:r>
          </a:p>
          <a:p>
            <a:endParaRPr lang="ru-RU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en-US" sz="5200" dirty="0" smtClean="0"/>
              <a:t>RAIN </a:t>
            </a:r>
            <a:endParaRPr lang="ru-RU" sz="5200" dirty="0" smtClean="0"/>
          </a:p>
          <a:p>
            <a:pPr algn="ctr"/>
            <a:r>
              <a:rPr lang="en-US" sz="5200" dirty="0" smtClean="0"/>
              <a:t>by R. STEVENSON</a:t>
            </a:r>
            <a:endParaRPr lang="ru-RU" sz="5200" dirty="0" smtClean="0"/>
          </a:p>
          <a:p>
            <a:pPr algn="ctr">
              <a:buNone/>
            </a:pPr>
            <a:r>
              <a:rPr lang="en-US" sz="5200" dirty="0" smtClean="0"/>
              <a:t>The rain is raining all around,</a:t>
            </a:r>
          </a:p>
          <a:p>
            <a:pPr algn="ctr">
              <a:buNone/>
            </a:pPr>
            <a:r>
              <a:rPr lang="en-US" sz="5200" dirty="0" smtClean="0"/>
              <a:t>It falls on field and tree</a:t>
            </a:r>
          </a:p>
          <a:p>
            <a:pPr algn="ctr">
              <a:buNone/>
            </a:pPr>
            <a:r>
              <a:rPr lang="en-US" sz="5200" dirty="0" smtClean="0"/>
              <a:t>It rains on the umbrella here</a:t>
            </a:r>
          </a:p>
          <a:p>
            <a:pPr algn="ctr">
              <a:buNone/>
            </a:pPr>
            <a:r>
              <a:rPr lang="en-US" sz="5200" dirty="0" smtClean="0"/>
              <a:t>And on the ships at sea.</a:t>
            </a:r>
            <a:endParaRPr lang="en-US" dirty="0" smtClean="0"/>
          </a:p>
          <a:p>
            <a:endParaRPr lang="ru-RU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endParaRPr lang="ru-RU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lgerian" pitchFamily="82" charset="0"/>
              </a:rPr>
              <a:t>Let's summarize!</a:t>
            </a:r>
            <a:endParaRPr lang="ru-RU" dirty="0"/>
          </a:p>
        </p:txBody>
      </p:sp>
      <p:pic>
        <p:nvPicPr>
          <p:cNvPr id="4" name="Содержимое 3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600200"/>
            <a:ext cx="4203209" cy="4525963"/>
          </a:xfrm>
        </p:spPr>
      </p:pic>
      <p:pic>
        <p:nvPicPr>
          <p:cNvPr id="5" name="Рисунок 4" descr="ароматизатор-Яблоко-натуральный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314" y="1304836"/>
            <a:ext cx="1928826" cy="1838412"/>
          </a:xfrm>
          <a:prstGeom prst="flowChartConnector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</p:pic>
      <p:pic>
        <p:nvPicPr>
          <p:cNvPr id="6" name="Рисунок 5" descr="1038414-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3214686"/>
            <a:ext cx="2071702" cy="1785950"/>
          </a:xfrm>
          <a:prstGeom prst="ellipse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</p:pic>
      <p:pic>
        <p:nvPicPr>
          <p:cNvPr id="7" name="Рисунок 6" descr="18663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57752" y="4929222"/>
            <a:ext cx="1785926" cy="1785926"/>
          </a:xfrm>
          <a:prstGeom prst="ellipse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</p:pic>
      <p:sp>
        <p:nvSpPr>
          <p:cNvPr id="8" name="Содержимое 2"/>
          <p:cNvSpPr txBox="1">
            <a:spLocks/>
          </p:cNvSpPr>
          <p:nvPr/>
        </p:nvSpPr>
        <p:spPr>
          <a:xfrm>
            <a:off x="6715140" y="1957390"/>
            <a:ext cx="2357454" cy="54291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503972" marR="0" lvl="0" indent="-503972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dirty="0" smtClean="0">
                <a:solidFill>
                  <a:srgbClr val="FF0000"/>
                </a:solidFill>
              </a:rPr>
              <a:t>Very good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03972" marR="0" lvl="0" indent="-503972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6929454" y="4029092"/>
            <a:ext cx="1285884" cy="54291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503972" marR="0" lvl="0" indent="-503972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dirty="0" smtClean="0">
                <a:solidFill>
                  <a:srgbClr val="FFFF00"/>
                </a:solidFill>
              </a:rPr>
              <a:t>Good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03972" marR="0" lvl="0" indent="-503972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6715140" y="5815042"/>
            <a:ext cx="2357454" cy="54291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503972" marR="0" lvl="0" indent="-503972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dirty="0" smtClean="0">
                <a:solidFill>
                  <a:srgbClr val="00B050"/>
                </a:solidFill>
              </a:rPr>
              <a:t>Not so good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03972" marR="0" lvl="0" indent="-503972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42 -0.01041 L -0.47535 -0.2648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" y="-1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59259E-6 L -0.33334 -0.0252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" y="-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44444E-6 L -0.38073 0.01828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" y="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704670344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43175" y="2000241"/>
            <a:ext cx="5087726" cy="3000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sz="4400" dirty="0" smtClean="0">
              <a:latin typeface="Algerian" pitchFamily="82" charset="0"/>
              <a:ea typeface="+mj-ea"/>
              <a:cs typeface="+mj-cs"/>
            </a:endParaRPr>
          </a:p>
          <a:p>
            <a:pPr algn="ctr"/>
            <a:r>
              <a:rPr lang="en-US" sz="4400" dirty="0" smtClean="0">
                <a:latin typeface="Algerian" pitchFamily="82" charset="0"/>
                <a:ea typeface="+mj-ea"/>
                <a:cs typeface="+mj-cs"/>
              </a:rPr>
              <a:t>LET’S CHECK</a:t>
            </a:r>
            <a:endParaRPr lang="ru-RU" sz="4400" dirty="0" smtClean="0">
              <a:latin typeface="Algerian" pitchFamily="82" charset="0"/>
              <a:ea typeface="+mj-ea"/>
              <a:cs typeface="+mj-cs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lgerian" pitchFamily="82" charset="0"/>
              </a:rPr>
              <a:t>The forms of Present Simple and Present Continuous</a:t>
            </a:r>
            <a:endParaRPr lang="ru-RU" dirty="0"/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5200" dirty="0" smtClean="0"/>
              <a:t> </a:t>
            </a:r>
            <a:endParaRPr lang="ru-RU" sz="5200" dirty="0" smtClean="0"/>
          </a:p>
          <a:p>
            <a:pPr algn="ctr">
              <a:buNone/>
            </a:pPr>
            <a:r>
              <a:rPr lang="en-US" dirty="0" smtClean="0"/>
              <a:t>RAIN by R. STEVENSON</a:t>
            </a:r>
          </a:p>
          <a:p>
            <a:pPr algn="ctr">
              <a:buNone/>
            </a:pPr>
            <a:r>
              <a:rPr lang="en-US" dirty="0" smtClean="0"/>
              <a:t>The rain </a:t>
            </a:r>
            <a:r>
              <a:rPr lang="en-US" b="1" dirty="0" smtClean="0">
                <a:solidFill>
                  <a:srgbClr val="FF0000"/>
                </a:solidFill>
              </a:rPr>
              <a:t>is raining</a:t>
            </a:r>
            <a:r>
              <a:rPr lang="en-US" b="1" dirty="0" smtClean="0">
                <a:solidFill>
                  <a:schemeClr val="accent2"/>
                </a:solidFill>
              </a:rPr>
              <a:t> </a:t>
            </a:r>
            <a:r>
              <a:rPr lang="en-US" dirty="0" smtClean="0"/>
              <a:t>all around,</a:t>
            </a:r>
          </a:p>
          <a:p>
            <a:pPr algn="ctr">
              <a:buNone/>
            </a:pPr>
            <a:r>
              <a:rPr lang="en-US" dirty="0" smtClean="0"/>
              <a:t>It </a:t>
            </a:r>
            <a:r>
              <a:rPr lang="en-US" b="1" dirty="0" smtClean="0">
                <a:solidFill>
                  <a:srgbClr val="FF0000"/>
                </a:solidFill>
              </a:rPr>
              <a:t>falls</a:t>
            </a:r>
            <a:r>
              <a:rPr lang="en-US" dirty="0" smtClean="0"/>
              <a:t> on field and tree</a:t>
            </a:r>
          </a:p>
          <a:p>
            <a:pPr algn="ctr">
              <a:buNone/>
            </a:pPr>
            <a:r>
              <a:rPr lang="en-US" dirty="0" smtClean="0"/>
              <a:t>It </a:t>
            </a:r>
            <a:r>
              <a:rPr lang="en-US" b="1" dirty="0" smtClean="0">
                <a:solidFill>
                  <a:srgbClr val="FF0000"/>
                </a:solidFill>
              </a:rPr>
              <a:t>rains</a:t>
            </a:r>
            <a:r>
              <a:rPr lang="en-US" dirty="0" smtClean="0"/>
              <a:t> on the umbrella here</a:t>
            </a:r>
          </a:p>
          <a:p>
            <a:pPr algn="ctr">
              <a:buNone/>
            </a:pPr>
            <a:r>
              <a:rPr lang="en-US" dirty="0" smtClean="0"/>
              <a:t>And on the ships at sea.</a:t>
            </a:r>
            <a:endParaRPr lang="ru-RU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endParaRPr lang="ru-RU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lgerian" pitchFamily="82" charset="0"/>
              </a:rPr>
              <a:t>LET’S TALK ABOUT THE RULES</a:t>
            </a:r>
            <a:endParaRPr lang="ru-RU" dirty="0">
              <a:latin typeface="Algerian" pitchFamily="82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1600201"/>
            <a:ext cx="3757610" cy="828667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PRESENT SIMPLE</a:t>
            </a:r>
            <a:endParaRPr lang="ru-RU" dirty="0" smtClean="0"/>
          </a:p>
        </p:txBody>
      </p:sp>
      <p:sp>
        <p:nvSpPr>
          <p:cNvPr id="7" name="Содержимое 5"/>
          <p:cNvSpPr txBox="1">
            <a:spLocks/>
          </p:cNvSpPr>
          <p:nvPr/>
        </p:nvSpPr>
        <p:spPr>
          <a:xfrm>
            <a:off x="4171976" y="1600201"/>
            <a:ext cx="4686304" cy="757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700" dirty="0" smtClean="0"/>
              <a:t>PRESENT</a:t>
            </a:r>
            <a:r>
              <a:rPr lang="ru-RU" sz="2700" dirty="0" smtClean="0"/>
              <a:t> </a:t>
            </a:r>
            <a:r>
              <a:rPr lang="en-US" sz="2700" dirty="0" smtClean="0"/>
              <a:t>CONTINUOUS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2143108" y="245059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6301946" y="245059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2" name="Содержимое 5"/>
          <p:cNvSpPr txBox="1">
            <a:spLocks/>
          </p:cNvSpPr>
          <p:nvPr/>
        </p:nvSpPr>
        <p:spPr>
          <a:xfrm>
            <a:off x="609600" y="3600465"/>
            <a:ext cx="3757610" cy="304324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r>
              <a:rPr lang="en-US" sz="3200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We use Present Simple to describe the action which takes place regularly, every day.</a:t>
            </a:r>
            <a:endParaRPr lang="ru-RU" sz="3200" dirty="0" smtClean="0"/>
          </a:p>
          <a:p>
            <a:endParaRPr lang="en-US" sz="3200" dirty="0" smtClean="0"/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For example:</a:t>
            </a:r>
          </a:p>
          <a:p>
            <a:endParaRPr lang="ru-RU" sz="3200" dirty="0" smtClean="0"/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I go to school every day. 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Содержимое 5"/>
          <p:cNvSpPr txBox="1">
            <a:spLocks/>
          </p:cNvSpPr>
          <p:nvPr/>
        </p:nvSpPr>
        <p:spPr>
          <a:xfrm>
            <a:off x="4957794" y="3600465"/>
            <a:ext cx="3757610" cy="304324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endParaRPr lang="en-US" sz="3200" dirty="0" smtClean="0"/>
          </a:p>
          <a:p>
            <a:pPr marL="514350" indent="-514350">
              <a:buFont typeface="Arial" pitchFamily="34" charset="0"/>
              <a:buChar char="•"/>
            </a:pPr>
            <a:r>
              <a:rPr lang="en-US" sz="3200" dirty="0" smtClean="0"/>
              <a:t>We use Present Continuous to describe the actions which takes place right now.</a:t>
            </a:r>
          </a:p>
          <a:p>
            <a:endParaRPr lang="ru-RU" sz="3200" dirty="0" smtClean="0"/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For example:</a:t>
            </a:r>
          </a:p>
          <a:p>
            <a:endParaRPr lang="ru-RU" sz="3200" dirty="0" smtClean="0"/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I am listening to the</a:t>
            </a:r>
            <a:r>
              <a:rPr lang="ru-RU" sz="3200" dirty="0" smtClean="0"/>
              <a:t> </a:t>
            </a:r>
            <a:r>
              <a:rPr lang="en-US" sz="3200" dirty="0" smtClean="0"/>
              <a:t>teacher now.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  <p:bldP spid="7" grpId="0"/>
      <p:bldP spid="9" grpId="0" animBg="1"/>
      <p:bldP spid="11" grpId="0" animBg="1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14678" y="5214950"/>
            <a:ext cx="2428892" cy="428628"/>
          </a:xfrm>
        </p:spPr>
        <p:txBody>
          <a:bodyPr>
            <a:normAutofit lnSpcReduction="10000"/>
          </a:bodyPr>
          <a:lstStyle/>
          <a:p>
            <a:pPr marL="514350" indent="-514350"/>
            <a:r>
              <a:rPr lang="en-US" sz="2400" dirty="0" smtClean="0"/>
              <a:t>read</a:t>
            </a:r>
            <a:endParaRPr lang="ru-RU" sz="24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latin typeface="Algerian" pitchFamily="82" charset="0"/>
              </a:rPr>
              <a:t>Forms of the verbs</a:t>
            </a:r>
            <a:endParaRPr lang="ru-RU" sz="3200" dirty="0">
              <a:latin typeface="Algerian" pitchFamily="82" charset="0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428596" y="2643182"/>
            <a:ext cx="2428892" cy="42862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dirty="0" smtClean="0"/>
              <a:t>I-</a:t>
            </a:r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509558" y="1785926"/>
            <a:ext cx="2990872" cy="785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dirty="0" smtClean="0"/>
              <a:t>Present Simple</a:t>
            </a: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5214942" y="1785926"/>
            <a:ext cx="3786214" cy="642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dirty="0" smtClean="0"/>
              <a:t>Present Continuous</a:t>
            </a: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2214546" y="3300418"/>
            <a:ext cx="155448" cy="914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авая фигурная скобка 11"/>
          <p:cNvSpPr/>
          <p:nvPr/>
        </p:nvSpPr>
        <p:spPr>
          <a:xfrm>
            <a:off x="8215338" y="4729178"/>
            <a:ext cx="155448" cy="914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авая фигурная скобка 14"/>
          <p:cNvSpPr/>
          <p:nvPr/>
        </p:nvSpPr>
        <p:spPr>
          <a:xfrm>
            <a:off x="2201974" y="4586302"/>
            <a:ext cx="155448" cy="914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авая фигурная скобка 15"/>
          <p:cNvSpPr/>
          <p:nvPr/>
        </p:nvSpPr>
        <p:spPr>
          <a:xfrm>
            <a:off x="8202766" y="3443294"/>
            <a:ext cx="155448" cy="914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одержимое 2"/>
          <p:cNvSpPr txBox="1">
            <a:spLocks/>
          </p:cNvSpPr>
          <p:nvPr/>
        </p:nvSpPr>
        <p:spPr>
          <a:xfrm>
            <a:off x="428596" y="3128500"/>
            <a:ext cx="2428892" cy="1357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dirty="0" smtClean="0"/>
              <a:t>She -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</a:t>
            </a:r>
            <a:endParaRPr lang="en-US" sz="2400" dirty="0" smtClean="0"/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Содержимое 2"/>
          <p:cNvSpPr txBox="1">
            <a:spLocks/>
          </p:cNvSpPr>
          <p:nvPr/>
        </p:nvSpPr>
        <p:spPr>
          <a:xfrm>
            <a:off x="428596" y="4401938"/>
            <a:ext cx="2428892" cy="1357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dirty="0" smtClean="0"/>
              <a:t>They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You -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dirty="0" smtClean="0"/>
              <a:t>We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Содержимое 2"/>
          <p:cNvSpPr txBox="1">
            <a:spLocks/>
          </p:cNvSpPr>
          <p:nvPr/>
        </p:nvSpPr>
        <p:spPr>
          <a:xfrm>
            <a:off x="6357950" y="2571744"/>
            <a:ext cx="2428892" cy="42862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dirty="0" smtClean="0"/>
              <a:t>I-</a:t>
            </a:r>
          </a:p>
        </p:txBody>
      </p:sp>
      <p:sp>
        <p:nvSpPr>
          <p:cNvPr id="20" name="Содержимое 2"/>
          <p:cNvSpPr txBox="1">
            <a:spLocks/>
          </p:cNvSpPr>
          <p:nvPr/>
        </p:nvSpPr>
        <p:spPr>
          <a:xfrm>
            <a:off x="6357950" y="3244182"/>
            <a:ext cx="2428892" cy="1357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dirty="0" smtClean="0"/>
              <a:t>She -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</a:t>
            </a:r>
            <a:endParaRPr lang="en-US" sz="2400" dirty="0" smtClean="0"/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Содержимое 2"/>
          <p:cNvSpPr txBox="1">
            <a:spLocks/>
          </p:cNvSpPr>
          <p:nvPr/>
        </p:nvSpPr>
        <p:spPr>
          <a:xfrm>
            <a:off x="6357950" y="4554338"/>
            <a:ext cx="2428892" cy="1357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dirty="0" smtClean="0"/>
              <a:t>They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You -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dirty="0" smtClean="0"/>
              <a:t>We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Содержимое 2"/>
          <p:cNvSpPr txBox="1">
            <a:spLocks/>
          </p:cNvSpPr>
          <p:nvPr/>
        </p:nvSpPr>
        <p:spPr>
          <a:xfrm>
            <a:off x="3214678" y="5724540"/>
            <a:ext cx="2428892" cy="4905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dirty="0" smtClean="0"/>
              <a:t>d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o,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does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Содержимое 2"/>
          <p:cNvSpPr txBox="1">
            <a:spLocks/>
          </p:cNvSpPr>
          <p:nvPr/>
        </p:nvSpPr>
        <p:spPr>
          <a:xfrm>
            <a:off x="3214678" y="4643446"/>
            <a:ext cx="2428892" cy="500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dirty="0" smtClean="0"/>
              <a:t>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 writing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Содержимое 2"/>
          <p:cNvSpPr txBox="1">
            <a:spLocks/>
          </p:cNvSpPr>
          <p:nvPr/>
        </p:nvSpPr>
        <p:spPr>
          <a:xfrm>
            <a:off x="3214678" y="4152904"/>
            <a:ext cx="2428892" cy="4191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dirty="0" smtClean="0"/>
              <a:t>r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eads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Содержимое 2"/>
          <p:cNvSpPr txBox="1">
            <a:spLocks/>
          </p:cNvSpPr>
          <p:nvPr/>
        </p:nvSpPr>
        <p:spPr>
          <a:xfrm>
            <a:off x="3214678" y="3581400"/>
            <a:ext cx="2500330" cy="4905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dirty="0" smtClean="0"/>
              <a:t>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 eating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Содержимое 2"/>
          <p:cNvSpPr txBox="1">
            <a:spLocks/>
          </p:cNvSpPr>
          <p:nvPr/>
        </p:nvSpPr>
        <p:spPr>
          <a:xfrm>
            <a:off x="3214678" y="3071810"/>
            <a:ext cx="2928958" cy="500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dirty="0" smtClean="0"/>
              <a:t>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 listening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Содержимое 2"/>
          <p:cNvSpPr txBox="1">
            <a:spLocks/>
          </p:cNvSpPr>
          <p:nvPr/>
        </p:nvSpPr>
        <p:spPr>
          <a:xfrm>
            <a:off x="3214678" y="2571744"/>
            <a:ext cx="2143140" cy="500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dirty="0" smtClean="0"/>
              <a:t>w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rite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77 -0.00162 L -0.22066 -0.00162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0.38577 -0.07361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" y="-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7037E-7 L 0.40556 0.30972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" y="1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-0.20487 -0.08356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" y="-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0.42518 -0.15047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" y="-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81481E-6 L -0.20747 -0.05 " pathEditMode="relative" rAng="0" ptsTypes="AA">
                                      <p:cBhvr>
                                        <p:cTn id="17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-0.24428 -0.08681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-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4" grpId="0"/>
      <p:bldP spid="7" grpId="0"/>
      <p:bldP spid="9" grpId="0"/>
      <p:bldP spid="10" grpId="0"/>
      <p:bldP spid="11" grpId="0" animBg="1"/>
      <p:bldP spid="12" grpId="0" animBg="1"/>
      <p:bldP spid="15" grpId="0" animBg="1"/>
      <p:bldP spid="16" grpId="0" animBg="1"/>
      <p:bldP spid="17" grpId="0"/>
      <p:bldP spid="18" grpId="0"/>
      <p:bldP spid="19" grpId="0"/>
      <p:bldP spid="20" grpId="0"/>
      <p:bldP spid="21" grpId="0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The tree is green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It has a lot of leaves</a:t>
            </a:r>
            <a:endParaRPr lang="ru-RU" dirty="0" smtClean="0">
              <a:solidFill>
                <a:srgbClr val="FF0000"/>
              </a:solidFill>
            </a:endParaRPr>
          </a:p>
          <a:p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857232"/>
            <a:ext cx="8229600" cy="4525963"/>
          </a:xfrm>
        </p:spPr>
        <p:txBody>
          <a:bodyPr/>
          <a:lstStyle/>
          <a:p>
            <a:pPr algn="ctr">
              <a:buFont typeface="Times New Roman" pitchFamily="18" charset="0"/>
              <a:buNone/>
            </a:pPr>
            <a:endParaRPr lang="en-US" dirty="0" smtClean="0"/>
          </a:p>
          <a:p>
            <a:pPr algn="ctr">
              <a:buFont typeface="Times New Roman" pitchFamily="18" charset="0"/>
              <a:buNone/>
            </a:pPr>
            <a:endParaRPr lang="en-US" dirty="0" smtClean="0"/>
          </a:p>
          <a:p>
            <a:pPr algn="ctr">
              <a:buFont typeface="Times New Roman" pitchFamily="18" charset="0"/>
              <a:buNone/>
            </a:pPr>
            <a:r>
              <a:rPr lang="en-US" dirty="0" smtClean="0"/>
              <a:t>       </a:t>
            </a:r>
            <a:r>
              <a:rPr lang="en-US" sz="4400" dirty="0" smtClean="0">
                <a:latin typeface="Algerian" pitchFamily="82" charset="0"/>
                <a:ea typeface="+mj-ea"/>
                <a:cs typeface="+mj-cs"/>
              </a:rPr>
              <a:t>IT IS HIGH TIME</a:t>
            </a:r>
          </a:p>
          <a:p>
            <a:pPr algn="ctr">
              <a:buFont typeface="Times New Roman" pitchFamily="18" charset="0"/>
              <a:buNone/>
            </a:pPr>
            <a:r>
              <a:rPr lang="en-US" sz="4400" dirty="0" smtClean="0">
                <a:latin typeface="Algerian" pitchFamily="82" charset="0"/>
                <a:ea typeface="+mj-ea"/>
                <a:cs typeface="+mj-cs"/>
              </a:rPr>
              <a:t>    TO HAVE A REST!!!</a:t>
            </a:r>
          </a:p>
          <a:p>
            <a:pPr algn="ctr"/>
            <a:endParaRPr lang="ru-RU" sz="4400" dirty="0">
              <a:latin typeface="Algerian" pitchFamily="82" charset="0"/>
              <a:ea typeface="+mj-ea"/>
              <a:cs typeface="+mj-cs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lgerian" pitchFamily="82" charset="0"/>
              </a:rPr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493</Words>
  <PresentationFormat>Экран (4:3)</PresentationFormat>
  <Paragraphs>146</Paragraphs>
  <Slides>31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 Every day and at weekends  </vt:lpstr>
      <vt:lpstr>Слайд 2</vt:lpstr>
      <vt:lpstr>PHONETIC EXERCISE</vt:lpstr>
      <vt:lpstr>Слайд 4</vt:lpstr>
      <vt:lpstr>The forms of Present Simple and Present Continuous</vt:lpstr>
      <vt:lpstr>LET’S TALK ABOUT THE RULES</vt:lpstr>
      <vt:lpstr>Forms of the verbs</vt:lpstr>
      <vt:lpstr>Слайд 8</vt:lpstr>
      <vt:lpstr> </vt:lpstr>
      <vt:lpstr>Physical activity</vt:lpstr>
      <vt:lpstr>Слайд 11</vt:lpstr>
      <vt:lpstr>FIND THE MISTAKES:</vt:lpstr>
      <vt:lpstr>Слайд 13</vt:lpstr>
      <vt:lpstr>Listen to the text and find the forms of Present Continuous and Present Simple:</vt:lpstr>
      <vt:lpstr>DESCRIBE THE PICTURES IN ONE   SENTENCE </vt:lpstr>
      <vt:lpstr>Слайд 16</vt:lpstr>
      <vt:lpstr> EVERY SUNDAY</vt:lpstr>
      <vt:lpstr>Слайд 18</vt:lpstr>
      <vt:lpstr> NOW</vt:lpstr>
      <vt:lpstr>Слайд 20</vt:lpstr>
      <vt:lpstr> NOW</vt:lpstr>
      <vt:lpstr>Слайд 22</vt:lpstr>
      <vt:lpstr>USUALLY</vt:lpstr>
      <vt:lpstr>Слайд 24</vt:lpstr>
      <vt:lpstr>OFTEN</vt:lpstr>
      <vt:lpstr>Слайд 26</vt:lpstr>
      <vt:lpstr> CHOOSE between Present Continuous and Present Simple</vt:lpstr>
      <vt:lpstr>CHECK!!!</vt:lpstr>
      <vt:lpstr>Слайд 29</vt:lpstr>
      <vt:lpstr>Let's summarize!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Grammar around us</dc:title>
  <dc:creator>Интер</dc:creator>
  <cp:lastModifiedBy>Учитель</cp:lastModifiedBy>
  <cp:revision>71</cp:revision>
  <dcterms:created xsi:type="dcterms:W3CDTF">2017-02-14T21:06:21Z</dcterms:created>
  <dcterms:modified xsi:type="dcterms:W3CDTF">2017-02-20T04:35:39Z</dcterms:modified>
</cp:coreProperties>
</file>