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6" r:id="rId5"/>
    <p:sldId id="267" r:id="rId6"/>
    <p:sldId id="268" r:id="rId7"/>
    <p:sldId id="269" r:id="rId8"/>
    <p:sldId id="270" r:id="rId9"/>
    <p:sldId id="271" r:id="rId10"/>
    <p:sldId id="272" r:id="rId11"/>
    <p:sldId id="277" r:id="rId12"/>
    <p:sldId id="259" r:id="rId13"/>
    <p:sldId id="278" r:id="rId14"/>
    <p:sldId id="279" r:id="rId15"/>
    <p:sldId id="280" r:id="rId16"/>
    <p:sldId id="281" r:id="rId17"/>
    <p:sldId id="282" r:id="rId18"/>
    <p:sldId id="283" r:id="rId19"/>
    <p:sldId id="273" r:id="rId20"/>
    <p:sldId id="276" r:id="rId21"/>
    <p:sldId id="274" r:id="rId22"/>
    <p:sldId id="275" r:id="rId23"/>
    <p:sldId id="261" r:id="rId24"/>
    <p:sldId id="262" r:id="rId25"/>
    <p:sldId id="284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6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15.11.2017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964488" cy="1930226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Урок китайского языка</a:t>
            </a:r>
            <a:br>
              <a:rPr lang="ru-RU" sz="5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5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7" name="Picture 3" descr="C:\Users\kab2\Desktop\картинки\TaiXue_img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556792"/>
            <a:ext cx="8778118" cy="5184576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3" name="TextBox 2"/>
          <p:cNvSpPr txBox="1"/>
          <p:nvPr/>
        </p:nvSpPr>
        <p:spPr>
          <a:xfrm>
            <a:off x="2915816" y="5517232"/>
            <a:ext cx="59046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Выполнила: Никонова Анастасия Владимировна, учитель английского и китайского языков, ГБОУ «РМШИ», </a:t>
            </a:r>
            <a:r>
              <a:rPr lang="ru-RU" sz="2000" b="1" dirty="0" err="1" smtClean="0">
                <a:solidFill>
                  <a:schemeClr val="bg1"/>
                </a:solidFill>
              </a:rPr>
              <a:t>г.Улан</a:t>
            </a:r>
            <a:r>
              <a:rPr lang="ru-RU" sz="2000" b="1" dirty="0" smtClean="0">
                <a:solidFill>
                  <a:schemeClr val="bg1"/>
                </a:solidFill>
              </a:rPr>
              <a:t>-Удэ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0" y="274638"/>
            <a:ext cx="4392488" cy="142617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(прил.)счастливый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404664"/>
            <a:ext cx="4716016" cy="122413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zh-CN" altLang="en-US" sz="6600" b="1" dirty="0" smtClean="0"/>
              <a:t>快乐 </a:t>
            </a:r>
            <a:r>
              <a:rPr lang="en-US" altLang="zh-CN" sz="6600" b="1" dirty="0" err="1"/>
              <a:t>kuàilè</a:t>
            </a:r>
            <a:endParaRPr lang="ru-RU" sz="6600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772816"/>
            <a:ext cx="7488832" cy="4824536"/>
          </a:xfr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079323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страница 79 jpe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"/>
            <a:ext cx="8712968" cy="6741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71795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8856983" cy="626469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страница 80 j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208912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00360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страница 80 jpe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8352928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13169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страница 80 jpeg-3dialog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496944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52351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страница 80 jpeg-4dialog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8352928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17043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страница 81j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23" y="188640"/>
            <a:ext cx="8764899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03499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F:\страница 81- 2di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4"/>
            <a:ext cx="8784976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F:\tas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4976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72858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3851920" cy="2160240"/>
          </a:xfrm>
        </p:spPr>
        <p:txBody>
          <a:bodyPr>
            <a:normAutofit/>
          </a:bodyPr>
          <a:lstStyle/>
          <a:p>
            <a:pPr algn="ctr"/>
            <a:r>
              <a:rPr lang="ru-RU" sz="2200" dirty="0"/>
              <a:t>Это традиционное декоративно-прикладное искусство </a:t>
            </a:r>
            <a:r>
              <a:rPr lang="ru-RU" sz="2200" dirty="0" smtClean="0"/>
              <a:t>Китая </a:t>
            </a:r>
            <a:r>
              <a:rPr lang="ru-RU" sz="2200" b="0" dirty="0" smtClean="0"/>
              <a:t/>
            </a:r>
            <a:br>
              <a:rPr lang="ru-RU" sz="2200" b="0" dirty="0" smtClean="0"/>
            </a:br>
            <a:r>
              <a:rPr lang="zh-CN" altLang="en-US" sz="3100" dirty="0" smtClean="0">
                <a:solidFill>
                  <a:srgbClr val="FF0000"/>
                </a:solidFill>
              </a:rPr>
              <a:t>剪纸 </a:t>
            </a:r>
            <a:r>
              <a:rPr lang="en-US" sz="3100" dirty="0" err="1">
                <a:solidFill>
                  <a:srgbClr val="FF0000"/>
                </a:solidFill>
              </a:rPr>
              <a:t>jiǎnzhǐ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95936" y="3789040"/>
            <a:ext cx="4968552" cy="29523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наши дни вырезанные из бумаги узоры и картины широко применяются для декорирования интерьера, особенно во время празднования китайского нового года. </a:t>
            </a: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популярное украшение для новогодней ели и традиционный дизайн поздравительных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открыток.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7504" y="2024844"/>
            <a:ext cx="3888432" cy="4716524"/>
          </a:xfrm>
        </p:spPr>
        <p:txBody>
          <a:bodyPr>
            <a:no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Глядя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эти ажурные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картины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трудно поверить, что они вырезаны из бумаги.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древности создателей бумажных узоров вдохновляли на столь изящное творчество китайские народные традиции, фестивали, свадебные церемонии, семейные праздники и другие события. Числу сюжетов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нет предела: это и персонажи китайского гороскопа, и экзотические цветы, и орнаменты, и иероглифы, и сцены повседневной жизни.</a:t>
            </a:r>
          </a:p>
          <a:p>
            <a:endParaRPr lang="ru-RU" b="1" dirty="0"/>
          </a:p>
        </p:txBody>
      </p:sp>
      <p:pic>
        <p:nvPicPr>
          <p:cNvPr id="2050" name="Picture 2" descr="C:\Users\bars\Desktop\ЮЗФУЛ ПИКЧЭРЗ\0_e024c_6bd83c2c_or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1" y="260648"/>
            <a:ext cx="5202186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8233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1282154"/>
          </a:xfrm>
        </p:spPr>
        <p:txBody>
          <a:bodyPr>
            <a:noAutofit/>
          </a:bodyPr>
          <a:lstStyle/>
          <a:p>
            <a:r>
              <a:rPr lang="ru-RU" sz="4800" dirty="0" smtClean="0">
                <a:solidFill>
                  <a:srgbClr val="0086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Тема урока: </a:t>
            </a:r>
            <a:r>
              <a:rPr lang="zh-CN" altLang="en-US" sz="5400" b="1" dirty="0" smtClean="0">
                <a:solidFill>
                  <a:srgbClr val="0086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给朋友的贺卡</a:t>
            </a:r>
            <a:r>
              <a:rPr lang="ja-JP" altLang="en-US" sz="4800" dirty="0" smtClean="0">
                <a:solidFill>
                  <a:srgbClr val="0086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4800" dirty="0" smtClean="0">
                <a:solidFill>
                  <a:srgbClr val="0086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ru-RU" altLang="ja-JP" sz="4800" dirty="0" smtClean="0">
                <a:solidFill>
                  <a:srgbClr val="0086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</a:t>
            </a:r>
            <a:r>
              <a:rPr lang="ru-RU" altLang="ja-JP" sz="4800" dirty="0">
                <a:solidFill>
                  <a:srgbClr val="0086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</a:t>
            </a:r>
            <a:r>
              <a:rPr lang="ru-RU" altLang="ja-JP" sz="4800" dirty="0" smtClean="0">
                <a:solidFill>
                  <a:srgbClr val="0086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ткрытка другу</a:t>
            </a:r>
            <a:r>
              <a:rPr lang="ru-RU" sz="4800" dirty="0" smtClean="0">
                <a:solidFill>
                  <a:srgbClr val="0086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4800" dirty="0">
              <a:solidFill>
                <a:srgbClr val="00863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44824"/>
            <a:ext cx="8712968" cy="4896544"/>
          </a:xfr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3998913" cy="412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84784"/>
            <a:ext cx="4352925" cy="507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73357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3"/>
            <a:ext cx="8784976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3126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53746" y="1258919"/>
            <a:ext cx="9036496" cy="5400600"/>
          </a:xfrm>
          <a:prstGeom prst="rect">
            <a:avLst/>
          </a:prstGeom>
          <a:solidFill>
            <a:srgbClr val="00863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435280" cy="1224136"/>
          </a:xfrm>
        </p:spPr>
        <p:txBody>
          <a:bodyPr>
            <a:noAutofit/>
          </a:bodyPr>
          <a:lstStyle/>
          <a:p>
            <a:r>
              <a:rPr lang="zh-CN" altLang="en-US" sz="4800" b="1" dirty="0">
                <a:solidFill>
                  <a:srgbClr val="0086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给朋友的贺卡</a:t>
            </a:r>
            <a:r>
              <a:rPr lang="ja-JP" altLang="en-US" sz="4000" b="1" dirty="0">
                <a:solidFill>
                  <a:srgbClr val="0086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4000" b="1" dirty="0" smtClean="0">
                <a:solidFill>
                  <a:srgbClr val="0086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ru-RU" altLang="ja-JP" sz="4000" b="1" dirty="0" smtClean="0">
                <a:solidFill>
                  <a:srgbClr val="0086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Открытка другу</a:t>
            </a:r>
            <a:endParaRPr lang="ru-RU" sz="4000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76" y="1772817"/>
            <a:ext cx="3982219" cy="4752527"/>
          </a:xfrm>
        </p:spPr>
      </p:pic>
      <p:sp>
        <p:nvSpPr>
          <p:cNvPr id="6" name="Прямоугольник 5"/>
          <p:cNvSpPr/>
          <p:nvPr/>
        </p:nvSpPr>
        <p:spPr>
          <a:xfrm>
            <a:off x="4067945" y="2708920"/>
            <a:ext cx="4896543" cy="237626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Inverted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zh-CN" altLang="en-US" sz="5400" b="1" cap="none" spc="50" dirty="0" smtClean="0">
                <a:ln w="11430">
                  <a:solidFill>
                    <a:srgbClr val="FF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祝你生日快乐！</a:t>
            </a:r>
            <a:endParaRPr lang="ru-RU" sz="5400" b="1" cap="none" spc="50" dirty="0">
              <a:ln w="11430">
                <a:solidFill>
                  <a:srgbClr val="FF0000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571994" y="1628800"/>
            <a:ext cx="2016229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 smtClean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Lena</a:t>
            </a:r>
            <a:endParaRPr lang="ru-RU" sz="6000" b="1" cap="none" spc="0" dirty="0">
              <a:ln w="1905"/>
              <a:solidFill>
                <a:srgbClr val="FFC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067945" y="5445224"/>
            <a:ext cx="502229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5400" b="1" cap="none" spc="0" dirty="0" smtClean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你的朋友</a:t>
            </a:r>
            <a:r>
              <a:rPr lang="en-US" sz="5400" b="1" cap="none" spc="0" dirty="0" err="1" smtClean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Aryuna</a:t>
            </a:r>
            <a:endParaRPr lang="ru-RU" sz="5400" b="1" cap="none" spc="0" dirty="0">
              <a:ln w="1905"/>
              <a:solidFill>
                <a:srgbClr val="FFC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64265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2578298"/>
          </a:xfrm>
        </p:spPr>
        <p:txBody>
          <a:bodyPr>
            <a:normAutofit/>
          </a:bodyPr>
          <a:lstStyle/>
          <a:p>
            <a:r>
              <a:rPr lang="zh-CN" altLang="en-US" sz="6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今天课的作业</a:t>
            </a:r>
            <a:r>
              <a:rPr lang="zh-CN" altLang="en-US" sz="6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：</a:t>
            </a:r>
            <a:r>
              <a:rPr lang="en-US" altLang="zh-CN" sz="6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zh-CN" sz="6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66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Jīntiān</a:t>
            </a:r>
            <a:r>
              <a:rPr lang="en-US" sz="6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kè</a:t>
            </a:r>
            <a:r>
              <a:rPr lang="en-US" sz="6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</a:t>
            </a:r>
            <a:r>
              <a:rPr lang="ru-RU" sz="6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en-US" sz="66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zuòyè</a:t>
            </a:r>
            <a:r>
              <a:rPr lang="ru-RU" sz="6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ru-RU" sz="6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708920"/>
            <a:ext cx="8229600" cy="3417243"/>
          </a:xfrm>
        </p:spPr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514350" indent="-514350">
              <a:buAutoNum type="arabicParenR"/>
            </a:pPr>
            <a:r>
              <a:rPr lang="ru-RU" sz="4800" dirty="0" smtClean="0"/>
              <a:t>выучить песню</a:t>
            </a:r>
          </a:p>
          <a:p>
            <a:pPr marL="514350" indent="-514350">
              <a:buAutoNum type="arabicParenR"/>
            </a:pPr>
            <a:r>
              <a:rPr lang="ru-RU" sz="4800" dirty="0" smtClean="0"/>
              <a:t>составить диалог</a:t>
            </a:r>
            <a:r>
              <a:rPr lang="en-US" sz="4800" dirty="0" smtClean="0"/>
              <a:t> – </a:t>
            </a:r>
            <a:r>
              <a:rPr lang="ru-RU" sz="4800" dirty="0" smtClean="0"/>
              <a:t>стр.81</a:t>
            </a:r>
            <a:endParaRPr lang="ru-RU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25602"/>
          </a:xfrm>
        </p:spPr>
        <p:txBody>
          <a:bodyPr>
            <a:noAutofit/>
          </a:bodyPr>
          <a:lstStyle/>
          <a:p>
            <a:r>
              <a:rPr lang="ru-RU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внимание!</a:t>
            </a:r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zh-CN" alt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感谢你们的注意！</a:t>
            </a:r>
            <a:endParaRPr lang="ru-RU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C:\Users\kab2\Desktop\картинки\images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500306"/>
            <a:ext cx="8208912" cy="41044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6480"/>
            <a:ext cx="8928992" cy="6705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1288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12968" cy="193991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Комбинации </a:t>
            </a:r>
            <a:r>
              <a:rPr lang="ru-RU" dirty="0" err="1" smtClean="0"/>
              <a:t>инициалей</a:t>
            </a:r>
            <a:r>
              <a:rPr lang="ru-RU" dirty="0" smtClean="0"/>
              <a:t> «</a:t>
            </a:r>
            <a:r>
              <a:rPr lang="en-US" dirty="0" smtClean="0"/>
              <a:t>l, h, </a:t>
            </a:r>
            <a:r>
              <a:rPr lang="en-US" dirty="0" err="1" smtClean="0"/>
              <a:t>zh</a:t>
            </a:r>
            <a:r>
              <a:rPr lang="ru-RU" dirty="0" smtClean="0"/>
              <a:t>»</a:t>
            </a:r>
            <a:r>
              <a:rPr lang="en-US" dirty="0" smtClean="0"/>
              <a:t> </a:t>
            </a:r>
            <a:r>
              <a:rPr lang="ru-RU" dirty="0" smtClean="0"/>
              <a:t> и финалей «</a:t>
            </a:r>
            <a:r>
              <a:rPr lang="en-US" dirty="0" err="1" smtClean="0"/>
              <a:t>ao</a:t>
            </a:r>
            <a:r>
              <a:rPr lang="en-US" dirty="0" smtClean="0"/>
              <a:t>, e, </a:t>
            </a:r>
            <a:r>
              <a:rPr lang="en-US" dirty="0" err="1" smtClean="0"/>
              <a:t>eng</a:t>
            </a:r>
            <a:r>
              <a:rPr lang="ru-RU" dirty="0" smtClean="0"/>
              <a:t>»</a:t>
            </a:r>
            <a:r>
              <a:rPr lang="en-US" dirty="0" smtClean="0"/>
              <a:t>. </a:t>
            </a:r>
            <a:r>
              <a:rPr lang="ru-RU" dirty="0" smtClean="0"/>
              <a:t>Прочитайте эти комбинации в четырех тонах.</a:t>
            </a:r>
            <a:r>
              <a:rPr lang="en-US" dirty="0" smtClean="0"/>
              <a:t> </a:t>
            </a:r>
            <a:r>
              <a:rPr lang="ru-RU" dirty="0" smtClean="0"/>
              <a:t> </a:t>
            </a:r>
            <a:endParaRPr lang="ru-RU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57406551"/>
              </p:ext>
            </p:extLst>
          </p:nvPr>
        </p:nvGraphicFramePr>
        <p:xfrm>
          <a:off x="428596" y="2643182"/>
          <a:ext cx="8391876" cy="39541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8805"/>
                <a:gridCol w="2288805"/>
                <a:gridCol w="1922249"/>
                <a:gridCol w="1892017"/>
              </a:tblGrid>
              <a:tr h="988542">
                <a:tc>
                  <a:txBody>
                    <a:bodyPr/>
                    <a:lstStyle/>
                    <a:p>
                      <a:pPr algn="ctr"/>
                      <a:endParaRPr lang="ru-RU" sz="4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/>
                        <a:t>ao</a:t>
                      </a:r>
                      <a:endParaRPr lang="ru-RU" sz="4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/>
                        <a:t>e</a:t>
                      </a:r>
                      <a:endParaRPr lang="ru-RU" sz="4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 smtClean="0"/>
                        <a:t>eng</a:t>
                      </a:r>
                      <a:endParaRPr lang="ru-RU" sz="4400" dirty="0"/>
                    </a:p>
                  </a:txBody>
                  <a:tcPr/>
                </a:tc>
              </a:tr>
              <a:tr h="988542"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/>
                        <a:t>l</a:t>
                      </a:r>
                      <a:endParaRPr lang="ru-RU" sz="5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 smtClean="0"/>
                        <a:t>lao</a:t>
                      </a:r>
                      <a:endParaRPr lang="ru-RU" sz="4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/>
                        <a:t>le</a:t>
                      </a:r>
                      <a:endParaRPr lang="ru-RU" sz="4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 smtClean="0"/>
                        <a:t>leng</a:t>
                      </a:r>
                      <a:endParaRPr lang="ru-RU" sz="4400" dirty="0"/>
                    </a:p>
                  </a:txBody>
                  <a:tcPr/>
                </a:tc>
              </a:tr>
              <a:tr h="988542"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/>
                        <a:t>h</a:t>
                      </a:r>
                      <a:endParaRPr lang="ru-RU" sz="5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 smtClean="0"/>
                        <a:t>hao</a:t>
                      </a:r>
                      <a:endParaRPr lang="ru-RU" sz="4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/>
                        <a:t>he</a:t>
                      </a:r>
                      <a:endParaRPr lang="ru-RU" sz="4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 smtClean="0"/>
                        <a:t>heng</a:t>
                      </a:r>
                      <a:endParaRPr lang="ru-RU" sz="4400" dirty="0"/>
                    </a:p>
                  </a:txBody>
                  <a:tcPr/>
                </a:tc>
              </a:tr>
              <a:tr h="988542"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err="1" smtClean="0"/>
                        <a:t>zh</a:t>
                      </a:r>
                      <a:endParaRPr lang="ru-RU" sz="5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 smtClean="0"/>
                        <a:t>zhao</a:t>
                      </a:r>
                      <a:endParaRPr lang="ru-RU" sz="4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 smtClean="0"/>
                        <a:t>zhe</a:t>
                      </a:r>
                      <a:endParaRPr lang="ru-RU" sz="4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 smtClean="0"/>
                        <a:t>zheng</a:t>
                      </a:r>
                      <a:endParaRPr lang="ru-RU" sz="44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9512" y="404664"/>
            <a:ext cx="4032448" cy="1440160"/>
          </a:xfrm>
        </p:spPr>
        <p:txBody>
          <a:bodyPr>
            <a:noAutofit/>
          </a:bodyPr>
          <a:lstStyle/>
          <a:p>
            <a:r>
              <a:rPr lang="zh-CN" altLang="en-US" sz="8000" dirty="0"/>
              <a:t>找 </a:t>
            </a:r>
            <a:r>
              <a:rPr lang="en-US" sz="8000" dirty="0" err="1" smtClean="0"/>
              <a:t>zhǎo</a:t>
            </a:r>
            <a:r>
              <a:rPr lang="ru-RU" sz="8000" dirty="0" smtClean="0"/>
              <a:t> </a:t>
            </a:r>
            <a:r>
              <a:rPr lang="ru-RU" sz="6600" dirty="0" smtClean="0"/>
              <a:t>-</a:t>
            </a:r>
            <a:endParaRPr lang="ru-RU" sz="66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139952" y="404664"/>
            <a:ext cx="5472608" cy="1224136"/>
          </a:xfrm>
        </p:spPr>
        <p:txBody>
          <a:bodyPr>
            <a:noAutofit/>
          </a:bodyPr>
          <a:lstStyle/>
          <a:p>
            <a:r>
              <a:rPr lang="ru-RU" sz="4000" dirty="0" smtClean="0"/>
              <a:t>(глаг.) </a:t>
            </a:r>
            <a:r>
              <a:rPr lang="ru-RU" sz="4400" dirty="0" smtClean="0"/>
              <a:t>нужно, искать</a:t>
            </a:r>
            <a:endParaRPr lang="ru-RU" sz="4000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88841"/>
            <a:ext cx="8640960" cy="4752528"/>
          </a:xfrm>
        </p:spPr>
      </p:pic>
    </p:spTree>
    <p:extLst>
      <p:ext uri="{BB962C8B-B14F-4D97-AF65-F5344CB8AC3E}">
        <p14:creationId xmlns:p14="http://schemas.microsoft.com/office/powerpoint/2010/main" val="850107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3968" y="836712"/>
            <a:ext cx="4752528" cy="1656184"/>
          </a:xfrm>
        </p:spPr>
        <p:txBody>
          <a:bodyPr>
            <a:normAutofit/>
          </a:bodyPr>
          <a:lstStyle/>
          <a:p>
            <a:r>
              <a:rPr lang="ru-RU" dirty="0" smtClean="0"/>
              <a:t>(глаг.) находиться, быть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692696"/>
            <a:ext cx="4536504" cy="144016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CN" altLang="en-US" sz="11500" b="1" dirty="0">
                <a:solidFill>
                  <a:srgbClr val="000000"/>
                </a:solidFill>
                <a:latin typeface="arial"/>
              </a:rPr>
              <a:t>在 </a:t>
            </a:r>
            <a:r>
              <a:rPr lang="en-US" sz="11500" b="1" dirty="0" err="1" smtClean="0">
                <a:solidFill>
                  <a:srgbClr val="000000"/>
                </a:solidFill>
                <a:latin typeface="arial"/>
              </a:rPr>
              <a:t>zài</a:t>
            </a:r>
            <a:endParaRPr lang="ru-RU" sz="11500" b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06886"/>
            <a:ext cx="9036496" cy="2382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0808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600200"/>
            <a:ext cx="8496944" cy="514116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363272" cy="2304256"/>
          </a:xfrm>
        </p:spPr>
        <p:txBody>
          <a:bodyPr>
            <a:noAutofit/>
          </a:bodyPr>
          <a:lstStyle/>
          <a:p>
            <a:r>
              <a:rPr lang="en-US" sz="1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zh-CN" altLang="en-US" sz="1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这里  </a:t>
            </a:r>
            <a:r>
              <a:rPr lang="en-US" sz="1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zhèli</a:t>
            </a:r>
            <a:endParaRPr lang="ru-RU" sz="1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03537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sz="8800" b="1" dirty="0"/>
              <a:t>哪</a:t>
            </a:r>
            <a:r>
              <a:rPr lang="zh-CN" altLang="en-US" sz="8800" b="1" dirty="0" smtClean="0"/>
              <a:t>里  </a:t>
            </a:r>
            <a:r>
              <a:rPr lang="en-US" sz="8800" b="1" dirty="0" err="1" smtClean="0"/>
              <a:t>nǎli</a:t>
            </a:r>
            <a:endParaRPr lang="ru-RU" sz="88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772816"/>
            <a:ext cx="7704856" cy="4896544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467013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39952" y="404664"/>
            <a:ext cx="4752528" cy="1152128"/>
          </a:xfrm>
        </p:spPr>
        <p:txBody>
          <a:bodyPr>
            <a:normAutofit/>
          </a:bodyPr>
          <a:lstStyle/>
          <a:p>
            <a:r>
              <a:rPr lang="ru-RU" dirty="0" smtClean="0"/>
              <a:t>(глаг.)поздравлять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23528" y="332656"/>
            <a:ext cx="4110608" cy="129614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CN" altLang="en-US" sz="8800" b="1" dirty="0" smtClean="0"/>
              <a:t>祝  </a:t>
            </a:r>
            <a:r>
              <a:rPr lang="en-US" altLang="zh-CN" sz="8800" b="1" dirty="0" err="1" smtClean="0"/>
              <a:t>zhù</a:t>
            </a:r>
            <a:endParaRPr lang="ru-RU" sz="8800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600200"/>
            <a:ext cx="8424935" cy="4997152"/>
          </a:xfr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829591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354162"/>
          </a:xfrm>
        </p:spPr>
        <p:txBody>
          <a:bodyPr>
            <a:normAutofit/>
          </a:bodyPr>
          <a:lstStyle/>
          <a:p>
            <a:r>
              <a:rPr lang="zh-CN" alt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生日</a:t>
            </a:r>
            <a:r>
              <a:rPr lang="en-US" sz="4800" b="1" dirty="0" err="1">
                <a:solidFill>
                  <a:srgbClr val="000000"/>
                </a:solidFill>
                <a:latin typeface="arial"/>
              </a:rPr>
              <a:t>shēngrì</a:t>
            </a:r>
            <a:r>
              <a:rPr lang="en-US" sz="4800" b="1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dirty="0" smtClean="0"/>
              <a:t>(сущ.) день рождения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844824"/>
            <a:ext cx="7776864" cy="5013175"/>
          </a:xfrm>
        </p:spPr>
      </p:pic>
    </p:spTree>
    <p:extLst>
      <p:ext uri="{BB962C8B-B14F-4D97-AF65-F5344CB8AC3E}">
        <p14:creationId xmlns:p14="http://schemas.microsoft.com/office/powerpoint/2010/main" val="1292008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390</TotalTime>
  <Words>231</Words>
  <Application>Microsoft Office PowerPoint</Application>
  <PresentationFormat>Экран (4:3)</PresentationFormat>
  <Paragraphs>43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Урок китайского языка </vt:lpstr>
      <vt:lpstr>Тема урока: 给朋友的贺卡 -               Открытка другу.</vt:lpstr>
      <vt:lpstr>Комбинации инициалей «l, h, zh»  и финалей «ao, e, eng». Прочитайте эти комбинации в четырех тонах.  </vt:lpstr>
      <vt:lpstr>Презентация PowerPoint</vt:lpstr>
      <vt:lpstr>(глаг.) находиться, быть</vt:lpstr>
      <vt:lpstr> 这里  zhèli</vt:lpstr>
      <vt:lpstr>哪里  nǎli</vt:lpstr>
      <vt:lpstr>(глаг.)поздравлять</vt:lpstr>
      <vt:lpstr>生日shēngrì (сущ.) день рождения </vt:lpstr>
      <vt:lpstr>(прил.)счастливый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Это традиционное декоративно-прикладное искусство Китая  剪纸 jiǎnzhǐ </vt:lpstr>
      <vt:lpstr>Презентация PowerPoint</vt:lpstr>
      <vt:lpstr>Презентация PowerPoint</vt:lpstr>
      <vt:lpstr>给朋友的贺卡 -  Открытка другу</vt:lpstr>
      <vt:lpstr>今天课的作业： Jīntiān kè de  zuòyè:</vt:lpstr>
      <vt:lpstr>Спасибо за внимание! 感谢你们的注意！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Открытый урок китайского языка 6 класс</dc:title>
  <dc:creator>kab2</dc:creator>
  <cp:lastModifiedBy>bars</cp:lastModifiedBy>
  <cp:revision>66</cp:revision>
  <dcterms:created xsi:type="dcterms:W3CDTF">2014-11-25T06:05:36Z</dcterms:created>
  <dcterms:modified xsi:type="dcterms:W3CDTF">2017-11-14T17:07:24Z</dcterms:modified>
</cp:coreProperties>
</file>