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2" r:id="rId14"/>
    <p:sldId id="263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B061-C87E-4B08-8489-D885711B5536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343D9-B10F-40DC-B013-5AD016098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Популяции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 «Экология»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928670"/>
            <a:ext cx="6929486" cy="51974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Скорость расселения вида можно характеризовать средним расстоянием между местом рождения и местом размножения большинства членов популяции. </a:t>
            </a:r>
            <a:r>
              <a:rPr lang="ru-RU" b="1" i="1" dirty="0" smtClean="0"/>
              <a:t>Для ежа обыкновенного </a:t>
            </a:r>
            <a:r>
              <a:rPr lang="ru-RU" dirty="0" smtClean="0"/>
              <a:t>оно составляет в разных условиях от 200 до 1000 м, для </a:t>
            </a:r>
            <a:r>
              <a:rPr lang="ru-RU" b="1" i="1" dirty="0" smtClean="0"/>
              <a:t>крота</a:t>
            </a:r>
            <a:r>
              <a:rPr lang="ru-RU" i="1" dirty="0" smtClean="0"/>
              <a:t> — </a:t>
            </a:r>
            <a:r>
              <a:rPr lang="ru-RU" dirty="0" smtClean="0"/>
              <a:t>170 м, </a:t>
            </a:r>
            <a:r>
              <a:rPr lang="ru-RU" b="1" i="1" dirty="0" smtClean="0"/>
              <a:t>зайца-беляка </a:t>
            </a:r>
            <a:r>
              <a:rPr lang="ru-RU" dirty="0" smtClean="0"/>
              <a:t>— 400 м</a:t>
            </a:r>
            <a:r>
              <a:rPr lang="ru-RU" b="1" i="1" dirty="0" smtClean="0"/>
              <a:t>, зайца-русака</a:t>
            </a:r>
            <a:r>
              <a:rPr lang="ru-RU" dirty="0" smtClean="0"/>
              <a:t> — 3 км, </a:t>
            </a:r>
            <a:r>
              <a:rPr lang="ru-RU" b="1" i="1" dirty="0" smtClean="0"/>
              <a:t>белки обыкновенной </a:t>
            </a:r>
            <a:r>
              <a:rPr lang="ru-RU" dirty="0" smtClean="0"/>
              <a:t>— 7 км, </a:t>
            </a:r>
            <a:r>
              <a:rPr lang="ru-RU" b="1" i="1" dirty="0" smtClean="0"/>
              <a:t>соболя</a:t>
            </a:r>
            <a:r>
              <a:rPr lang="ru-RU" dirty="0" smtClean="0"/>
              <a:t> — 19 км. Некоторые перелётные птицы могут размножаться за 1—1,5 тыс. км от места рождения.</a:t>
            </a:r>
          </a:p>
          <a:p>
            <a:r>
              <a:rPr lang="ru-RU" dirty="0" smtClean="0"/>
              <a:t>У растений распространяются </a:t>
            </a:r>
            <a:r>
              <a:rPr lang="ru-RU" b="1" i="1" dirty="0" smtClean="0"/>
              <a:t>семена, пыльца, споры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 счёт постоянно протекающего расселения молодых, а у некоторых видов — взрослых особей </a:t>
            </a:r>
            <a:r>
              <a:rPr lang="ru-RU" b="1" i="1" dirty="0" smtClean="0">
                <a:solidFill>
                  <a:srgbClr val="7030A0"/>
                </a:solidFill>
              </a:rPr>
              <a:t>осуществляется связь различных популяций и освоение новых территорий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ПОПУЛЯЦИИ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533525" cy="1581153"/>
          </a:xfrm>
          <a:prstGeom prst="rect">
            <a:avLst/>
          </a:prstGeom>
        </p:spPr>
      </p:pic>
      <p:pic>
        <p:nvPicPr>
          <p:cNvPr id="6" name="Рисунок 5" descr="Без названия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1581150" cy="1357322"/>
          </a:xfrm>
          <a:prstGeom prst="rect">
            <a:avLst/>
          </a:prstGeom>
        </p:spPr>
      </p:pic>
      <p:pic>
        <p:nvPicPr>
          <p:cNvPr id="7" name="Рисунок 6" descr="Без названия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00504"/>
            <a:ext cx="1609725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71480"/>
            <a:ext cx="7358114" cy="62865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Шимпанзе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живут в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тропических лесах Африки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группами до 28 особей и связаны сложными родственными отношениями.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из самцов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обычно наиболее сильный и опытный, является вожаком, его слушаются все остальные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Положение особи в группе обычно определяется её полом и возрастом. Устанавливается сложная система отношений соподчинения. Она проявляется в основном в распределении пищи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Шимпанзе — очень шумные, но мирные обезьяны.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Проявления агрессии у них сравнительно редки. Мать долго заботится о детёныше, ей помогают его старшие братья и сёстры.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Шимпанзе стремится к обществу других.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может покинуть свою группу и присоединиться к соседней.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Иногда шимпанзе охотятся поодиночке на животных среднего размера: мартышек, молодых антилоп и других. На делёж добычи собираются все, и практически каждый получает свою часть по эстафете от старших к младшим в соответствии со своим положением в группе.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ПОПУЛЯЦИИ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1676400" cy="120015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chimpanzee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8"/>
            <a:ext cx="1643074" cy="207170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Наземные 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улитки из рода </a:t>
            </a:r>
            <a:r>
              <a:rPr lang="ru-RU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цепея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всю жизнь проводят на участке в несколько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десятков квадратных метров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них труднопреодолимы сухие пространства даже небольшой протяжённости.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Вид распадается на множество мелких популяций, которые развиваются только в достаточно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влажных местообитаниях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Волки, лоси, северные олени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— подвижные крупные животные, активно передвигающиеся по территории с разнородными условиями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В пределах таких видов вычленяется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меньшее число популяций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каждая из которых обычно связана с обширным пространством между какими-либо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географическими границами.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перелётных птиц и других мигрирующих животных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популяции выделяются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по местам их размножения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На зимовках могут скапливаться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представители различных популяций.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ПОПУЛЯЦИИ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inde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143488"/>
            <a:ext cx="2786082" cy="1714512"/>
          </a:xfrm>
          <a:prstGeom prst="rect">
            <a:avLst/>
          </a:prstGeom>
        </p:spPr>
      </p:pic>
      <p:pic>
        <p:nvPicPr>
          <p:cNvPr id="6" name="Рисунок 5" descr="Без названия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0"/>
            <a:ext cx="1971675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А Д А Н И Я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928671"/>
            <a:ext cx="6186502" cy="38576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1.</a:t>
            </a:r>
            <a:r>
              <a:rPr lang="ru-RU" dirty="0" smtClean="0"/>
              <a:t> Рассчитайте смертность во время спячки в двух популяциях малого </a:t>
            </a:r>
            <a:r>
              <a:rPr lang="ru-RU" b="1" dirty="0" smtClean="0"/>
              <a:t>суслика</a:t>
            </a:r>
            <a:r>
              <a:rPr lang="ru-RU" dirty="0" smtClean="0"/>
              <a:t>. В первой из них плотность популяции перед впадением в спячку составляла 160 зверьков на 1 га, выжило 80, во второй — соответственно 90 и 56. </a:t>
            </a:r>
          </a:p>
          <a:p>
            <a:pPr>
              <a:buNone/>
            </a:pPr>
            <a:r>
              <a:rPr lang="ru-RU" dirty="0" smtClean="0"/>
              <a:t>На каком участке смертность оказалась выше и чем можно это объяснить, если принять во внимание, что запас кормов, приходящихся на гектар, на обоих участках был одинаков?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4810" y="5000636"/>
            <a:ext cx="435771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Смертность 50% и 62,2%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142876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А Д А Н И Я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928671"/>
            <a:ext cx="6758006" cy="47863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пахотной почве число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дождевых червей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обнаруженных на восьми учётных площадках размером 50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50 см каждая, составляло 80 экземпляров. После применения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гербицида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химического средства борьбы с сорняками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сделали учёты на десяти таких же площадках и обнаружили в сумме 25 червей.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Какова плотность популяции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расчёте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квадратный метр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и после использования гербицида?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5786454"/>
            <a:ext cx="600079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1 квадратный метр - 5 и 1,56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1571625" cy="1724029"/>
          </a:xfrm>
          <a:prstGeom prst="rect">
            <a:avLst/>
          </a:prstGeom>
        </p:spPr>
      </p:pic>
      <p:pic>
        <p:nvPicPr>
          <p:cNvPr id="6" name="Рисунок 5" descr="Без названия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00372"/>
            <a:ext cx="1533525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5001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Анализ возрастного и полового состава популяций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— необходимое условие для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численности тех видов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которые мы используем в дикой природе, разводим или с которыми боремся, планирования строительства школ, детских садов, поликлиник.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429132"/>
            <a:ext cx="485778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Возрастные пирамиды у чаек и полёвок (разные популяции)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92961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полового и возрастного состава популяций называют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демографией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демос» — народ, население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«графо» — пишу, описываю).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is51a.e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5000660" cy="27146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ris52.e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500174"/>
            <a:ext cx="2857520" cy="2500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500694" y="414338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Возрастные пирамиды растущей и сокращающейся популяции медоносной пчелы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901014" cy="5054617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В популяциях </a:t>
            </a:r>
            <a:r>
              <a:rPr lang="ru-RU" b="1" i="1" dirty="0" smtClean="0">
                <a:solidFill>
                  <a:srgbClr val="7030A0"/>
                </a:solidFill>
              </a:rPr>
              <a:t>мышевидных грызунов </a:t>
            </a:r>
            <a:r>
              <a:rPr lang="ru-RU" dirty="0" smtClean="0"/>
              <a:t>сложность возрастной структуры </a:t>
            </a:r>
            <a:r>
              <a:rPr lang="ru-RU" b="1" dirty="0" smtClean="0"/>
              <a:t>закономерно возрастает от весны к осени</a:t>
            </a:r>
            <a:r>
              <a:rPr lang="ru-RU" dirty="0" smtClean="0"/>
              <a:t>. </a:t>
            </a:r>
            <a:r>
              <a:rPr lang="ru-RU" b="1" i="1" dirty="0" smtClean="0">
                <a:solidFill>
                  <a:srgbClr val="7030A0"/>
                </a:solidFill>
              </a:rPr>
              <a:t>Весной обычно представлены перезимовавшие</a:t>
            </a:r>
            <a:r>
              <a:rPr lang="ru-RU" dirty="0" smtClean="0"/>
              <a:t>, ещё не размножавшиеся особи. Они дают два-три приплода за лето и к осени отмирают</a:t>
            </a:r>
            <a:r>
              <a:rPr lang="ru-RU" b="1" i="1" dirty="0" smtClean="0">
                <a:solidFill>
                  <a:srgbClr val="7030A0"/>
                </a:solidFill>
              </a:rPr>
              <a:t>. Особи первого приплода </a:t>
            </a:r>
            <a:r>
              <a:rPr lang="ru-RU" dirty="0" smtClean="0"/>
              <a:t>размножаются этим же летом и также отмирают к зиме, а их потомство и потомство от второго-третьего приплода родителей перезимовывают и размножаются только на второй год. Таким образом, популяция гораздо более разнородна в конце лета, чем весной или поздней осенью.</a:t>
            </a:r>
            <a:endParaRPr lang="ru-RU" dirty="0"/>
          </a:p>
        </p:txBody>
      </p:sp>
      <p:pic>
        <p:nvPicPr>
          <p:cNvPr id="4" name="Рисунок 3" descr="photo_myshej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500702"/>
            <a:ext cx="2225578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 численности и плотность популяций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2143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ёмкостью среды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это 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есурсы, за счёт которых существуют виды (пища, убежища, подходящие места для размножения и т. п.)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Еловый лес — более ёмкая среда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чем смешанный, с берёзами.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500063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Рост численности одного из видов амбарных жуков в пшенице</a:t>
            </a:r>
            <a:endParaRPr lang="ru-RU" dirty="0"/>
          </a:p>
        </p:txBody>
      </p:sp>
      <p:pic>
        <p:nvPicPr>
          <p:cNvPr id="6" name="Рисунок 5" descr="54.e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643182"/>
            <a:ext cx="5286412" cy="234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 численности и плотность популяций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442913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Теоретически возможная (I) и реальная (II) кривая роста популяции при освоении нового местообитания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is55.e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000108"/>
            <a:ext cx="5357850" cy="310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507207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Безграничный рост численности гибелен для любого вида, так как приводит к подрыву его жизнеобеспечения.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357454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Внутривидовые отношения и есть тот механизм, посредством которого обеспечивается </a:t>
            </a:r>
            <a:r>
              <a:rPr lang="ru-RU" b="1" i="1" dirty="0" err="1" smtClean="0"/>
              <a:t>саморегуляция</a:t>
            </a:r>
            <a:r>
              <a:rPr lang="ru-RU" b="1" i="1" dirty="0" smtClean="0"/>
              <a:t> численности популяций</a:t>
            </a:r>
            <a:r>
              <a:rPr lang="ru-RU" b="1" dirty="0" smtClean="0"/>
              <a:t> </a:t>
            </a:r>
            <a:r>
              <a:rPr lang="ru-RU" i="1" dirty="0" smtClean="0"/>
              <a:t>у пределов ёмкости среды, а у более высокоорганизованных видов даже иногда задолго до действительного исчерпания ресурсов.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6000768"/>
            <a:ext cx="70009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Уменьшение числа стволов деревьев с возрастом древостоя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самоизреживание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utogen_41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784348"/>
            <a:ext cx="6715172" cy="293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Популяции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500306"/>
            <a:ext cx="4572032" cy="7858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Территориальное поведение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самцов антилопы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is56.t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28604"/>
            <a:ext cx="4000528" cy="213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5000636"/>
            <a:ext cx="428628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Самец колюшки защищает свою гнездовую территорию от другого самца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is57.t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500306"/>
            <a:ext cx="3121152" cy="218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429000"/>
            <a:ext cx="4357718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вид реагирует на повышение плотности по-своему.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результат при этом возникает один и тот же: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снижение численности на занимаемой территории в данном или следующих поколениях, если популяции угрожает перенаселение. 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357298"/>
            <a:ext cx="6615130" cy="485778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Жуки-короеды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как, например,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лиственничный короед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издают запах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привлекающий других особей на ослабленное дерево. Дерево ослабевает и перестаёт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выделять губительную для жуков смолу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Однако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слишком сильного запаха своего вида жуки не выносят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и, когда плотность популяции оказывается чрезмерно высокой, часть короедов начинает покидать дерево. Этим предотвращается перенаселение, при котором личинкам не хватило бы луба для питания и развития.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214290"/>
            <a:ext cx="157162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30-053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1790700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1"/>
            <a:ext cx="3071834" cy="6143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Вспышка численности сибирского шелкопряда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is63.t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3121152" cy="242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00430" y="214290"/>
            <a:ext cx="5143536" cy="532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таёжных лесах часты вспышки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размножения бабочек сибирского шелкопряда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гусеницы которых оголяют хвойные деревья. В период подъёма численности плодовитость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самок более 300 яиц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Число гусениц на одно дерево пихты может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достигать 20 тыс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период наиболее высокой плотности популяции плодовитость самок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падает до 100 яиц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выживаемость личинок снижается в 2,5 раза, доля самцов увеличивается до 70 и более процентов и начинается разлёт бабочек на большие расстояния, иногда более чем на 100 км.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Среди мигрантов преобладают самки.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357166"/>
            <a:ext cx="5929354" cy="5601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саранчи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существуют в двух разных формах: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одиночной и стадной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увеличении плотности популяции одиночная форма через несколько линек превращается в стадную.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отличаются внешне, а также по поведению настолько, что ранее их принимали за разные виды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одиночной форме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саранча живёт оседло и питается умеренно.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Стадная форма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отличается прожорливостью, беспокойством и стремлением к перемене мест. Сначала саранча передвигается большими группами по земле, а после того, как окрылится, поднимается и летит огромными тучами на расстояния в сотни и тысячи километров от мест рождения. Тем самым снимается угроза перенаселённости этих мест.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Размеры стай перелётной саранчи фантастические, некоторые стаи достигали многих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миллионов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тонн веса.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28836"/>
            <a:ext cx="228601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Одиночная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стадная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формы перелётной саранчи. В стадной фазе практически отсутствует половой диморфизм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utogen_438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285748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Численность популяций и её регуляция в природе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Выделяют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 типа популяционной динамики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стабильный, изменчивый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взрывной.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Стабильным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считается ход численности при изменениях всего в несколько раз,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изменчивым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колебаниях в десятки раз, а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взрывная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характеризуется периодическим превышением обычной численности в сотни и тысячи 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is59.e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00438"/>
            <a:ext cx="721523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3500462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Отношений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хищник—жертва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2928926" cy="7143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Взрывы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численности пустынной саранчи в Азии в течение XIX столетия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is61.e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2143140" cy="528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5072074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насекомых, ставшие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опасными вредителями сельского хозяйства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шведская муха;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озимая совка;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гессенский комарик;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луговой мотылёк;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жук-кузька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 вредная черепашка;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хлебный пилильщик;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 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злаковая тля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utogen_43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48" y="500042"/>
            <a:ext cx="312115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43174" y="3357562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Элтон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(1900—1991)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выдающийся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английский эколог,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основоположник экологии популяций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lton.t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071546"/>
            <a:ext cx="1821184" cy="2071702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00042"/>
            <a:ext cx="7043758" cy="562612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эколог </a:t>
            </a:r>
            <a:r>
              <a:rPr lang="ru-RU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Чарлз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Элтон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впервые обобщил наблюдения и описал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взрывы численности завезённых видов,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которые он назвал «экологическими нашествиями».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Примером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такого нашествия является распространение в Северной Америке и Европе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колорадского жука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Этот вид родом из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Мексики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Впервые его массовое размножение было описано в американском штате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Колорадо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откуда он и получил своё название.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первые особи были замечены в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1922 г.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 побережье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Франции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С этого времени началось неуклонное продвижение его на восток, вплоть до европейской части нашей страны. Жук стал опасным вредителем картофеля, способным полностью уничтожить его урожай. Основные методы борьбы с ним в настоящее время — химические.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ПОПУЛЯЦИИ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35745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Популюс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по-латыни — 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и в точном переводе слово «популяция» означает 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население вида на какой-либо территории».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Любой вид — это большая популяция 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свою очередь,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состоит из более мелких популяций,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как вид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неоднородно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распределён в пространстве.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143248"/>
            <a:ext cx="81439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пределах занимаемой видом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общей территории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ареала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встречаются места как более пригодные, так и малоподходящие для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357694"/>
            <a:ext cx="85725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Озерный окунь, белки в лесах Белоруссии и Дальнего Востока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857760"/>
            <a:ext cx="792961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популяция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оказывается приспособленной к своим условиям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Поэтому любой широко распространённый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экологически неоднороден.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Взаимоотношения особей внутри популяции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некоторых видов все особи живут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поодиночке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независимо друг от друга, лишь изредка встречаясь для размножения (например, жуки-жужелицы или некоторые пауки).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Другие образуют в неблагоприятные периоды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скопления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вместе переживают зиму или засуху в подходящих условиях (божьи коровки).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 третьих создаются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временные или постоянные семьи,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объединяющие родителей и потомство.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Есть виды, у которых в пределах популяций особи объединяются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крупные группы, — стаи, стада, колонии,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совершают совместные действия (защиту, миграции, добывание пищи).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3116"/>
            <a:ext cx="2286016" cy="8572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Землеройка с выводком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357167"/>
            <a:ext cx="3714776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популяциях встречаются все типы биотических связей, характерные для разных видов, но наиболее распространены два прямо противоположных: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конкурентные и взаимовыгодные (мутуалистические)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отношения.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is48.t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2395728" cy="2983992"/>
          </a:xfrm>
          <a:prstGeom prst="rect">
            <a:avLst/>
          </a:prstGeom>
        </p:spPr>
      </p:pic>
      <p:pic>
        <p:nvPicPr>
          <p:cNvPr id="5" name="Рисунок 4" descr="str81.t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14752"/>
            <a:ext cx="4857784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557214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Колония пингвинов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Численность, плотность и структура популяций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857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Численность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популяции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Плотность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популяции - это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число особей, приходящихся на единицу пространства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которую мы выбираем для учёта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Структура популяции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соотношение особей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разного пола или разного возраста</a:t>
            </a:r>
          </a:p>
          <a:p>
            <a:pPr marL="514350" indent="-514350">
              <a:buNone/>
            </a:pP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643446"/>
            <a:ext cx="764386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Популяции характеризуются прежде всего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количественными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показателями.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процессы, происходящие в популяции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5"/>
            <a:ext cx="5643602" cy="21431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Рождаемость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Смертность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Вселение (иммиграция)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Выселение (эмиграция)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286124"/>
            <a:ext cx="728667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Рождаемость — это число особей, родившихся в популяции за месяц, год или десятилетие, смертность — число особей, погибших за это же время.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000636"/>
            <a:ext cx="7500990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 в своей конкретной практике имеет дело не с отдельными особями или целыми видами, а именно с популяциями растений, животных и микроорганизмов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ПОПУЛЯЦИИ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utogen_119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2667000" cy="2428892"/>
          </a:xfrm>
        </p:spPr>
      </p:pic>
      <p:sp>
        <p:nvSpPr>
          <p:cNvPr id="4" name="TextBox 3"/>
          <p:cNvSpPr txBox="1"/>
          <p:nvPr/>
        </p:nvSpPr>
        <p:spPr>
          <a:xfrm>
            <a:off x="785786" y="3643314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Глубоководная рыба-удильщик: самка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приросший к ней карликовый самец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928671"/>
            <a:ext cx="5214974" cy="470898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глубоководных рыб-удильщиков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существуют необычайные для позвоночных животных связи между самцами и самками по типу паразит—хозяин. Маленький самец сначала прикрепляется к телу взрослой самки зубами, а затем полностью прирастает к ней. Его челюсти, зубы, глаза и кишечник редуцируются, кровеносные сосуды соединяются с кровеносными сосудами самки, и он превращается в её придаток. Сохраняются лишь собственные жабры и половая система. Карликовые самцы, паразитирующие на самках, встречаются также у некоторых донных беспозвоночных животных.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000108"/>
            <a:ext cx="6257940" cy="50546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Зайцы-беляки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обитающие в районе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Верхоянска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отличаются от своих собратьев из популяций, населяющих районы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Средней Волги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целым рядом особенностей. У них 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разный состав пищи: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южные грызут преимущественно лиственные породы, северные — больше хвойные, ягодные кустарнички и травы. Из-за более грубых кормов у них 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вдвое больше длина слепой кишки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В северных популяциях сокращён </a:t>
            </a: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размножения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самки дают только один приплод за лето, а приволжские зайцы — два-три. Возрастной состав популяций разный.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ПОПУЛЯЦИИ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643182"/>
            <a:ext cx="1543050" cy="1500198"/>
          </a:xfrm>
          <a:prstGeom prst="rect">
            <a:avLst/>
          </a:prstGeom>
        </p:spPr>
      </p:pic>
      <p:pic>
        <p:nvPicPr>
          <p:cNvPr id="6" name="Рисунок 5" descr="Без названия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00108"/>
            <a:ext cx="1852615" cy="140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1096</Words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Популяции</vt:lpstr>
      <vt:lpstr>Популяции</vt:lpstr>
      <vt:lpstr>ПОПУЛЯЦИИ</vt:lpstr>
      <vt:lpstr>Взаимоотношения особей внутри популяции</vt:lpstr>
      <vt:lpstr>Землеройка с выводком</vt:lpstr>
      <vt:lpstr>Численность, плотность и структура популяций</vt:lpstr>
      <vt:lpstr>Основные процессы, происходящие в популяции</vt:lpstr>
      <vt:lpstr>ПОПУЛЯЦИИ</vt:lpstr>
      <vt:lpstr>ПОПУЛЯЦИИ</vt:lpstr>
      <vt:lpstr>ПОПУЛЯЦИИ</vt:lpstr>
      <vt:lpstr>ПОПУЛЯЦИИ</vt:lpstr>
      <vt:lpstr>ПОПУЛЯЦИИ</vt:lpstr>
      <vt:lpstr>З А Д А Н И Я</vt:lpstr>
      <vt:lpstr>З А Д А Н И Я</vt:lpstr>
      <vt:lpstr>Анализ возрастного и полового состава популяций — необходимое условие для прогноза численности тех видов, которые мы используем в дикой природе, разводим или с которыми боремся, планирования строительства школ, детских садов, поликлиник.</vt:lpstr>
      <vt:lpstr>Демография</vt:lpstr>
      <vt:lpstr>Рост численности и плотность популяций</vt:lpstr>
      <vt:lpstr>Рост численности и плотность популяций</vt:lpstr>
      <vt:lpstr>Слайд 19</vt:lpstr>
      <vt:lpstr>Слайд 20</vt:lpstr>
      <vt:lpstr>Слайд 21</vt:lpstr>
      <vt:lpstr>Слайд 22</vt:lpstr>
      <vt:lpstr>Слайд 23</vt:lpstr>
      <vt:lpstr>Численность популяций и её регуляция в природе</vt:lpstr>
      <vt:lpstr>Отношений хищник—жертва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Популяции</dc:title>
  <dc:creator>Наталья</dc:creator>
  <cp:lastModifiedBy>Наталья</cp:lastModifiedBy>
  <cp:revision>11</cp:revision>
  <dcterms:created xsi:type="dcterms:W3CDTF">2017-11-12T14:03:11Z</dcterms:created>
  <dcterms:modified xsi:type="dcterms:W3CDTF">2017-11-16T02:08:41Z</dcterms:modified>
</cp:coreProperties>
</file>