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65" r:id="rId2"/>
    <p:sldMasterId id="2147484293" r:id="rId3"/>
    <p:sldMasterId id="2147484305" r:id="rId4"/>
  </p:sldMasterIdLst>
  <p:notesMasterIdLst>
    <p:notesMasterId r:id="rId59"/>
  </p:notesMasterIdLst>
  <p:sldIdLst>
    <p:sldId id="256" r:id="rId5"/>
    <p:sldId id="398" r:id="rId6"/>
    <p:sldId id="401" r:id="rId7"/>
    <p:sldId id="402" r:id="rId8"/>
    <p:sldId id="403" r:id="rId9"/>
    <p:sldId id="404" r:id="rId10"/>
    <p:sldId id="405" r:id="rId11"/>
    <p:sldId id="406" r:id="rId12"/>
    <p:sldId id="320" r:id="rId13"/>
    <p:sldId id="331" r:id="rId14"/>
    <p:sldId id="325" r:id="rId15"/>
    <p:sldId id="319" r:id="rId16"/>
    <p:sldId id="324" r:id="rId17"/>
    <p:sldId id="327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17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345" r:id="rId40"/>
    <p:sldId id="346" r:id="rId41"/>
    <p:sldId id="300" r:id="rId42"/>
    <p:sldId id="395" r:id="rId43"/>
    <p:sldId id="378" r:id="rId44"/>
    <p:sldId id="381" r:id="rId45"/>
    <p:sldId id="380" r:id="rId46"/>
    <p:sldId id="397" r:id="rId47"/>
    <p:sldId id="382" r:id="rId48"/>
    <p:sldId id="383" r:id="rId49"/>
    <p:sldId id="384" r:id="rId50"/>
    <p:sldId id="387" r:id="rId51"/>
    <p:sldId id="389" r:id="rId52"/>
    <p:sldId id="392" r:id="rId53"/>
    <p:sldId id="336" r:id="rId54"/>
    <p:sldId id="393" r:id="rId55"/>
    <p:sldId id="394" r:id="rId56"/>
    <p:sldId id="368" r:id="rId57"/>
    <p:sldId id="370" r:id="rId5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99FF"/>
    <a:srgbClr val="79DCFF"/>
    <a:srgbClr val="800000"/>
    <a:srgbClr val="660066"/>
    <a:srgbClr val="800080"/>
    <a:srgbClr val="00CC00"/>
    <a:srgbClr val="996633"/>
    <a:srgbClr val="CCFFCC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554" autoAdjust="0"/>
    <p:restoredTop sz="94660"/>
  </p:normalViewPr>
  <p:slideViewPr>
    <p:cSldViewPr>
      <p:cViewPr varScale="1">
        <p:scale>
          <a:sx n="73" d="100"/>
          <a:sy n="73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3DE48BE-8F0B-44A8-B6F7-7EEEA9EAAF8D}" type="datetimeFigureOut">
              <a:rPr lang="ru-RU"/>
              <a:pPr>
                <a:defRPr/>
              </a:pPr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2014F7-BAEA-4063-BCF8-79D692ED7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96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Нажимать только в область клавиши, а не на слово К ВОПРОСАМ!!!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B246A2-4A48-4120-87AC-61A11BF72903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014F7-BAEA-4063-BCF8-79D692ED71E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91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15769 w 4917"/>
                <a:gd name="T3" fmla="*/ 0 h 1000"/>
                <a:gd name="T4" fmla="*/ 17558 w 4917"/>
                <a:gd name="T5" fmla="*/ 1788 h 1000"/>
                <a:gd name="T6" fmla="*/ 15773 w 4917"/>
                <a:gd name="T7" fmla="*/ 3572 h 1000"/>
                <a:gd name="T8" fmla="*/ 0 w 4917"/>
                <a:gd name="T9" fmla="*/ 3572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DA1AE-7401-407B-8F1D-76D794D89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938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8235F-3716-41E2-9C73-8D45770DD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69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47D11-CE9E-462A-A84A-AF354EF7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759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D1EA-F706-47B9-939A-3178934CE4C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58629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0CA4-81BE-401C-8A5C-035C4F4B1A4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47301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C23D-8BEB-4EAE-95E5-9F790A102C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569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DC73-BA61-4590-B6A8-F1DBFA9C3FC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438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D2DC2-6C1F-4BDB-A834-883B01F4481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77346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1AE3-5AFB-4D26-BAD0-97E1B43BBD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5714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312E-5A0A-42DC-A88F-816A00D1ECD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5664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DED9-3DDD-4252-A9E5-8ADBD6790D1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7402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C16B-903C-491B-9FB2-33D824D81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270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5C08-4816-410C-9FFA-DEE6FEEE4E6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23795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D3388-4483-42E8-8626-12E4D9196D6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45250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6046-4EBD-446E-8687-B53870EDC37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53265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D1EA-F706-47B9-939A-3178934CE4C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55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0CA4-81BE-401C-8A5C-035C4F4B1A4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8885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C23D-8BEB-4EAE-95E5-9F790A102C5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034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DC73-BA61-4590-B6A8-F1DBFA9C3FC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713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D2DC2-6C1F-4BDB-A834-883B01F4481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117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1AE3-5AFB-4D26-BAD0-97E1B43BBD5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415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312E-5A0A-42DC-A88F-816A00D1ECD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62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63E67-4B48-4BED-816E-E5B2ABEB1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5620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DED9-3DDD-4252-A9E5-8ADBD6790D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933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5C08-4816-410C-9FFA-DEE6FEEE4E6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74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D3388-4483-42E8-8626-12E4D9196D6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31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6046-4EBD-446E-8687-B53870EDC37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01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8D1EA-F706-47B9-939A-3178934CE4CC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221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A0CA4-81BE-401C-8A5C-035C4F4B1A4E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459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C23D-8BEB-4EAE-95E5-9F790A102C5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501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DC73-BA61-4590-B6A8-F1DBFA9C3FC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088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D2DC2-6C1F-4BDB-A834-883B01F44817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956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1AE3-5AFB-4D26-BAD0-97E1B43BBD58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3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30B7E-76D3-4E64-AF76-BB317C382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74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1312E-5A0A-42DC-A88F-816A00D1ECDA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1206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4DED9-3DDD-4252-A9E5-8ADBD6790D11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65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5C08-4816-410C-9FFA-DEE6FEEE4E6B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492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D3388-4483-42E8-8626-12E4D9196D6D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6217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6046-4EBD-446E-8687-B53870EDC376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47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8129-2901-4EF7-BEC1-075879CAA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910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5AD1-5FB3-49F8-B396-CD7C61DB1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48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D3DDB-333A-414A-AD14-A47CE1580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47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2C45-0A06-406F-ADB2-EB804E3A2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92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3321-FE16-475A-800B-E2426247C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31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04 w 7000"/>
                <a:gd name="T3" fmla="*/ 0 h 1000"/>
                <a:gd name="T4" fmla="*/ 650 w 7000"/>
                <a:gd name="T5" fmla="*/ 47 h 1000"/>
                <a:gd name="T6" fmla="*/ 604 w 7000"/>
                <a:gd name="T7" fmla="*/ 93 h 1000"/>
                <a:gd name="T8" fmla="*/ 0 w 7000"/>
                <a:gd name="T9" fmla="*/ 93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6FD4E1A-661D-4914-8444-7CDD8E9E8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E45320F-4839-436B-AA5C-E95295FA7D2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E45320F-4839-436B-AA5C-E95295FA7D2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8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CE45320F-4839-436B-AA5C-E95295FA7D22}" type="slidenum">
              <a:rPr lang="ru-RU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0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96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3.xml"/><Relationship Id="rId18" Type="http://schemas.openxmlformats.org/officeDocument/2006/relationships/slide" Target="slide40.xml"/><Relationship Id="rId3" Type="http://schemas.openxmlformats.org/officeDocument/2006/relationships/slide" Target="slide34.xml"/><Relationship Id="rId7" Type="http://schemas.openxmlformats.org/officeDocument/2006/relationships/slide" Target="slide26.xml"/><Relationship Id="rId12" Type="http://schemas.openxmlformats.org/officeDocument/2006/relationships/slide" Target="slide31.xml"/><Relationship Id="rId17" Type="http://schemas.openxmlformats.org/officeDocument/2006/relationships/slide" Target="slide38.xml"/><Relationship Id="rId2" Type="http://schemas.openxmlformats.org/officeDocument/2006/relationships/slide" Target="slide35.xml"/><Relationship Id="rId16" Type="http://schemas.openxmlformats.org/officeDocument/2006/relationships/slide" Target="slide3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11" Type="http://schemas.openxmlformats.org/officeDocument/2006/relationships/slide" Target="slide30.xml"/><Relationship Id="rId5" Type="http://schemas.openxmlformats.org/officeDocument/2006/relationships/slide" Target="slide24.xml"/><Relationship Id="rId15" Type="http://schemas.openxmlformats.org/officeDocument/2006/relationships/slide" Target="slide36.xml"/><Relationship Id="rId10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8.xml"/><Relationship Id="rId14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youtube.com/watch?v=IMeyYg6_16c" TargetMode="Externa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aLuSASAUuY" TargetMode="Externa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youtube.com/watch?v=y5tyISxf6LY" TargetMode="Externa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www.youtube.com/watch?v=jZJ8CuXF4vw" TargetMode="Externa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7&amp;text=%D1%81%D0%BE%D0%BB%D1%8C&amp;noreask=1&amp;img_url=www.bellona.ru/imagearchive/Speisesalz.jpg&amp;rpt=simage&amp;lr=2" TargetMode="External"/><Relationship Id="rId2" Type="http://schemas.openxmlformats.org/officeDocument/2006/relationships/hyperlink" Target="http://images.yandex.ru/yandsearch?p=50&amp;text=%D1%81%D0%BE%D0%BB%D0%B5%D0%BD%D0%B8%D0%B5%20%D0%BE%D0%B3%D1%83%D1%80%D1%86%D0%BE%D0%B2&amp;noreask=1&amp;img_url=malahov-plus.com/uploads/forum/images/1292597385.jpg&amp;rpt=simage&amp;lr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4&amp;text=%D1%81%D0%B0%D1%85%D0%B0%D1%80%D0%BD%D1%8B%D0%B9%20%D1%82%D1%80%D0%BE%D1%81%D1%82%D0%BD%D0%B8%D0%BA&amp;img_url=stoletnik.narod.ru/enc/t2/7.files/image092.jpg&amp;rpt=simage" TargetMode="External"/><Relationship Id="rId5" Type="http://schemas.openxmlformats.org/officeDocument/2006/relationships/hyperlink" Target="http://images.yandex.ru/yandsearch?p=1&amp;text=%D1%81%D0%B0%D1%85%D0%B0%D1%80&amp;noreask=1&amp;img_url=xn--b1aaiaabsd4b3aqm0d.com/uploads/files/vv/1/_/1___709.jpg&amp;rpt=simage&amp;lr=2" TargetMode="External"/><Relationship Id="rId4" Type="http://schemas.openxmlformats.org/officeDocument/2006/relationships/hyperlink" Target="http://images.yandex.ru/yandsearch?p=9&amp;text=%D1%81%D0%BE%D0%BB%D1%8C&amp;noreask=1&amp;img_url=img1.liveinternet.ru/images/attach/c/2/72/362/72362286_24594.jpg&amp;rpt=simage&amp;lr=2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8&amp;text=%D0%BA%D1%80%D1%83%D0%BF%D0%B0&amp;img_url=vkursegorod.ru/sites/default/files/krupa.jpg&amp;rpt=simage" TargetMode="External"/><Relationship Id="rId3" Type="http://schemas.openxmlformats.org/officeDocument/2006/relationships/hyperlink" Target="http://images.yandex.ru/yandsearch?p=5&amp;text=%D1%81%D0%B0%D1%85%D0%B0%D1%80%D0%BD%D0%B0%D1%8F%20%D1%81%D0%B2%D0%B5%D0%BA%D0%BB%D0%B0&amp;img_url=novostivl.ru/files/files/22/15022.jpg&amp;rpt=simage" TargetMode="External"/><Relationship Id="rId7" Type="http://schemas.openxmlformats.org/officeDocument/2006/relationships/hyperlink" Target="http://images.yandex.ru/yandsearch?p=0&amp;text=%D0%BC%D1%8F%D1%81%D0%BE&amp;img_url=pirweli.com.ge/rus/images/stories/myso5.jpg&amp;rpt=simag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11&amp;text=%D1%80%D1%8B%D0%B1%D0%B0&amp;noreask=1&amp;img_url=img1.liveinternet.ru/images/attach/b/3/20/376/20376622_P1030905.JPG&amp;rpt=simage&amp;lr=2" TargetMode="External"/><Relationship Id="rId5" Type="http://schemas.openxmlformats.org/officeDocument/2006/relationships/hyperlink" Target="http://images.yandex.ru/yandsearch?p=5&amp;text=%D0%BF%D0%BE%D0%B2%D0%B0%D1%80&amp;img_url=static.baza.farpost.ru/bulletins_images/6/5/8/6586855.jpg&amp;rpt=simage" TargetMode="External"/><Relationship Id="rId4" Type="http://schemas.openxmlformats.org/officeDocument/2006/relationships/hyperlink" Target="http://images.yandex.ru/yandsearch?p=251&amp;text=%D1%83%D0%BA%D1%81%D1%83%D1%81&amp;img_url=img1.liveinternet.ru/images/attach/c/1/58/318/58318167_00055632.jpg&amp;rpt=simage" TargetMode="External"/><Relationship Id="rId9" Type="http://schemas.openxmlformats.org/officeDocument/2006/relationships/hyperlink" Target="http://images.yandex.ru/yandsearch?p=4&amp;text=%D1%87%D0%B0%D0%B9%20%D0%BA%D0%BE%D1%84%D0%B5&amp;img_url=usa-kozmetika.com/wp-content/uploads/2010/06/New-Picture.png&amp;rpt=simage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iteach.ru/images/e/e8/%D0%A5%D0%B8%D0%BC%D0%B8%D1%8F.jpg" TargetMode="External"/><Relationship Id="rId3" Type="http://schemas.openxmlformats.org/officeDocument/2006/relationships/hyperlink" Target="http://images.yandex.ru/yandsearch?p=125&amp;text=%D0%B4%D0%B5%D1%81%D0%B5%D1%80%D1%82%D1%8B&amp;img_url=www.shtu4ka.com/uploads/posts/2009-01/1232645492_deserty.jpg&amp;rpt=simage" TargetMode="External"/><Relationship Id="rId7" Type="http://schemas.openxmlformats.org/officeDocument/2006/relationships/hyperlink" Target="http://www.youtube.com/watch?v=LaLuSASAUuY" TargetMode="External"/><Relationship Id="rId2" Type="http://schemas.openxmlformats.org/officeDocument/2006/relationships/hyperlink" Target="http://images.yandex.ru/yandsearch?p=0&amp;text=%D0%BE%D0%B2%D0%BE%D1%89%D0%B8&amp;img_url=www.stihi.ru/pics/2010/07/02/1458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IMeyYg6_16c" TargetMode="External"/><Relationship Id="rId5" Type="http://schemas.openxmlformats.org/officeDocument/2006/relationships/hyperlink" Target="http://www.youtube.com/watch?v=y5tyISxf6LY" TargetMode="External"/><Relationship Id="rId10" Type="http://schemas.openxmlformats.org/officeDocument/2006/relationships/hyperlink" Target="http://abc.vvsu.ru/Books/ebooks_iskt/%DD%EB%E5%EA%F2%F0%EE%ED%ED%FB%E5%F3%F7%E5%E1%ED%E8%EA%E8/%D4%E8%E7%E8%EA%E0/college/www.college.ru/physics/op25part1/content/models/screensh/agregat.jpg" TargetMode="External"/><Relationship Id="rId4" Type="http://schemas.openxmlformats.org/officeDocument/2006/relationships/hyperlink" Target="http://www.youtube.com/watch?v=jZJ8CuXF4vw" TargetMode="External"/><Relationship Id="rId9" Type="http://schemas.openxmlformats.org/officeDocument/2006/relationships/hyperlink" Target="http://images.yandex.ru/yandsearch?p=14&amp;text=%D0%B2%D0%B5%D1%81%D1%8B&amp;img_url=img0.liveinternet.ru/images/attach/b/3/26/656/26656880_MPK_2308.jpg&amp;rpt=simage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edu.nstu.ru/frc/konkurs/egida_fizik/pages/book/mkt.html" TargetMode="External"/><Relationship Id="rId2" Type="http://schemas.openxmlformats.org/officeDocument/2006/relationships/hyperlink" Target="http://www.edu.delfa.net/Interest/biography/crest/Lukrec/lukre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_sok.mos.edu54.ru/p9aa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85750" y="2274888"/>
            <a:ext cx="5227638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/>
                <a:cs typeface="Arial"/>
              </a:rPr>
              <a:t>Обобщающий урок по теме:</a:t>
            </a:r>
          </a:p>
        </p:txBody>
      </p:sp>
      <p:sp>
        <p:nvSpPr>
          <p:cNvPr id="2072" name="AutoShape 2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232275" y="4749243"/>
            <a:ext cx="863600" cy="620713"/>
          </a:xfrm>
          <a:prstGeom prst="actionButtonForwardNext">
            <a:avLst/>
          </a:prstGeom>
          <a:gradFill rotWithShape="1">
            <a:gsLst>
              <a:gs pos="0">
                <a:srgbClr val="996633"/>
              </a:gs>
              <a:gs pos="50000">
                <a:schemeClr val="bg1"/>
              </a:gs>
              <a:gs pos="100000">
                <a:srgbClr val="9966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50" name="TextBox 11"/>
          <p:cNvSpPr txBox="1">
            <a:spLocks noChangeArrowheads="1"/>
          </p:cNvSpPr>
          <p:nvPr/>
        </p:nvSpPr>
        <p:spPr bwMode="auto">
          <a:xfrm>
            <a:off x="4479925" y="37734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b="1">
              <a:solidFill>
                <a:srgbClr val="660066"/>
              </a:solidFill>
            </a:endParaRPr>
          </a:p>
        </p:txBody>
      </p:sp>
      <p:sp>
        <p:nvSpPr>
          <p:cNvPr id="6151" name="WordArt 5"/>
          <p:cNvSpPr>
            <a:spLocks noChangeArrowheads="1" noChangeShapeType="1" noTextEdit="1"/>
          </p:cNvSpPr>
          <p:nvPr/>
        </p:nvSpPr>
        <p:spPr bwMode="auto">
          <a:xfrm>
            <a:off x="250825" y="2852738"/>
            <a:ext cx="8713788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CC"/>
                </a:solidFill>
                <a:latin typeface="Arial"/>
                <a:cs typeface="Arial"/>
              </a:rPr>
              <a:t>Основные положения молекулярно-кинетической теории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3955494"/>
            <a:ext cx="3415363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</a:rPr>
              <a:t>Задачи на смекалку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043862" cy="514985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</a:rPr>
              <a:t>Где сливки отстоятся быстрее в холодильнике или при комнатной температуре?</a:t>
            </a:r>
          </a:p>
          <a:p>
            <a:pPr eaLnBrk="1" hangingPunct="1">
              <a:buFontTx/>
              <a:buChar char="-"/>
              <a:defRPr/>
            </a:pPr>
            <a:endParaRPr lang="ru-RU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dirty="0" smtClean="0">
                <a:solidFill>
                  <a:srgbClr val="800000"/>
                </a:solidFill>
              </a:rPr>
              <a:t>Где необходимо хранить малосольные огурцы?</a:t>
            </a:r>
          </a:p>
          <a:p>
            <a:pPr eaLnBrk="1" hangingPunct="1">
              <a:buFontTx/>
              <a:buChar char="-"/>
              <a:defRPr/>
            </a:pPr>
            <a:endParaRPr lang="ru-RU" dirty="0" smtClean="0">
              <a:solidFill>
                <a:srgbClr val="80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-Почему священное руно в Колхиде было золотым?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4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3" y="188913"/>
            <a:ext cx="8845550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Физика в художественной литературе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28625" y="981075"/>
            <a:ext cx="8001000" cy="411480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i="1" smtClean="0">
                <a:solidFill>
                  <a:srgbClr val="800000"/>
                </a:solidFill>
              </a:rPr>
              <a:t>Тит Лукреций Кар «О природе вещей»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200" smtClean="0"/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«На морском берегу, разбивающем волны,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Платье сыреет всегда, а на солнце вися, оно сохнет;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Видеть, однако, нельзя как влага на нем оседает,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Да и не видно того, как она исчезает от зноя.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Значит, дробится вода на такие мельчайшие части,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Что недоступны они совершенно для нашего глаза.» 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500063" y="5500688"/>
            <a:ext cx="792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800000"/>
                </a:solidFill>
              </a:rPr>
              <a:t>О каком положении МКТ идет речь? В чем оно заключается?</a:t>
            </a:r>
          </a:p>
        </p:txBody>
      </p:sp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450" y="115888"/>
            <a:ext cx="8845550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Физика в художественной литературе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292100" y="1052513"/>
            <a:ext cx="8229600" cy="3889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800000"/>
                </a:solidFill>
              </a:rPr>
              <a:t>Н. Носов «Витя Малеев в школе и дома».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800000"/>
                </a:solidFill>
              </a:rPr>
              <a:t/>
            </a:r>
            <a:br>
              <a:rPr lang="ru-RU" b="1" i="1" smtClean="0">
                <a:solidFill>
                  <a:srgbClr val="800000"/>
                </a:solidFill>
              </a:rPr>
            </a:br>
            <a:r>
              <a:rPr lang="ru-RU" smtClean="0"/>
              <a:t>«За лето нашу школу отремонтировали. Стены в классе заново побелили, и они были такие чистенькие, свежие, без единого пятнышка, просто любо смотреть. Всё было как новенькое. Приятно все-таки заниматься в таком классе!»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41325" y="5300663"/>
            <a:ext cx="792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800000"/>
                </a:solidFill>
              </a:rPr>
              <a:t>На каком физическом явлении основана побелка стен?</a:t>
            </a:r>
          </a:p>
          <a:p>
            <a:pPr eaLnBrk="1" hangingPunct="1"/>
            <a:endParaRPr lang="ru-RU" sz="2000" b="1">
              <a:solidFill>
                <a:srgbClr val="800000"/>
              </a:solidFill>
            </a:endParaRPr>
          </a:p>
        </p:txBody>
      </p:sp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95288" y="277813"/>
            <a:ext cx="8291512" cy="1139825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664D00"/>
                </a:solidFill>
              </a:rPr>
              <a:t>Физика в художественной литературе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196975"/>
            <a:ext cx="8229600" cy="3744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800000"/>
                </a:solidFill>
              </a:rPr>
              <a:t>Джером К. Джером «Трое в лодке, не считая собаки»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   «Это был изумительный сыр, острый и со слезой, а его аромат мощностью  в двести лошадиных сил действовал в радиусе трех миль и валил человека с ног на расстоянии двухсот ярдов»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468313" y="5373688"/>
            <a:ext cx="792956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800000"/>
                </a:solidFill>
              </a:rPr>
              <a:t>Чем объяснить такую "мощность" сыра? </a:t>
            </a:r>
          </a:p>
          <a:p>
            <a:pPr eaLnBrk="1" hangingPunct="1"/>
            <a:endParaRPr lang="ru-RU" b="1">
              <a:solidFill>
                <a:srgbClr val="800000"/>
              </a:solidFill>
            </a:endParaRPr>
          </a:p>
        </p:txBody>
      </p:sp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63" y="188913"/>
            <a:ext cx="8845550" cy="7858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Физика в художественной литературе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8643937" cy="2686050"/>
          </a:xfrm>
        </p:spPr>
        <p:txBody>
          <a:bodyPr/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b="1" i="1" smtClean="0">
                <a:solidFill>
                  <a:srgbClr val="800000"/>
                </a:solidFill>
              </a:rPr>
              <a:t>Тит Лукреций Кар «О природе вещей»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1800" smtClean="0"/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mtClean="0"/>
              <a:t>«</a:t>
            </a:r>
            <a:r>
              <a:rPr lang="ru-RU" sz="2400" smtClean="0"/>
              <a:t>Вот посмотри: всякий раз, когда солнечный свет проникает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В наши жилища и мрак прорезает своими лучами,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Множество маленьких тел в пустоте, ты увидишь, мелькая,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Мечутся в зад и вперед в лучистом сиянии света;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Будто бы в вечной борьбе они бьются в сраженьях и битвах,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В схватки бросаются вдруг по отрядам, не зная покоя,</a:t>
            </a: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smtClean="0"/>
              <a:t>Или сходясь, или врозь беспрерывно опять разлетаясь.».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52438" y="5767388"/>
            <a:ext cx="792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800000"/>
                </a:solidFill>
              </a:rPr>
              <a:t>О каком положении МКТ идет речь? В чем оно заключается?</a:t>
            </a:r>
          </a:p>
        </p:txBody>
      </p:sp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pPr algn="r" eaLnBrk="1" hangingPunct="1"/>
            <a:r>
              <a:rPr lang="ru-RU" b="1" smtClean="0"/>
              <a:t>Восстанови формулу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539750" y="407988"/>
          <a:ext cx="1727200" cy="1277937"/>
        </p:xfrm>
        <a:graphic>
          <a:graphicData uri="http://schemas.openxmlformats.org/presentationml/2006/ole">
            <p:oleObj spid="_x0000_s30753" name="Формула" r:id="rId3" imgW="508000" imgH="431800" progId="">
              <p:embed/>
            </p:oleObj>
          </a:graphicData>
        </a:graphic>
      </p:graphicFrame>
      <p:sp>
        <p:nvSpPr>
          <p:cNvPr id="6155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44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noFill/>
        </p:spPr>
        <p:txBody>
          <a:bodyPr/>
          <a:lstStyle/>
          <a:p>
            <a:pPr algn="r" eaLnBrk="1" hangingPunct="1"/>
            <a:r>
              <a:rPr lang="ru-RU" b="1" smtClean="0"/>
              <a:t>Восстанови формулу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684213" y="404813"/>
          <a:ext cx="2030412" cy="1728787"/>
        </p:xfrm>
        <a:graphic>
          <a:graphicData uri="http://schemas.openxmlformats.org/presentationml/2006/ole">
            <p:oleObj spid="_x0000_s31808" name="Формула" r:id="rId3" imgW="508000" imgH="431800" progId="">
              <p:embed/>
            </p:oleObj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611188" y="2636838"/>
          <a:ext cx="2808287" cy="792162"/>
        </p:xfrm>
        <a:graphic>
          <a:graphicData uri="http://schemas.openxmlformats.org/presentationml/2006/ole">
            <p:oleObj spid="_x0000_s31809" name="Формула" r:id="rId4" imgW="596641" imgH="177723" progId="">
              <p:embed/>
            </p:oleObj>
          </a:graphicData>
        </a:graphic>
      </p:graphicFrame>
      <p:sp>
        <p:nvSpPr>
          <p:cNvPr id="9728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6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ru-RU" sz="4200" b="1" kern="0" dirty="0">
                <a:solidFill>
                  <a:srgbClr val="006633"/>
                </a:solidFill>
                <a:latin typeface="Garamond"/>
                <a:ea typeface="+mj-ea"/>
                <a:cs typeface="+mj-cs"/>
              </a:rPr>
              <a:t>Восстанови </a:t>
            </a:r>
            <a:r>
              <a:rPr lang="ru-RU" sz="4200" b="1" dirty="0">
                <a:solidFill>
                  <a:schemeClr val="tx2"/>
                </a:solidFill>
                <a:latin typeface="Garamond" pitchFamily="18" charset="0"/>
              </a:rPr>
              <a:t>формулу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684213" y="460375"/>
          <a:ext cx="2049462" cy="1744663"/>
        </p:xfrm>
        <a:graphic>
          <a:graphicData uri="http://schemas.openxmlformats.org/presentationml/2006/ole">
            <p:oleObj spid="_x0000_s32863" name="Формула" r:id="rId3" imgW="508000" imgH="431800" progId="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11188" y="3933825"/>
          <a:ext cx="2305050" cy="1781175"/>
        </p:xfrm>
        <a:graphic>
          <a:graphicData uri="http://schemas.openxmlformats.org/presentationml/2006/ole">
            <p:oleObj spid="_x0000_s32864" name="Формула" r:id="rId4" imgW="558558" imgH="431613" progId="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490538" y="2565400"/>
          <a:ext cx="2959100" cy="846138"/>
        </p:xfrm>
        <a:graphic>
          <a:graphicData uri="http://schemas.openxmlformats.org/presentationml/2006/ole">
            <p:oleObj spid="_x0000_s32865" name="Формула" r:id="rId5" imgW="621760" imgH="177646" progId="">
              <p:embed/>
            </p:oleObj>
          </a:graphicData>
        </a:graphic>
      </p:graphicFrame>
      <p:sp>
        <p:nvSpPr>
          <p:cNvPr id="983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5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noFill/>
        </p:spPr>
        <p:txBody>
          <a:bodyPr/>
          <a:lstStyle/>
          <a:p>
            <a:pPr algn="r" eaLnBrk="1" hangingPunct="1"/>
            <a:r>
              <a:rPr lang="ru-RU" b="1" smtClean="0"/>
              <a:t>Восстанови формулу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101725" y="458788"/>
          <a:ext cx="1885950" cy="1606550"/>
        </p:xfrm>
        <a:graphic>
          <a:graphicData uri="http://schemas.openxmlformats.org/presentationml/2006/ole">
            <p:oleObj spid="_x0000_s33918" name="Формула" r:id="rId3" imgW="508000" imgH="431800" progId="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900113" y="3789363"/>
          <a:ext cx="2593975" cy="1878012"/>
        </p:xfrm>
        <a:graphic>
          <a:graphicData uri="http://schemas.openxmlformats.org/presentationml/2006/ole">
            <p:oleObj spid="_x0000_s33919" name="Формула" r:id="rId4" imgW="596900" imgH="431800" progId="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827088" y="2492375"/>
          <a:ext cx="2959100" cy="846138"/>
        </p:xfrm>
        <a:graphic>
          <a:graphicData uri="http://schemas.openxmlformats.org/presentationml/2006/ole">
            <p:oleObj spid="_x0000_s33920" name="Формула" r:id="rId5" imgW="621760" imgH="177646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292725" y="1125538"/>
          <a:ext cx="2597150" cy="846137"/>
        </p:xfrm>
        <a:graphic>
          <a:graphicData uri="http://schemas.openxmlformats.org/presentationml/2006/ole">
            <p:oleObj spid="_x0000_s33921" name="Формула" r:id="rId6" imgW="545626" imgH="177646" progId="">
              <p:embed/>
            </p:oleObj>
          </a:graphicData>
        </a:graphic>
      </p:graphicFrame>
      <p:sp>
        <p:nvSpPr>
          <p:cNvPr id="9933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noFill/>
        </p:spPr>
        <p:txBody>
          <a:bodyPr/>
          <a:lstStyle/>
          <a:p>
            <a:pPr algn="r" eaLnBrk="1" hangingPunct="1"/>
            <a:r>
              <a:rPr lang="ru-RU" b="1" smtClean="0"/>
              <a:t>Восстанови формулу</a:t>
            </a:r>
          </a:p>
        </p:txBody>
      </p:sp>
      <p:graphicFrame>
        <p:nvGraphicFramePr>
          <p:cNvPr id="16387" name="Object 5"/>
          <p:cNvGraphicFramePr>
            <a:graphicFrameLocks noChangeAspect="1"/>
          </p:cNvGraphicFramePr>
          <p:nvPr/>
        </p:nvGraphicFramePr>
        <p:xfrm>
          <a:off x="5364163" y="2520950"/>
          <a:ext cx="2520950" cy="1819275"/>
        </p:xfrm>
        <a:graphic>
          <a:graphicData uri="http://schemas.openxmlformats.org/presentationml/2006/ole">
            <p:oleObj spid="_x0000_s34880" name="Формула" r:id="rId3" imgW="545863" imgH="393529" progId="">
              <p:embed/>
            </p:oleObj>
          </a:graphicData>
        </a:graphic>
      </p:graphicFrame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5172075" y="1065213"/>
          <a:ext cx="2838450" cy="966787"/>
        </p:xfrm>
        <a:graphic>
          <a:graphicData uri="http://schemas.openxmlformats.org/presentationml/2006/ole">
            <p:oleObj spid="_x0000_s34881" name="Формула" r:id="rId4" imgW="596641" imgH="203112" progId="">
              <p:embed/>
            </p:oleObj>
          </a:graphicData>
        </a:graphic>
      </p:graphicFrame>
      <p:sp>
        <p:nvSpPr>
          <p:cNvPr id="1003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20002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2468563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29527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35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-824758"/>
            <a:ext cx="9143999" cy="768275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Основные положения МКТ.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основе МКТ лежат три важнейших положения: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вещества состоят из мельчайших частиц (атомов, моле­кул, электронов, ионов);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частицы вещества находятся в непрерывном хаотическом дви­жении (его часто называют тепловым движением);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8417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частицы вещества взаимодействуют друг с другом.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noFill/>
        </p:spPr>
        <p:txBody>
          <a:bodyPr/>
          <a:lstStyle/>
          <a:p>
            <a:pPr algn="r" eaLnBrk="1" hangingPunct="1"/>
            <a:r>
              <a:rPr lang="ru-RU" b="1" smtClean="0"/>
              <a:t>Восстанови формулу</a:t>
            </a: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5148263" y="2420938"/>
          <a:ext cx="2925762" cy="2162175"/>
        </p:xfrm>
        <a:graphic>
          <a:graphicData uri="http://schemas.openxmlformats.org/presentationml/2006/ole">
            <p:oleObj spid="_x0000_s35935" name="Формула" r:id="rId3" imgW="583947" imgH="431613" progId="">
              <p:embed/>
            </p:oleObj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5172075" y="1065213"/>
          <a:ext cx="2838450" cy="966787"/>
        </p:xfrm>
        <a:graphic>
          <a:graphicData uri="http://schemas.openxmlformats.org/presentationml/2006/ole">
            <p:oleObj spid="_x0000_s35936" name="Формула" r:id="rId4" imgW="596641" imgH="203112" progId="">
              <p:embed/>
            </p:oleObj>
          </a:graphicData>
        </a:graphic>
      </p:graphicFrame>
      <p:graphicFrame>
        <p:nvGraphicFramePr>
          <p:cNvPr id="17413" name="Object 8"/>
          <p:cNvGraphicFramePr>
            <a:graphicFrameLocks noChangeAspect="1"/>
          </p:cNvGraphicFramePr>
          <p:nvPr/>
        </p:nvGraphicFramePr>
        <p:xfrm>
          <a:off x="5219700" y="4957763"/>
          <a:ext cx="2597150" cy="846137"/>
        </p:xfrm>
        <a:graphic>
          <a:graphicData uri="http://schemas.openxmlformats.org/presentationml/2006/ole">
            <p:oleObj spid="_x0000_s35937" name="Формула" r:id="rId5" imgW="545626" imgH="177646" progId="">
              <p:embed/>
            </p:oleObj>
          </a:graphicData>
        </a:graphic>
      </p:graphicFrame>
      <p:sp>
        <p:nvSpPr>
          <p:cNvPr id="10138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7415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3263" y="333375"/>
            <a:ext cx="21748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30734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4538" y="3995738"/>
            <a:ext cx="2459037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96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  <a:noFill/>
        </p:spPr>
        <p:txBody>
          <a:bodyPr/>
          <a:lstStyle/>
          <a:p>
            <a:pPr algn="r" eaLnBrk="1" hangingPunct="1"/>
            <a:r>
              <a:rPr lang="ru-RU" b="1" smtClean="0"/>
              <a:t>Восстанови формулу</a:t>
            </a:r>
          </a:p>
        </p:txBody>
      </p:sp>
      <p:graphicFrame>
        <p:nvGraphicFramePr>
          <p:cNvPr id="18435" name="Object 7"/>
          <p:cNvGraphicFramePr>
            <a:graphicFrameLocks noChangeAspect="1"/>
          </p:cNvGraphicFramePr>
          <p:nvPr/>
        </p:nvGraphicFramePr>
        <p:xfrm>
          <a:off x="5172075" y="1065213"/>
          <a:ext cx="2838450" cy="966787"/>
        </p:xfrm>
        <a:graphic>
          <a:graphicData uri="http://schemas.openxmlformats.org/presentationml/2006/ole">
            <p:oleObj spid="_x0000_s36928" name="Формула" r:id="rId3" imgW="596641" imgH="203112" progId="">
              <p:embed/>
            </p:oleObj>
          </a:graphicData>
        </a:graphic>
      </p:graphicFrame>
      <p:graphicFrame>
        <p:nvGraphicFramePr>
          <p:cNvPr id="18436" name="Object 8"/>
          <p:cNvGraphicFramePr>
            <a:graphicFrameLocks noChangeAspect="1"/>
          </p:cNvGraphicFramePr>
          <p:nvPr/>
        </p:nvGraphicFramePr>
        <p:xfrm>
          <a:off x="5002213" y="4849813"/>
          <a:ext cx="3262312" cy="1087437"/>
        </p:xfrm>
        <a:graphic>
          <a:graphicData uri="http://schemas.openxmlformats.org/presentationml/2006/ole">
            <p:oleObj spid="_x0000_s36929" name="Формула" r:id="rId4" imgW="685800" imgH="228600" progId="">
              <p:embed/>
            </p:oleObj>
          </a:graphicData>
        </a:graphic>
      </p:graphicFrame>
      <p:sp>
        <p:nvSpPr>
          <p:cNvPr id="102409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8438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0550" y="406400"/>
            <a:ext cx="22542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088" y="2708275"/>
            <a:ext cx="30734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3575" y="4005263"/>
            <a:ext cx="2659063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9700" y="2349500"/>
            <a:ext cx="288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15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79DCFF">
                <a:alpha val="74000"/>
              </a:srgb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7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61975"/>
          </a:xfrm>
          <a:noFill/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hlink"/>
                </a:solidFill>
              </a:rPr>
              <a:t>ФИЗИЧЕСКОЕ ЛОТО</a:t>
            </a:r>
          </a:p>
        </p:txBody>
      </p:sp>
      <p:sp>
        <p:nvSpPr>
          <p:cNvPr id="28675" name="AutoShape 58"/>
          <p:cNvSpPr>
            <a:spLocks noChangeArrowheads="1"/>
          </p:cNvSpPr>
          <p:nvPr/>
        </p:nvSpPr>
        <p:spPr bwMode="auto">
          <a:xfrm>
            <a:off x="1116013" y="11255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5400" b="1"/>
          </a:p>
        </p:txBody>
      </p:sp>
      <p:sp>
        <p:nvSpPr>
          <p:cNvPr id="28676" name="AutoShape 59"/>
          <p:cNvSpPr>
            <a:spLocks noChangeArrowheads="1"/>
          </p:cNvSpPr>
          <p:nvPr/>
        </p:nvSpPr>
        <p:spPr bwMode="auto">
          <a:xfrm>
            <a:off x="2843213" y="24209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AutoShape 60"/>
          <p:cNvSpPr>
            <a:spLocks noChangeArrowheads="1"/>
          </p:cNvSpPr>
          <p:nvPr/>
        </p:nvSpPr>
        <p:spPr bwMode="auto">
          <a:xfrm>
            <a:off x="1116013" y="5013325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8" name="AutoShape 61"/>
          <p:cNvSpPr>
            <a:spLocks noChangeArrowheads="1"/>
          </p:cNvSpPr>
          <p:nvPr/>
        </p:nvSpPr>
        <p:spPr bwMode="auto">
          <a:xfrm>
            <a:off x="1116013" y="24209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9" name="AutoShape 62"/>
          <p:cNvSpPr>
            <a:spLocks noChangeArrowheads="1"/>
          </p:cNvSpPr>
          <p:nvPr/>
        </p:nvSpPr>
        <p:spPr bwMode="auto">
          <a:xfrm>
            <a:off x="4572000" y="24209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63"/>
          <p:cNvSpPr>
            <a:spLocks noChangeArrowheads="1"/>
          </p:cNvSpPr>
          <p:nvPr/>
        </p:nvSpPr>
        <p:spPr bwMode="auto">
          <a:xfrm>
            <a:off x="6300788" y="24209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1" name="AutoShape 64"/>
          <p:cNvSpPr>
            <a:spLocks noChangeArrowheads="1"/>
          </p:cNvSpPr>
          <p:nvPr/>
        </p:nvSpPr>
        <p:spPr bwMode="auto">
          <a:xfrm>
            <a:off x="2843213" y="5013325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2" name="AutoShape 65"/>
          <p:cNvSpPr>
            <a:spLocks noChangeArrowheads="1"/>
          </p:cNvSpPr>
          <p:nvPr/>
        </p:nvSpPr>
        <p:spPr bwMode="auto">
          <a:xfrm>
            <a:off x="4572000" y="5013325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AutoShape 66"/>
          <p:cNvSpPr>
            <a:spLocks noChangeArrowheads="1"/>
          </p:cNvSpPr>
          <p:nvPr/>
        </p:nvSpPr>
        <p:spPr bwMode="auto">
          <a:xfrm>
            <a:off x="6300788" y="5013325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99FF"/>
              </a:gs>
              <a:gs pos="50000">
                <a:srgbClr val="CCFFFF"/>
              </a:gs>
              <a:gs pos="100000">
                <a:srgbClr val="99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4" name="AutoShape 67"/>
          <p:cNvSpPr>
            <a:spLocks noChangeArrowheads="1"/>
          </p:cNvSpPr>
          <p:nvPr/>
        </p:nvSpPr>
        <p:spPr bwMode="auto">
          <a:xfrm>
            <a:off x="1116013" y="37163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AutoShape 68"/>
          <p:cNvSpPr>
            <a:spLocks noChangeArrowheads="1"/>
          </p:cNvSpPr>
          <p:nvPr/>
        </p:nvSpPr>
        <p:spPr bwMode="auto">
          <a:xfrm>
            <a:off x="6300788" y="11255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6" name="AutoShape 69"/>
          <p:cNvSpPr>
            <a:spLocks noChangeArrowheads="1"/>
          </p:cNvSpPr>
          <p:nvPr/>
        </p:nvSpPr>
        <p:spPr bwMode="auto">
          <a:xfrm>
            <a:off x="2843213" y="11255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7" name="AutoShape 70"/>
          <p:cNvSpPr>
            <a:spLocks noChangeArrowheads="1"/>
          </p:cNvSpPr>
          <p:nvPr/>
        </p:nvSpPr>
        <p:spPr bwMode="auto">
          <a:xfrm>
            <a:off x="4572000" y="11255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8" name="AutoShape 7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300788" y="37163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9" name="AutoShape 72"/>
          <p:cNvSpPr>
            <a:spLocks noChangeArrowheads="1"/>
          </p:cNvSpPr>
          <p:nvPr/>
        </p:nvSpPr>
        <p:spPr bwMode="auto">
          <a:xfrm>
            <a:off x="2843213" y="37163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0" name="AutoShape 7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572000" y="3716338"/>
            <a:ext cx="1727200" cy="1295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CCFF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1" name="AutoShape 74"/>
          <p:cNvSpPr>
            <a:spLocks noChangeArrowheads="1"/>
          </p:cNvSpPr>
          <p:nvPr/>
        </p:nvSpPr>
        <p:spPr bwMode="auto">
          <a:xfrm>
            <a:off x="1331913" y="1341438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4" action="ppaction://hlinksldjump"/>
              </a:rPr>
              <a:t>1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2" name="AutoShape 75"/>
          <p:cNvSpPr>
            <a:spLocks noChangeArrowheads="1"/>
          </p:cNvSpPr>
          <p:nvPr/>
        </p:nvSpPr>
        <p:spPr bwMode="auto">
          <a:xfrm>
            <a:off x="3059113" y="1341438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5" action="ppaction://hlinksldjump"/>
              </a:rPr>
              <a:t>2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3" name="AutoShape 76"/>
          <p:cNvSpPr>
            <a:spLocks noChangeArrowheads="1"/>
          </p:cNvSpPr>
          <p:nvPr/>
        </p:nvSpPr>
        <p:spPr bwMode="auto">
          <a:xfrm>
            <a:off x="4787900" y="1341438"/>
            <a:ext cx="1296988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6" action="ppaction://hlinksldjump"/>
              </a:rPr>
              <a:t>3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4" name="AutoShape 77"/>
          <p:cNvSpPr>
            <a:spLocks noChangeArrowheads="1"/>
          </p:cNvSpPr>
          <p:nvPr/>
        </p:nvSpPr>
        <p:spPr bwMode="auto">
          <a:xfrm>
            <a:off x="6516688" y="1341438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7" action="ppaction://hlinksldjump"/>
              </a:rPr>
              <a:t>4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5" name="AutoShape 78"/>
          <p:cNvSpPr>
            <a:spLocks noChangeArrowheads="1"/>
          </p:cNvSpPr>
          <p:nvPr/>
        </p:nvSpPr>
        <p:spPr bwMode="auto">
          <a:xfrm>
            <a:off x="1331913" y="2636838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8" action="ppaction://hlinksldjump"/>
              </a:rPr>
              <a:t>5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6" name="AutoShape 79"/>
          <p:cNvSpPr>
            <a:spLocks noChangeArrowheads="1"/>
          </p:cNvSpPr>
          <p:nvPr/>
        </p:nvSpPr>
        <p:spPr bwMode="auto">
          <a:xfrm>
            <a:off x="3059113" y="2636838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9" action="ppaction://hlinksldjump"/>
              </a:rPr>
              <a:t>6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7" name="AutoShape 80"/>
          <p:cNvSpPr>
            <a:spLocks noChangeArrowheads="1"/>
          </p:cNvSpPr>
          <p:nvPr/>
        </p:nvSpPr>
        <p:spPr bwMode="auto">
          <a:xfrm>
            <a:off x="4787900" y="2636838"/>
            <a:ext cx="1296988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0" action="ppaction://hlinksldjump"/>
              </a:rPr>
              <a:t>7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8" name="AutoShape 81"/>
          <p:cNvSpPr>
            <a:spLocks noChangeArrowheads="1"/>
          </p:cNvSpPr>
          <p:nvPr/>
        </p:nvSpPr>
        <p:spPr bwMode="auto">
          <a:xfrm>
            <a:off x="6516688" y="2636838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1" action="ppaction://hlinksldjump"/>
              </a:rPr>
              <a:t>8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699" name="AutoShape 82"/>
          <p:cNvSpPr>
            <a:spLocks noChangeArrowheads="1"/>
          </p:cNvSpPr>
          <p:nvPr/>
        </p:nvSpPr>
        <p:spPr bwMode="auto">
          <a:xfrm>
            <a:off x="1331913" y="39338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2" action="ppaction://hlinksldjump"/>
              </a:rPr>
              <a:t>9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00" name="AutoShape 83"/>
          <p:cNvSpPr>
            <a:spLocks noChangeArrowheads="1"/>
          </p:cNvSpPr>
          <p:nvPr/>
        </p:nvSpPr>
        <p:spPr bwMode="auto">
          <a:xfrm>
            <a:off x="4787900" y="3933825"/>
            <a:ext cx="1296988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3" action="ppaction://hlinksldjump"/>
              </a:rPr>
              <a:t>11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01" name="AutoShape 84"/>
          <p:cNvSpPr>
            <a:spLocks noChangeArrowheads="1"/>
          </p:cNvSpPr>
          <p:nvPr/>
        </p:nvSpPr>
        <p:spPr bwMode="auto">
          <a:xfrm>
            <a:off x="6516688" y="39338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3" action="ppaction://hlinksldjump"/>
              </a:rPr>
              <a:t>12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02" name="AutoShape 85"/>
          <p:cNvSpPr>
            <a:spLocks noChangeArrowheads="1"/>
          </p:cNvSpPr>
          <p:nvPr/>
        </p:nvSpPr>
        <p:spPr bwMode="auto">
          <a:xfrm>
            <a:off x="1331913" y="52292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3" name="AutoShape 86"/>
          <p:cNvSpPr>
            <a:spLocks noChangeArrowheads="1"/>
          </p:cNvSpPr>
          <p:nvPr/>
        </p:nvSpPr>
        <p:spPr bwMode="auto">
          <a:xfrm>
            <a:off x="3059113" y="52292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4" name="AutoShape 87"/>
          <p:cNvSpPr>
            <a:spLocks noChangeArrowheads="1"/>
          </p:cNvSpPr>
          <p:nvPr/>
        </p:nvSpPr>
        <p:spPr bwMode="auto">
          <a:xfrm>
            <a:off x="4787900" y="5229225"/>
            <a:ext cx="1296988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5" name="AutoShape 88"/>
          <p:cNvSpPr>
            <a:spLocks noChangeArrowheads="1"/>
          </p:cNvSpPr>
          <p:nvPr/>
        </p:nvSpPr>
        <p:spPr bwMode="auto">
          <a:xfrm>
            <a:off x="6516688" y="52292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706" name="AutoShape 89"/>
          <p:cNvSpPr>
            <a:spLocks noChangeArrowheads="1"/>
          </p:cNvSpPr>
          <p:nvPr/>
        </p:nvSpPr>
        <p:spPr bwMode="auto">
          <a:xfrm>
            <a:off x="3059113" y="39338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4" action="ppaction://hlinksldjump"/>
              </a:rPr>
              <a:t>10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07" name="AutoShape 90"/>
          <p:cNvSpPr>
            <a:spLocks noChangeArrowheads="1"/>
          </p:cNvSpPr>
          <p:nvPr/>
        </p:nvSpPr>
        <p:spPr bwMode="auto">
          <a:xfrm>
            <a:off x="1331913" y="52292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2" action="ppaction://hlinksldjump"/>
              </a:rPr>
              <a:t>13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08" name="AutoShape 91"/>
          <p:cNvSpPr>
            <a:spLocks noChangeArrowheads="1"/>
          </p:cNvSpPr>
          <p:nvPr/>
        </p:nvSpPr>
        <p:spPr bwMode="auto">
          <a:xfrm>
            <a:off x="3059113" y="52292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5" action="ppaction://hlinksldjump"/>
              </a:rPr>
              <a:t>14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09" name="AutoShape 92"/>
          <p:cNvSpPr>
            <a:spLocks noChangeArrowheads="1"/>
          </p:cNvSpPr>
          <p:nvPr/>
        </p:nvSpPr>
        <p:spPr bwMode="auto">
          <a:xfrm>
            <a:off x="4787900" y="5229225"/>
            <a:ext cx="1296988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6" action="ppaction://hlinksldjump"/>
              </a:rPr>
              <a:t>15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10" name="AutoShape 93"/>
          <p:cNvSpPr>
            <a:spLocks noChangeArrowheads="1"/>
          </p:cNvSpPr>
          <p:nvPr/>
        </p:nvSpPr>
        <p:spPr bwMode="auto">
          <a:xfrm>
            <a:off x="6516688" y="5229225"/>
            <a:ext cx="1296987" cy="863600"/>
          </a:xfrm>
          <a:prstGeom prst="plaque">
            <a:avLst>
              <a:gd name="adj" fmla="val 16667"/>
            </a:avLst>
          </a:prstGeom>
          <a:solidFill>
            <a:srgbClr val="CC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 dirty="0">
                <a:solidFill>
                  <a:srgbClr val="003300"/>
                </a:solidFill>
                <a:hlinkClick r:id="rId17" action="ppaction://hlinksldjump"/>
              </a:rPr>
              <a:t>16</a:t>
            </a:r>
            <a:endParaRPr lang="ru-RU" sz="5400" b="1" dirty="0">
              <a:solidFill>
                <a:srgbClr val="003300"/>
              </a:solidFill>
            </a:endParaRPr>
          </a:p>
        </p:txBody>
      </p:sp>
      <p:sp>
        <p:nvSpPr>
          <p:cNvPr id="28711" name="Rectangle 94"/>
          <p:cNvSpPr>
            <a:spLocks noChangeArrowheads="1"/>
          </p:cNvSpPr>
          <p:nvPr/>
        </p:nvSpPr>
        <p:spPr bwMode="auto">
          <a:xfrm>
            <a:off x="1692275" y="2060575"/>
            <a:ext cx="576263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2" name="Rectangle 95"/>
          <p:cNvSpPr>
            <a:spLocks noChangeArrowheads="1"/>
          </p:cNvSpPr>
          <p:nvPr/>
        </p:nvSpPr>
        <p:spPr bwMode="auto">
          <a:xfrm>
            <a:off x="3419475" y="2060575"/>
            <a:ext cx="576263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3" name="Rectangle 96"/>
          <p:cNvSpPr>
            <a:spLocks noChangeArrowheads="1"/>
          </p:cNvSpPr>
          <p:nvPr/>
        </p:nvSpPr>
        <p:spPr bwMode="auto">
          <a:xfrm>
            <a:off x="5148263" y="2060575"/>
            <a:ext cx="576262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4" name="Rectangle 97"/>
          <p:cNvSpPr>
            <a:spLocks noChangeArrowheads="1"/>
          </p:cNvSpPr>
          <p:nvPr/>
        </p:nvSpPr>
        <p:spPr bwMode="auto">
          <a:xfrm>
            <a:off x="6877050" y="2060575"/>
            <a:ext cx="576263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5" name="Rectangle 98"/>
          <p:cNvSpPr>
            <a:spLocks noChangeArrowheads="1"/>
          </p:cNvSpPr>
          <p:nvPr/>
        </p:nvSpPr>
        <p:spPr bwMode="auto">
          <a:xfrm>
            <a:off x="1692275" y="3357563"/>
            <a:ext cx="576263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6" name="Rectangle 99"/>
          <p:cNvSpPr>
            <a:spLocks noChangeArrowheads="1"/>
          </p:cNvSpPr>
          <p:nvPr/>
        </p:nvSpPr>
        <p:spPr bwMode="auto">
          <a:xfrm>
            <a:off x="3419475" y="3357563"/>
            <a:ext cx="576263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7" name="Rectangle 100"/>
          <p:cNvSpPr>
            <a:spLocks noChangeArrowheads="1"/>
          </p:cNvSpPr>
          <p:nvPr/>
        </p:nvSpPr>
        <p:spPr bwMode="auto">
          <a:xfrm>
            <a:off x="6877050" y="3357563"/>
            <a:ext cx="576263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8" name="Rectangle 101"/>
          <p:cNvSpPr>
            <a:spLocks noChangeArrowheads="1"/>
          </p:cNvSpPr>
          <p:nvPr/>
        </p:nvSpPr>
        <p:spPr bwMode="auto">
          <a:xfrm>
            <a:off x="5148263" y="3357563"/>
            <a:ext cx="576262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19" name="Rectangle 102"/>
          <p:cNvSpPr>
            <a:spLocks noChangeArrowheads="1"/>
          </p:cNvSpPr>
          <p:nvPr/>
        </p:nvSpPr>
        <p:spPr bwMode="auto">
          <a:xfrm>
            <a:off x="3276600" y="4652963"/>
            <a:ext cx="863600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0" name="Rectangle 103"/>
          <p:cNvSpPr>
            <a:spLocks noChangeArrowheads="1"/>
          </p:cNvSpPr>
          <p:nvPr/>
        </p:nvSpPr>
        <p:spPr bwMode="auto">
          <a:xfrm>
            <a:off x="6732588" y="4652963"/>
            <a:ext cx="863600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1" name="Rectangle 104"/>
          <p:cNvSpPr>
            <a:spLocks noChangeArrowheads="1"/>
          </p:cNvSpPr>
          <p:nvPr/>
        </p:nvSpPr>
        <p:spPr bwMode="auto">
          <a:xfrm>
            <a:off x="5003800" y="4652963"/>
            <a:ext cx="863600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2" name="Rectangle 105"/>
          <p:cNvSpPr>
            <a:spLocks noChangeArrowheads="1"/>
          </p:cNvSpPr>
          <p:nvPr/>
        </p:nvSpPr>
        <p:spPr bwMode="auto">
          <a:xfrm>
            <a:off x="1692275" y="4652963"/>
            <a:ext cx="576263" cy="125412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3" name="Rectangle 106"/>
          <p:cNvSpPr>
            <a:spLocks noChangeArrowheads="1"/>
          </p:cNvSpPr>
          <p:nvPr/>
        </p:nvSpPr>
        <p:spPr bwMode="auto">
          <a:xfrm>
            <a:off x="3276600" y="5949950"/>
            <a:ext cx="863600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4" name="Rectangle 107"/>
          <p:cNvSpPr>
            <a:spLocks noChangeArrowheads="1"/>
          </p:cNvSpPr>
          <p:nvPr/>
        </p:nvSpPr>
        <p:spPr bwMode="auto">
          <a:xfrm>
            <a:off x="5003800" y="5949950"/>
            <a:ext cx="863600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5" name="Rectangle 108"/>
          <p:cNvSpPr>
            <a:spLocks noChangeArrowheads="1"/>
          </p:cNvSpPr>
          <p:nvPr/>
        </p:nvSpPr>
        <p:spPr bwMode="auto">
          <a:xfrm>
            <a:off x="1547813" y="5949950"/>
            <a:ext cx="863600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726" name="Rectangle 109"/>
          <p:cNvSpPr>
            <a:spLocks noChangeArrowheads="1"/>
          </p:cNvSpPr>
          <p:nvPr/>
        </p:nvSpPr>
        <p:spPr bwMode="auto">
          <a:xfrm>
            <a:off x="6732588" y="5949950"/>
            <a:ext cx="863600" cy="12541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Управляющая кнопка: далее 2">
            <a:hlinkClick r:id="rId18" action="ppaction://hlinksldjump" highlightClick="1"/>
          </p:cNvPr>
          <p:cNvSpPr/>
          <p:nvPr/>
        </p:nvSpPr>
        <p:spPr>
          <a:xfrm>
            <a:off x="8244408" y="6312365"/>
            <a:ext cx="775246" cy="465065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2548880"/>
          </a:xfrm>
        </p:spPr>
        <p:txBody>
          <a:bodyPr/>
          <a:lstStyle/>
          <a:p>
            <a:pPr eaLnBrk="1" hangingPunct="1"/>
            <a:r>
              <a:rPr lang="ru-RU" dirty="0" smtClean="0"/>
              <a:t>Капля масла объемом 2,4*10</a:t>
            </a:r>
            <a:r>
              <a:rPr lang="ru-RU" baseline="30000" dirty="0" smtClean="0"/>
              <a:t>-5</a:t>
            </a:r>
            <a:r>
              <a:rPr lang="ru-RU" dirty="0" smtClean="0"/>
              <a:t> см</a:t>
            </a:r>
            <a:r>
              <a:rPr lang="ru-RU" baseline="30000" dirty="0" smtClean="0"/>
              <a:t>3</a:t>
            </a:r>
            <a:r>
              <a:rPr lang="ru-RU" dirty="0" smtClean="0"/>
              <a:t> растеклась по поверхности воды, образовав пленку площадью 0,6 дм</a:t>
            </a:r>
            <a:r>
              <a:rPr lang="ru-RU" baseline="30000" dirty="0" smtClean="0"/>
              <a:t>2</a:t>
            </a:r>
            <a:r>
              <a:rPr lang="ru-RU" dirty="0" smtClean="0"/>
              <a:t>. Определить поперечник молекулы масла.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grpSp>
        <p:nvGrpSpPr>
          <p:cNvPr id="48132" name="Group 16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48133" name="AutoShap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4" name="WordArt 18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603288"/>
            <a:ext cx="36766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№2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/>
              <a:t>Определить массу молекулы воды (Н</a:t>
            </a:r>
            <a:r>
              <a:rPr lang="ru-RU" baseline="-25000" smtClean="0"/>
              <a:t>2</a:t>
            </a:r>
            <a:r>
              <a:rPr lang="ru-RU" smtClean="0"/>
              <a:t>О).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ru-RU" smtClean="0"/>
              <a:t> 3*10</a:t>
            </a:r>
            <a:r>
              <a:rPr lang="ru-RU" baseline="30000" smtClean="0"/>
              <a:t>-26</a:t>
            </a:r>
            <a:r>
              <a:rPr lang="ru-RU" smtClean="0"/>
              <a:t> кг</a:t>
            </a:r>
            <a:endParaRPr lang="ru-RU" baseline="-25000" smtClean="0"/>
          </a:p>
        </p:txBody>
      </p:sp>
      <p:grpSp>
        <p:nvGrpSpPr>
          <p:cNvPr id="49156" name="Group 19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49157" name="AutoShape 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58" name="WordArt 21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№3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Картофелина массой 59 г имеет объем 50 см</a:t>
            </a:r>
            <a:r>
              <a:rPr lang="ru-RU" baseline="30000" smtClean="0"/>
              <a:t>3</a:t>
            </a:r>
            <a:r>
              <a:rPr lang="ru-RU" smtClean="0"/>
              <a:t>. Определите плотность картофеля и выразите ее в кг/м</a:t>
            </a:r>
            <a:r>
              <a:rPr lang="ru-RU" baseline="30000" smtClean="0"/>
              <a:t>3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ru-RU" smtClean="0"/>
              <a:t> 1180 кг/м</a:t>
            </a:r>
            <a:r>
              <a:rPr lang="ru-RU" baseline="30000" smtClean="0"/>
              <a:t>3</a:t>
            </a:r>
            <a:endParaRPr lang="ru-RU" smtClean="0"/>
          </a:p>
        </p:txBody>
      </p:sp>
      <p:grpSp>
        <p:nvGrpSpPr>
          <p:cNvPr id="50180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0181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182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№4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Подсолнечное масло объемом 1 л имеет массу 920 г. Найдите плотность масла. Выразите ее в кг/м</a:t>
            </a:r>
            <a:r>
              <a:rPr lang="ru-RU" baseline="30000" smtClean="0"/>
              <a:t>3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ru-RU" smtClean="0"/>
              <a:t> 920 кг/м</a:t>
            </a:r>
            <a:r>
              <a:rPr lang="ru-RU" baseline="30000" smtClean="0"/>
              <a:t>3</a:t>
            </a:r>
          </a:p>
        </p:txBody>
      </p:sp>
      <p:grpSp>
        <p:nvGrpSpPr>
          <p:cNvPr id="51204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1205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6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№5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Определите массу молекулы поваренной соли (</a:t>
            </a:r>
            <a:r>
              <a:rPr lang="en-US" smtClean="0"/>
              <a:t>NaCl)</a:t>
            </a:r>
            <a:r>
              <a:rPr lang="ru-RU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ru-RU" smtClean="0"/>
              <a:t> 10*10</a:t>
            </a:r>
            <a:r>
              <a:rPr lang="ru-RU" baseline="30000" smtClean="0"/>
              <a:t>-26</a:t>
            </a:r>
            <a:r>
              <a:rPr lang="ru-RU" smtClean="0"/>
              <a:t> кг</a:t>
            </a:r>
          </a:p>
          <a:p>
            <a:pPr eaLnBrk="1" hangingPunct="1"/>
            <a:endParaRPr lang="ru-RU" smtClean="0"/>
          </a:p>
        </p:txBody>
      </p:sp>
      <p:grpSp>
        <p:nvGrpSpPr>
          <p:cNvPr id="52228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2229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0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№6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Определите массу молекулы пищевой соды(</a:t>
            </a:r>
            <a:r>
              <a:rPr lang="en-US" smtClean="0"/>
              <a:t>NaHCO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ru-RU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en-US" u="sng" smtClean="0">
                <a:solidFill>
                  <a:schemeClr val="folHlink"/>
                </a:solidFill>
              </a:rPr>
              <a:t> </a:t>
            </a:r>
            <a:r>
              <a:rPr lang="en-US" smtClean="0"/>
              <a:t>14*10</a:t>
            </a:r>
            <a:r>
              <a:rPr lang="en-US" baseline="30000" smtClean="0"/>
              <a:t>-26</a:t>
            </a:r>
            <a:r>
              <a:rPr lang="en-US" smtClean="0"/>
              <a:t> </a:t>
            </a:r>
            <a:r>
              <a:rPr lang="ru-RU" smtClean="0"/>
              <a:t>кг</a:t>
            </a:r>
          </a:p>
        </p:txBody>
      </p:sp>
      <p:grpSp>
        <p:nvGrpSpPr>
          <p:cNvPr id="53252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3253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4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№7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mtClean="0"/>
              <a:t>Определите массу молекулы уксусной </a:t>
            </a:r>
            <a:r>
              <a:rPr lang="ru-RU" dirty="0" smtClean="0"/>
              <a:t>кислоты(СН</a:t>
            </a:r>
            <a:r>
              <a:rPr lang="ru-RU" baseline="-25000" dirty="0" smtClean="0"/>
              <a:t>3</a:t>
            </a:r>
            <a:r>
              <a:rPr lang="ru-RU" dirty="0" smtClean="0"/>
              <a:t>СООН)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dirty="0" smtClean="0"/>
          </a:p>
          <a:p>
            <a:pPr eaLnBrk="1" hangingPunct="1"/>
            <a:r>
              <a:rPr lang="ru-RU" u="sng" dirty="0" smtClean="0">
                <a:solidFill>
                  <a:schemeClr val="folHlink"/>
                </a:solidFill>
              </a:rPr>
              <a:t>Ответ:</a:t>
            </a:r>
            <a:r>
              <a:rPr lang="ru-RU" dirty="0" smtClean="0"/>
              <a:t> 10*10</a:t>
            </a:r>
            <a:r>
              <a:rPr lang="ru-RU" baseline="30000" dirty="0" smtClean="0"/>
              <a:t>-26</a:t>
            </a:r>
            <a:r>
              <a:rPr lang="ru-RU" dirty="0" smtClean="0"/>
              <a:t> кг</a:t>
            </a:r>
          </a:p>
        </p:txBody>
      </p:sp>
      <p:grpSp>
        <p:nvGrpSpPr>
          <p:cNvPr id="54276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4277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78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74675" y="-171450"/>
            <a:ext cx="8001000" cy="1216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 i="1">
                <a:solidFill>
                  <a:srgbClr val="CC0000"/>
                </a:solidFill>
                <a:latin typeface="Verdana" pitchFamily="34" charset="0"/>
              </a:rPr>
              <a:t>Броуновское движение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66738" y="1752600"/>
            <a:ext cx="3925887" cy="5114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68313" indent="-468313">
              <a:spcBef>
                <a:spcPts val="7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 dirty="0">
                <a:solidFill>
                  <a:srgbClr val="CC0000"/>
                </a:solidFill>
                <a:latin typeface="Verdana" pitchFamily="34" charset="0"/>
              </a:rPr>
              <a:t>Это тепловое движение мельчайших микроскопических частиц, взвешенных в жидкости или газе.</a:t>
            </a:r>
            <a:r>
              <a:rPr lang="ru-RU" sz="3000" dirty="0">
                <a:solidFill>
                  <a:srgbClr val="CC0000"/>
                </a:solidFill>
                <a:latin typeface="Verdana" pitchFamily="34" charset="0"/>
              </a:rPr>
              <a:t> </a:t>
            </a:r>
          </a:p>
          <a:p>
            <a:pPr marL="468313" indent="-468313">
              <a:spcBef>
                <a:spcPts val="5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 dirty="0">
                <a:solidFill>
                  <a:srgbClr val="33CC33"/>
                </a:solidFill>
                <a:latin typeface="Verdana" pitchFamily="34" charset="0"/>
              </a:rPr>
              <a:t>Броуновские частицы движутся под влиянием беспорядочных ударов молекул. </a:t>
            </a:r>
          </a:p>
          <a:p>
            <a:pPr marL="468313" indent="-468313"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b="1" dirty="0">
              <a:solidFill>
                <a:srgbClr val="33CC33"/>
              </a:solidFill>
              <a:latin typeface="Verdana" pitchFamily="34" charset="0"/>
            </a:endParaRPr>
          </a:p>
          <a:p>
            <a:pPr marL="468313" indent="-468313"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b="1" dirty="0">
              <a:solidFill>
                <a:srgbClr val="33CC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87900" y="1557338"/>
            <a:ext cx="3976688" cy="2582862"/>
            <a:chOff x="3016" y="981"/>
            <a:chExt cx="2505" cy="1627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981"/>
              <a:ext cx="2505" cy="16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016" y="981"/>
              <a:ext cx="2505" cy="16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4221163"/>
            <a:ext cx="4003675" cy="21351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6" dur="8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7" dur="8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8" dur="8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clickEffect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№8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Определите массу молекулы  соляной кислоты, входящей в состав желудочного сока (НСl)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ru-RU" smtClean="0"/>
              <a:t> 6*10</a:t>
            </a:r>
            <a:r>
              <a:rPr lang="ru-RU" baseline="30000" smtClean="0"/>
              <a:t>-26</a:t>
            </a:r>
            <a:r>
              <a:rPr lang="ru-RU" smtClean="0"/>
              <a:t> кг</a:t>
            </a:r>
          </a:p>
        </p:txBody>
      </p:sp>
      <p:grpSp>
        <p:nvGrpSpPr>
          <p:cNvPr id="55300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5301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302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№9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Какое количество вещества содержится в 200 г воды(Н</a:t>
            </a:r>
            <a:r>
              <a:rPr lang="ru-RU" baseline="-25000" smtClean="0"/>
              <a:t>2</a:t>
            </a:r>
            <a:r>
              <a:rPr lang="ru-RU" smtClean="0"/>
              <a:t>О)?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  <a:p>
            <a:pPr eaLnBrk="1" hangingPunct="1">
              <a:lnSpc>
                <a:spcPct val="90000"/>
              </a:lnSpc>
            </a:pPr>
            <a:r>
              <a:rPr lang="ru-RU" smtClean="0">
                <a:hlinkClick r:id="rId2" action="ppaction://hlinksldjump"/>
              </a:rPr>
              <a:t>Ответ:</a:t>
            </a:r>
            <a:r>
              <a:rPr lang="ru-RU" smtClean="0"/>
              <a:t> 11,1 моль</a:t>
            </a:r>
            <a:endParaRPr lang="ru-RU" baseline="30000" smtClean="0"/>
          </a:p>
        </p:txBody>
      </p:sp>
      <p:grpSp>
        <p:nvGrpSpPr>
          <p:cNvPr id="56324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6325" name="AutoShap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326" name="WordArt 12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№10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Какова масса 1,5 молей поваренной соли (</a:t>
            </a:r>
            <a:r>
              <a:rPr lang="ru-RU" dirty="0" err="1" smtClean="0"/>
              <a:t>NaCl</a:t>
            </a:r>
            <a:r>
              <a:rPr lang="ru-RU" dirty="0" smtClean="0"/>
              <a:t>)?</a:t>
            </a:r>
          </a:p>
          <a:p>
            <a:pPr eaLnBrk="1" hangingPunct="1"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u="sng" dirty="0" smtClean="0">
                <a:solidFill>
                  <a:schemeClr val="folHlink"/>
                </a:solidFill>
              </a:rPr>
              <a:t>Ответ:</a:t>
            </a:r>
            <a:r>
              <a:rPr lang="ru-RU" dirty="0" smtClean="0"/>
              <a:t>  87,8 кг</a:t>
            </a:r>
          </a:p>
        </p:txBody>
      </p:sp>
      <p:grpSp>
        <p:nvGrpSpPr>
          <p:cNvPr id="57348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7349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350" name="WordArt 12">
              <a:hlinkClick r:id="rId2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Найти число атомов в серебряной ложке массой 54 г.</a:t>
            </a:r>
          </a:p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u="sng" dirty="0" smtClean="0">
                <a:solidFill>
                  <a:schemeClr val="folHlink"/>
                </a:solidFill>
              </a:rPr>
              <a:t>Ответ:</a:t>
            </a:r>
            <a:r>
              <a:rPr lang="ru-RU" dirty="0" smtClean="0"/>
              <a:t>  3*10</a:t>
            </a:r>
            <a:r>
              <a:rPr lang="ru-RU" baseline="30000" dirty="0" smtClean="0"/>
              <a:t>23</a:t>
            </a:r>
          </a:p>
        </p:txBody>
      </p:sp>
      <p:grpSp>
        <p:nvGrpSpPr>
          <p:cNvPr id="58372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8373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374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№12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Сравните число атомов в серебряной и алюминиевой ложках равной массы.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/>
            <a:r>
              <a:rPr lang="ru-RU" u="sng" dirty="0" smtClean="0">
                <a:solidFill>
                  <a:schemeClr val="folHlink"/>
                </a:solidFill>
              </a:rPr>
              <a:t>Ответ:</a:t>
            </a:r>
            <a:r>
              <a:rPr lang="ru-RU" dirty="0" smtClean="0"/>
              <a:t>  в серебряной ложке содержится в 4 раза меньше атомов, чем в алюминиевой</a:t>
            </a:r>
          </a:p>
          <a:p>
            <a:pPr eaLnBrk="1" hangingPunct="1"/>
            <a:endParaRPr lang="ru-RU" baseline="30000" dirty="0" smtClean="0"/>
          </a:p>
        </p:txBody>
      </p:sp>
      <p:grpSp>
        <p:nvGrpSpPr>
          <p:cNvPr id="59396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59397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398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№13</a:t>
            </a:r>
          </a:p>
        </p:txBody>
      </p:sp>
      <p:sp>
        <p:nvSpPr>
          <p:cNvPr id="60419" name="Содержимое 6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3341688"/>
          </a:xfrm>
        </p:spPr>
        <p:txBody>
          <a:bodyPr/>
          <a:lstStyle/>
          <a:p>
            <a:r>
              <a:rPr lang="ru-RU" smtClean="0"/>
              <a:t>Сравните число атомов в стальной и алюминиевой ложках равного объема. </a:t>
            </a:r>
            <a:r>
              <a:rPr lang="ru-RU" sz="2400" smtClean="0"/>
              <a:t>Плотность стали 7,8*10</a:t>
            </a:r>
            <a:r>
              <a:rPr lang="ru-RU" sz="2400" baseline="30000" smtClean="0"/>
              <a:t>3 </a:t>
            </a:r>
            <a:r>
              <a:rPr lang="ru-RU" sz="2400" smtClean="0"/>
              <a:t>кг/м</a:t>
            </a:r>
            <a:r>
              <a:rPr lang="ru-RU" sz="2400" baseline="30000" smtClean="0"/>
              <a:t>3</a:t>
            </a:r>
            <a:r>
              <a:rPr lang="ru-RU" sz="2400" smtClean="0"/>
              <a:t>,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 плотность алюминия 2,7*10</a:t>
            </a:r>
            <a:r>
              <a:rPr lang="ru-RU" sz="2400" baseline="30000" smtClean="0"/>
              <a:t>3 </a:t>
            </a:r>
            <a:r>
              <a:rPr lang="ru-RU" sz="2400" smtClean="0"/>
              <a:t>кг/м</a:t>
            </a:r>
            <a:r>
              <a:rPr lang="ru-RU" sz="2400" baseline="30000" smtClean="0"/>
              <a:t>3</a:t>
            </a:r>
            <a:endParaRPr lang="en-US" sz="2400" baseline="30000" smtClean="0"/>
          </a:p>
          <a:p>
            <a:endParaRPr lang="en-US" sz="2400" baseline="30000" smtClean="0"/>
          </a:p>
          <a:p>
            <a:endParaRPr lang="en-US" sz="2400" baseline="30000" smtClean="0"/>
          </a:p>
          <a:p>
            <a:r>
              <a:rPr lang="ru-RU" sz="2400" smtClean="0">
                <a:hlinkClick r:id="rId2" action="ppaction://hlinksldjump"/>
              </a:rPr>
              <a:t>Ответ:</a:t>
            </a:r>
            <a:r>
              <a:rPr lang="en-US" sz="2400" smtClean="0"/>
              <a:t> </a:t>
            </a:r>
            <a:r>
              <a:rPr lang="ru-RU" sz="2400" smtClean="0"/>
              <a:t>в стальной ложке содержится в 1,4 раза больше, чем в алюминиевой</a:t>
            </a:r>
            <a:endParaRPr lang="ru-RU" sz="2400" baseline="30000" smtClean="0"/>
          </a:p>
          <a:p>
            <a:pPr>
              <a:buFont typeface="Wingdings" pitchFamily="2" charset="2"/>
              <a:buNone/>
            </a:pPr>
            <a:endParaRPr lang="ru-RU" sz="2400" smtClean="0"/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5508625" y="5300663"/>
            <a:ext cx="2879725" cy="720725"/>
            <a:chOff x="3470" y="3294"/>
            <a:chExt cx="1814" cy="454"/>
          </a:xfrm>
        </p:grpSpPr>
        <p:sp>
          <p:nvSpPr>
            <p:cNvPr id="60421" name="AutoShape 1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0422" name="WordArt 12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№14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83575" cy="4419600"/>
          </a:xfrm>
        </p:spPr>
        <p:txBody>
          <a:bodyPr/>
          <a:lstStyle/>
          <a:p>
            <a:r>
              <a:rPr lang="ru-RU" sz="2800" smtClean="0"/>
              <a:t>При никелировании изделия его покрывают слоем никеля толщиной 1,5 мкм. Сколько атомов никеля содержится в покрытии, если площадь поверхности изделия 800 см</a:t>
            </a:r>
            <a:r>
              <a:rPr lang="ru-RU" sz="2800" baseline="30000" smtClean="0"/>
              <a:t>2</a:t>
            </a:r>
            <a:r>
              <a:rPr lang="ru-RU" sz="2800" smtClean="0"/>
              <a:t>? </a:t>
            </a:r>
          </a:p>
          <a:p>
            <a:pPr>
              <a:buFont typeface="Wingdings" pitchFamily="2" charset="2"/>
              <a:buNone/>
            </a:pPr>
            <a:r>
              <a:rPr lang="ru-RU" sz="2400" smtClean="0"/>
              <a:t>    Плотность никеля 8,9*10</a:t>
            </a:r>
            <a:r>
              <a:rPr lang="ru-RU" sz="2400" baseline="30000" smtClean="0"/>
              <a:t>3</a:t>
            </a:r>
            <a:r>
              <a:rPr lang="ru-RU" sz="2400" smtClean="0"/>
              <a:t>кг/м</a:t>
            </a:r>
            <a:r>
              <a:rPr lang="ru-RU" sz="2400" baseline="30000" smtClean="0"/>
              <a:t>3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u="sng" smtClean="0">
                <a:solidFill>
                  <a:schemeClr val="folHlink"/>
                </a:solidFill>
              </a:rPr>
              <a:t>Ответ:</a:t>
            </a:r>
            <a:r>
              <a:rPr lang="ru-RU" smtClean="0"/>
              <a:t>  1,1*10</a:t>
            </a:r>
            <a:r>
              <a:rPr lang="ru-RU" baseline="30000" smtClean="0"/>
              <a:t>22</a:t>
            </a:r>
          </a:p>
          <a:p>
            <a:pPr eaLnBrk="1" hangingPunct="1"/>
            <a:endParaRPr lang="ru-RU" baseline="30000" smtClean="0"/>
          </a:p>
        </p:txBody>
      </p:sp>
      <p:grpSp>
        <p:nvGrpSpPr>
          <p:cNvPr id="61444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61445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46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№15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изделие, поверхность которого равна 25 см</a:t>
            </a:r>
            <a:r>
              <a:rPr lang="ru-RU" baseline="30000" dirty="0" smtClean="0"/>
              <a:t>2</a:t>
            </a:r>
            <a:r>
              <a:rPr lang="ru-RU" dirty="0" smtClean="0"/>
              <a:t>, нанесен слой хрома толщиной 2 мкм. Сколько атомов хрома содержит покрытие?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2400" dirty="0" smtClean="0"/>
              <a:t>Плотность хрома 7,2*10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кг/м</a:t>
            </a:r>
            <a:r>
              <a:rPr lang="ru-RU" sz="2400" baseline="30000" dirty="0" smtClean="0"/>
              <a:t>3</a:t>
            </a:r>
            <a:endParaRPr lang="ru-RU" sz="2800" dirty="0" smtClean="0"/>
          </a:p>
          <a:p>
            <a:pPr eaLnBrk="1" hangingPunct="1"/>
            <a:endParaRPr lang="ru-RU" u="sng" dirty="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u="sng" dirty="0" smtClean="0">
                <a:solidFill>
                  <a:schemeClr val="folHlink"/>
                </a:solidFill>
              </a:rPr>
              <a:t>Ответ:</a:t>
            </a:r>
            <a:r>
              <a:rPr lang="ru-RU" dirty="0" smtClean="0"/>
              <a:t>  4,2*10</a:t>
            </a:r>
            <a:r>
              <a:rPr lang="ru-RU" baseline="30000" dirty="0" smtClean="0"/>
              <a:t>20</a:t>
            </a:r>
          </a:p>
          <a:p>
            <a:pPr eaLnBrk="1" hangingPunct="1"/>
            <a:endParaRPr lang="ru-RU" baseline="30000" dirty="0" smtClean="0"/>
          </a:p>
        </p:txBody>
      </p:sp>
      <p:grpSp>
        <p:nvGrpSpPr>
          <p:cNvPr id="62468" name="Group 10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62469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0" name="WordArt 12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№16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Определите массу молекулы воздуха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dirty="0" smtClean="0"/>
              <a:t>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u="sng" dirty="0" smtClean="0">
                <a:solidFill>
                  <a:schemeClr val="folHlink"/>
                </a:solidFill>
              </a:rPr>
              <a:t>Ответ:</a:t>
            </a:r>
            <a:r>
              <a:rPr lang="ru-RU" dirty="0" smtClean="0"/>
              <a:t> 4,8*10</a:t>
            </a:r>
            <a:r>
              <a:rPr lang="ru-RU" baseline="30000" dirty="0" smtClean="0"/>
              <a:t>-26</a:t>
            </a:r>
            <a:r>
              <a:rPr lang="ru-RU" dirty="0" smtClean="0"/>
              <a:t> кг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5508625" y="5229225"/>
            <a:ext cx="2879725" cy="720725"/>
            <a:chOff x="3470" y="3294"/>
            <a:chExt cx="1814" cy="454"/>
          </a:xfrm>
        </p:grpSpPr>
        <p:sp>
          <p:nvSpPr>
            <p:cNvPr id="63493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70" y="3294"/>
              <a:ext cx="1814" cy="454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WordArt 6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651" y="3454"/>
              <a:ext cx="1452" cy="1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к вопросам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980728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</a:rPr>
              <a:t>Задача </a:t>
            </a:r>
            <a:r>
              <a:rPr lang="ru-RU" sz="3200" i="1" u="sng" dirty="0">
                <a:solidFill>
                  <a:srgbClr val="000000"/>
                </a:solidFill>
              </a:rPr>
              <a:t>повара </a:t>
            </a:r>
            <a:r>
              <a:rPr lang="ru-RU" sz="3200" dirty="0">
                <a:solidFill>
                  <a:srgbClr val="000000"/>
                </a:solidFill>
              </a:rPr>
              <a:t>состоит в </a:t>
            </a:r>
            <a:r>
              <a:rPr lang="ru-RU" sz="3200" dirty="0" smtClean="0">
                <a:solidFill>
                  <a:srgbClr val="000000"/>
                </a:solidFill>
              </a:rPr>
              <a:t/>
            </a:r>
            <a:br>
              <a:rPr lang="ru-RU" sz="3200" dirty="0" smtClean="0">
                <a:solidFill>
                  <a:srgbClr val="000000"/>
                </a:solidFill>
              </a:rPr>
            </a:br>
            <a:r>
              <a:rPr lang="ru-RU" sz="3200" dirty="0" smtClean="0">
                <a:solidFill>
                  <a:srgbClr val="000000"/>
                </a:solidFill>
              </a:rPr>
              <a:t>изучении </a:t>
            </a:r>
            <a:r>
              <a:rPr lang="ru-RU" sz="3200" dirty="0">
                <a:solidFill>
                  <a:srgbClr val="000000"/>
                </a:solidFill>
              </a:rPr>
              <a:t>физико-химических процессов, происходящих при тепловой обработке продуктов, строгом соблюдении режима и времени тепловой обработки и рациональном использовании технологических приемов для обеспечения высокого качества пищи.</a:t>
            </a:r>
            <a:endParaRPr lang="ru-RU" sz="2800" dirty="0">
              <a:solidFill>
                <a:srgbClr val="000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21504" y="260648"/>
            <a:ext cx="17030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800">
                <a:solidFill>
                  <a:srgbClr val="CC0000"/>
                </a:solidFill>
                <a:latin typeface="Verdana" pitchFamily="34" charset="0"/>
              </a:rPr>
              <a:t>Диффузия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66738" y="1752600"/>
            <a:ext cx="3925887" cy="4613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68313" indent="-468313">
              <a:spcBef>
                <a:spcPts val="6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600" b="1" i="1">
                <a:solidFill>
                  <a:srgbClr val="FF3300"/>
                </a:solidFill>
                <a:latin typeface="Verdana" pitchFamily="34" charset="0"/>
              </a:rPr>
              <a:t>Диффузией</a:t>
            </a:r>
            <a:r>
              <a:rPr lang="ru-RU" sz="2600">
                <a:solidFill>
                  <a:srgbClr val="000000"/>
                </a:solidFill>
                <a:latin typeface="Verdana" pitchFamily="34" charset="0"/>
              </a:rPr>
              <a:t> называется явление проникновения двух или нескольких соприкасающихся веществ друг в друга. </a:t>
            </a:r>
          </a:p>
          <a:p>
            <a:pPr marL="468313" indent="-468313">
              <a:spcBef>
                <a:spcPts val="6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>
              <a:solidFill>
                <a:srgbClr val="000000"/>
              </a:solidFill>
              <a:latin typeface="Verdana" pitchFamily="34" charset="0"/>
            </a:endParaRPr>
          </a:p>
          <a:p>
            <a:pPr marL="468313" indent="-468313">
              <a:spcBef>
                <a:spcPts val="6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341438"/>
            <a:ext cx="3594100" cy="2576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27500"/>
            <a:ext cx="3810000" cy="2730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2" dur="8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3" dur="8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4" dur="8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clickEffect">
                            <p:stCondLst>
                              <p:cond delay="3600"/>
                            </p:stCondLst>
                            <p:childTnLst>
                              <p:par>
                                <p:cTn id="1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clickEffect">
                            <p:stCondLst>
                              <p:cond delay="5600"/>
                            </p:stCondLst>
                            <p:childTnLst>
                              <p:par>
                                <p:cTn id="2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сохранения пищи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67544" y="908720"/>
            <a:ext cx="5688632" cy="518457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Соление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словам Энгельса,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соление селедок, начавшееся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еще в XII в., считается столь же важным, как изобретение компаса.   И это утверждение имеет глубокий смысл. Путешественникам и землепроходцам, отправляющимся в длительное путешествие, так же как компас, нужен достаточный запас хорошо сохраняющихся продуктов,  а соль, как известно, - прекрасный консервант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37626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95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604664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hlinkClick r:id="rId2"/>
              </a:rPr>
              <a:t>www.youtube.com/watch?v=IMeyYg6_16c</a:t>
            </a:r>
            <a:r>
              <a:rPr lang="ru-RU" sz="1400" dirty="0" smtClean="0">
                <a:solidFill>
                  <a:srgbClr val="000000"/>
                </a:solidFill>
              </a:rPr>
              <a:t> маринованные фаршированные помидоры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42794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20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Способы сохранения пищи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7787208" cy="5078189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Консервирование</a:t>
            </a:r>
          </a:p>
          <a:p>
            <a:pPr marL="0" indent="0">
              <a:buNone/>
            </a:pPr>
            <a:r>
              <a:rPr lang="ru-RU" sz="2000" dirty="0"/>
              <a:t>Этот способ сохранения продуктов возник на рубеже XVIII-XIX вв. Наполеон, ведший завоевательные войны, считал, что «побеждать – это значит снабжать», и отдал приказ о поиске надежных способов сохранения продуктов. Долгое время шли дискуссия между итальянцем Спалланцани и ирландцем Нидгэмом о причине порчи продуктов. Смышленый и предприимчивый французский повар и кондитер Никола Франсуа Аппер, зная о длительных спорах ученых по поводу того, как избавиться от возбудителей порчи продуктов, пришел к мысли, что продукты, герметично укупоренные и подвергнутые тепловой обработке (стерилизации), можно сохранять длительное время. Его предложение оказалось верным, а продукты, приготовленные им таким образом, были признаны высококачественными. Таким образом, Аппер изготовил первые в мире консервы, за что получил денежную премию 12 тыс. франков, золотую медаль и был удостоен почетного звания «Благодетель человечества».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60648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hlinkClick r:id="rId2"/>
              </a:rPr>
              <a:t>www.youtube.com/watch?v=LaLuSASAUuY</a:t>
            </a:r>
            <a:r>
              <a:rPr lang="ru-RU" sz="1400" dirty="0" smtClean="0">
                <a:solidFill>
                  <a:srgbClr val="000000"/>
                </a:solidFill>
              </a:rPr>
              <a:t> консервирование огурцов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08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Приправы и пряности для консервирования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171986" cy="4530725"/>
          </a:xfrm>
        </p:spPr>
        <p:txBody>
          <a:bodyPr/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Соль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/>
              <a:t>известна человеку с незапятных времен.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Без соли, без хлеба плохая беседа», - говорит пословица. В древние времена соль ценилась наравне с золотом. Во многих странах в обращении были «солевые» деньги.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Соль используется для консервирования мяса, рыбы, при квашении и солении </a:t>
            </a:r>
            <a:r>
              <a:rPr lang="ru-RU" sz="2400" dirty="0" smtClean="0"/>
              <a:t>овощей</a:t>
            </a:r>
            <a:endParaRPr lang="ru-RU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69193" y="327964"/>
            <a:ext cx="1937909" cy="144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8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39825"/>
          </a:xfrm>
        </p:spPr>
        <p:txBody>
          <a:bodyPr/>
          <a:lstStyle/>
          <a:p>
            <a:r>
              <a:rPr lang="ru-RU" b="1" dirty="0" smtClean="0"/>
              <a:t>Приправы и пряности для консервирования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6347048" cy="4530725"/>
          </a:xfrm>
        </p:spPr>
        <p:txBody>
          <a:bodyPr/>
          <a:lstStyle/>
          <a:p>
            <a:r>
              <a:rPr lang="ru-RU" sz="2000" dirty="0" smtClean="0"/>
              <a:t>Самым </a:t>
            </a:r>
            <a:r>
              <a:rPr lang="ru-RU" sz="2000" dirty="0"/>
              <a:t>древним кислым продуктом, используемым человеком, является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уксус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dirty="0"/>
              <a:t>Древние греки использовали его для сдабривания пищи. Название его произошло от греческого слова «oksys» - </a:t>
            </a:r>
            <a:r>
              <a:rPr lang="ru-RU" sz="2000" dirty="0" smtClean="0"/>
              <a:t>кислый. </a:t>
            </a:r>
            <a:br>
              <a:rPr lang="ru-RU" sz="2000" dirty="0" smtClean="0"/>
            </a:br>
            <a:r>
              <a:rPr lang="ru-RU" sz="2000" dirty="0" smtClean="0"/>
              <a:t>Попав </a:t>
            </a:r>
            <a:r>
              <a:rPr lang="ru-RU" sz="2000" dirty="0"/>
              <a:t>в жидкость, содержащую спирт, уксуснокислые бактерии окисляют спирт и превращают его в уксусную кислоту. Этим способом и сегодня получают уксус. </a:t>
            </a:r>
          </a:p>
          <a:p>
            <a:r>
              <a:rPr lang="ru-RU" sz="2000" dirty="0"/>
              <a:t> Самый лучший уксус – винный. В этом уксусе ценится не крепость, а его ароматичность и вкусовые качества. </a:t>
            </a:r>
            <a:endParaRPr lang="ru-RU" sz="2000" dirty="0" smtClean="0"/>
          </a:p>
          <a:p>
            <a:r>
              <a:rPr lang="ru-RU" sz="2000" dirty="0" smtClean="0"/>
              <a:t>Используют </a:t>
            </a:r>
            <a:r>
              <a:rPr lang="ru-RU" sz="2000" dirty="0"/>
              <a:t>для приготовления маринадов, майонезов и как приправу к мясным, рыбным блюдам, пельменям, овощным </a:t>
            </a:r>
            <a:r>
              <a:rPr lang="ru-RU" sz="2000" dirty="0" smtClean="0"/>
              <a:t>салатам.</a:t>
            </a:r>
            <a:endParaRPr lang="ru-RU" sz="2000" dirty="0"/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758878"/>
            <a:ext cx="2399014" cy="259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14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Приправы и пряности для консервирования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30725"/>
          </a:xfrm>
        </p:spPr>
        <p:txBody>
          <a:bodyPr/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Сахар</a:t>
            </a:r>
            <a:r>
              <a:rPr lang="ru-RU" sz="1600" dirty="0"/>
              <a:t>. Когда воины Александра Македонского вступили на индийскую землю, их вниманию среди бесчисленных чудес привлек неведомый белый твердый продукт сладкого вкуса. </a:t>
            </a:r>
            <a:r>
              <a:rPr lang="ru-RU" sz="1600" dirty="0" smtClean="0"/>
              <a:t>Название </a:t>
            </a:r>
            <a:r>
              <a:rPr lang="ru-RU" sz="1600" dirty="0"/>
              <a:t>этого продукта на древнеиндийском наречии было «саркара» или «саккара», корень которого впоследствии вошел во все европейские языки: </a:t>
            </a:r>
            <a:r>
              <a:rPr lang="ru-RU" sz="1600" dirty="0" err="1"/>
              <a:t>sugar</a:t>
            </a:r>
            <a:r>
              <a:rPr lang="ru-RU" sz="1600" dirty="0"/>
              <a:t> – по-английски, surce – по-французски, zucker - по-немецки, сахар – по-русски.</a:t>
            </a:r>
          </a:p>
          <a:p>
            <a:r>
              <a:rPr lang="ru-RU" sz="1600" dirty="0"/>
              <a:t>На Руси тростниковый сахар был известен в </a:t>
            </a:r>
            <a:r>
              <a:rPr lang="ru-RU" sz="1600" dirty="0" err="1"/>
              <a:t>XIIв</a:t>
            </a:r>
            <a:r>
              <a:rPr lang="ru-RU" sz="1600" dirty="0"/>
              <a:t>.,  а </a:t>
            </a:r>
            <a:r>
              <a:rPr lang="ru-RU" sz="1600" dirty="0" err="1"/>
              <a:t>XVIв</a:t>
            </a:r>
            <a:r>
              <a:rPr lang="ru-RU" sz="1600" dirty="0"/>
              <a:t>, он появился на царском столе. </a:t>
            </a:r>
            <a:r>
              <a:rPr lang="ru-RU" sz="1600" dirty="0" smtClean="0"/>
              <a:t>Сахарный </a:t>
            </a:r>
            <a:r>
              <a:rPr lang="ru-RU" sz="1600" dirty="0"/>
              <a:t>тростник культивировался главным образом в колониях Британской империи. В 1747 г. Немецкий химик Маркграф обнаружил сахар в свекле и сделал сообщение на заседании Берлинской Академии наук. Об этом открытии Маркграфа вспомнили лишь в конце XVIII в., когда в результате наполеоновских войн и континентальной блокады тростниковый сахар из английских колоний перестал поступать в Европу. </a:t>
            </a:r>
            <a:endParaRPr lang="ru-RU" sz="1600" dirty="0" smtClean="0"/>
          </a:p>
          <a:p>
            <a:r>
              <a:rPr lang="ru-RU" sz="1600" dirty="0" smtClean="0"/>
              <a:t>С </a:t>
            </a:r>
            <a:r>
              <a:rPr lang="ru-RU" sz="1600" dirty="0"/>
              <a:t>помощью сахара  варят варенье, приготавливают цукаты, компоты, джемы, повидло, сиропы, соки и другие заготовки.</a:t>
            </a:r>
          </a:p>
          <a:p>
            <a:endParaRPr lang="ru-RU" sz="1600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6469" y="260648"/>
            <a:ext cx="1853952" cy="136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7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623175" cy="752872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latin typeface="Arial"/>
                <a:ea typeface="+mn-ea"/>
                <a:cs typeface="+mn-cs"/>
                <a:hlinkClick r:id="rId2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  <a:hlinkClick r:id="rId2"/>
              </a:rPr>
              <a:t>www.youtube.com/watch?v=y5tyISxf6LY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Вкусные истории Ленивые вареники</a:t>
            </a:r>
            <a:br>
              <a:rPr lang="ru-RU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14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время первого сюжета 00:09-00:35</a:t>
            </a:r>
            <a:br>
              <a:rPr lang="ru-RU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140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время второго сюжета 01:54-02:12</a:t>
            </a:r>
            <a:endParaRPr lang="ru-RU" dirty="0"/>
          </a:p>
        </p:txBody>
      </p:sp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067061"/>
            <a:ext cx="7128792" cy="534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23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892696"/>
          </a:xfrm>
        </p:spPr>
        <p:txBody>
          <a:bodyPr/>
          <a:lstStyle/>
          <a:p>
            <a:r>
              <a:rPr lang="en-US" sz="1400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000000"/>
                </a:solidFill>
                <a:hlinkClick r:id="rId2"/>
              </a:rPr>
              <a:t>www.youtube.com/watch?v=jZJ8CuXF4vw</a:t>
            </a:r>
            <a:r>
              <a:rPr lang="ru-RU" sz="1400" dirty="0" smtClean="0">
                <a:solidFill>
                  <a:srgbClr val="000000"/>
                </a:solidFill>
              </a:rPr>
              <a:t> Вкусные истории Рыба жареная</a:t>
            </a:r>
          </a:p>
          <a:p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время первого сюжета 00: 24 – 01:12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Время второго сюжета 01:23-02:43</a:t>
            </a:r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146682"/>
            <a:ext cx="7141175" cy="53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82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Кулинарный поединок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06084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Картинки мяса, рыбы, сладостей, овощей, кофе, чая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5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FF"/>
                </a:solidFill>
              </a:rPr>
              <a:t>1. Относительная молекулярная масса</a:t>
            </a:r>
            <a:br>
              <a:rPr lang="ru-RU" sz="3200" b="1">
                <a:solidFill>
                  <a:srgbClr val="0000FF"/>
                </a:solidFill>
              </a:rPr>
            </a:br>
            <a:endParaRPr lang="ru-RU" sz="3200" b="1">
              <a:solidFill>
                <a:srgbClr val="0000FF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57200" y="1196975"/>
            <a:ext cx="4038600" cy="4929188"/>
          </a:xfrm>
          <a:prstGeom prst="rect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 i="1">
                <a:solidFill>
                  <a:srgbClr val="FF0000"/>
                </a:solidFill>
              </a:rPr>
              <a:t>Относительной молекулярной (или атомной) массой вещества М</a:t>
            </a:r>
            <a:r>
              <a:rPr lang="en-US" sz="2000" b="1" i="1" baseline="-25000">
                <a:solidFill>
                  <a:srgbClr val="FF0000"/>
                </a:solidFill>
              </a:rPr>
              <a:t>r</a:t>
            </a:r>
            <a:r>
              <a:rPr lang="en-US" sz="2000" b="1" i="1">
                <a:solidFill>
                  <a:srgbClr val="FF0000"/>
                </a:solidFill>
              </a:rPr>
              <a:t> </a:t>
            </a:r>
            <a:r>
              <a:rPr lang="ru-RU" sz="2000" b="1" i="1">
                <a:solidFill>
                  <a:srgbClr val="FF0000"/>
                </a:solidFill>
              </a:rPr>
              <a:t>называют</a:t>
            </a:r>
            <a:r>
              <a:rPr lang="en-US" sz="2000" b="1" i="1">
                <a:solidFill>
                  <a:srgbClr val="FF0000"/>
                </a:solidFill>
              </a:rPr>
              <a:t> </a:t>
            </a:r>
            <a:r>
              <a:rPr lang="ru-RU" sz="2000" b="1" i="1">
                <a:solidFill>
                  <a:srgbClr val="FF0000"/>
                </a:solidFill>
              </a:rPr>
              <a:t>отношение массы молекулы (или атома) </a:t>
            </a:r>
            <a:r>
              <a:rPr lang="en-US" sz="2000" b="1" i="1">
                <a:solidFill>
                  <a:srgbClr val="FF0000"/>
                </a:solidFill>
              </a:rPr>
              <a:t>m</a:t>
            </a:r>
            <a:r>
              <a:rPr lang="en-US" sz="2000" b="1" i="1" baseline="-25000">
                <a:solidFill>
                  <a:srgbClr val="FF0000"/>
                </a:solidFill>
              </a:rPr>
              <a:t>o</a:t>
            </a:r>
            <a:r>
              <a:rPr lang="en-US" sz="2000" b="1" i="1">
                <a:solidFill>
                  <a:srgbClr val="FF0000"/>
                </a:solidFill>
              </a:rPr>
              <a:t> </a:t>
            </a:r>
            <a:r>
              <a:rPr lang="ru-RU" sz="2000" b="1" i="1">
                <a:solidFill>
                  <a:srgbClr val="FF0000"/>
                </a:solidFill>
              </a:rPr>
              <a:t>данного вещества к 1/12 массы атома углерода </a:t>
            </a:r>
            <a:r>
              <a:rPr lang="en-US" sz="2000" b="1" i="1">
                <a:solidFill>
                  <a:srgbClr val="FF0000"/>
                </a:solidFill>
              </a:rPr>
              <a:t>m</a:t>
            </a:r>
            <a:r>
              <a:rPr lang="en-US" sz="2000" b="1" i="1" baseline="-25000">
                <a:solidFill>
                  <a:srgbClr val="FF0000"/>
                </a:solidFill>
              </a:rPr>
              <a:t>oc</a:t>
            </a:r>
            <a:r>
              <a:rPr lang="ru-RU" sz="2000" b="1" i="1">
                <a:solidFill>
                  <a:srgbClr val="FF0000"/>
                </a:solidFill>
              </a:rPr>
              <a:t>: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 i="1">
              <a:solidFill>
                <a:srgbClr val="FF0000"/>
              </a:solidFill>
            </a:endParaRP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48200" y="1196975"/>
            <a:ext cx="4495800" cy="5319713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000FF"/>
                </a:solidFill>
              </a:rPr>
              <a:t>Относительные молекулярные массы определяют по таблице Менделеева.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>
              <a:solidFill>
                <a:srgbClr val="0000FF"/>
              </a:solidFill>
            </a:endParaRP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00000"/>
                </a:solidFill>
              </a:rPr>
              <a:t>Например: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>
              <a:solidFill>
                <a:srgbClr val="000000"/>
              </a:solidFill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М</a:t>
            </a:r>
            <a:r>
              <a:rPr lang="en-US" sz="2800" b="1" i="1" baseline="-25000">
                <a:solidFill>
                  <a:srgbClr val="000000"/>
                </a:solidFill>
              </a:rPr>
              <a:t>r</a:t>
            </a:r>
            <a:r>
              <a:rPr lang="en-US" sz="2800" b="1" i="1">
                <a:solidFill>
                  <a:srgbClr val="000000"/>
                </a:solidFill>
              </a:rPr>
              <a:t>(CO</a:t>
            </a:r>
            <a:r>
              <a:rPr lang="en-US" sz="2800" b="1" i="1" baseline="-25000">
                <a:solidFill>
                  <a:srgbClr val="000000"/>
                </a:solidFill>
              </a:rPr>
              <a:t>2</a:t>
            </a:r>
            <a:r>
              <a:rPr lang="en-US" sz="2800" b="1" i="1">
                <a:solidFill>
                  <a:srgbClr val="000000"/>
                </a:solidFill>
              </a:rPr>
              <a:t>) = 12 + 2 </a:t>
            </a:r>
            <a:r>
              <a:rPr lang="en-US" sz="2800" b="1" i="1">
                <a:solidFill>
                  <a:srgbClr val="000000"/>
                </a:solidFill>
                <a:cs typeface="Arial" pitchFamily="34" charset="0"/>
              </a:rPr>
              <a:t>∙ 16 = 44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 i="1">
              <a:solidFill>
                <a:srgbClr val="000000"/>
              </a:solidFill>
              <a:cs typeface="Arial" pitchFamily="34" charset="0"/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М</a:t>
            </a:r>
            <a:r>
              <a:rPr lang="en-US" sz="2800" b="1" i="1" baseline="-25000">
                <a:solidFill>
                  <a:srgbClr val="000000"/>
                </a:solidFill>
              </a:rPr>
              <a:t>r</a:t>
            </a:r>
            <a:r>
              <a:rPr lang="ru-RU" sz="2800" b="1" i="1">
                <a:solidFill>
                  <a:srgbClr val="000000"/>
                </a:solidFill>
              </a:rPr>
              <a:t>(Н</a:t>
            </a:r>
            <a:r>
              <a:rPr lang="ru-RU" sz="2800" b="1" i="1" baseline="-25000">
                <a:solidFill>
                  <a:srgbClr val="000000"/>
                </a:solidFill>
              </a:rPr>
              <a:t>2</a:t>
            </a:r>
            <a:r>
              <a:rPr lang="ru-RU" sz="2800" b="1" i="1">
                <a:solidFill>
                  <a:srgbClr val="000000"/>
                </a:solidFill>
              </a:rPr>
              <a:t>О) = 2 </a:t>
            </a:r>
            <a:r>
              <a:rPr lang="ru-RU" sz="2800" b="1" i="1">
                <a:solidFill>
                  <a:srgbClr val="000000"/>
                </a:solidFill>
                <a:cs typeface="Arial" pitchFamily="34" charset="0"/>
              </a:rPr>
              <a:t>∙ 1 + 16 = 18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b="1" i="1">
              <a:solidFill>
                <a:srgbClr val="000000"/>
              </a:solidFill>
              <a:cs typeface="Arial" pitchFamily="34" charset="0"/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b="1" i="1">
              <a:solidFill>
                <a:srgbClr val="000000"/>
              </a:solidFill>
              <a:cs typeface="Arial" pitchFamily="34" charset="0"/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b="1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116013" y="4076700"/>
          <a:ext cx="2514600" cy="1828800"/>
        </p:xfrm>
        <a:graphic>
          <a:graphicData uri="http://schemas.openxmlformats.org/presentationml/2006/ole">
            <p:oleObj spid="_x0000_s132098" r:id="rId4" imgW="869040" imgH="599760" progId="">
              <p:embed/>
            </p:oleObj>
          </a:graphicData>
        </a:graphic>
      </p:graphicFrame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356100" y="6237288"/>
            <a:ext cx="647700" cy="360362"/>
          </a:xfrm>
          <a:prstGeom prst="actionButtonBackPrevious">
            <a:avLst/>
          </a:prstGeom>
          <a:solidFill>
            <a:srgbClr val="BBE0E3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МОЛОДЦЫ!</a:t>
            </a:r>
          </a:p>
        </p:txBody>
      </p:sp>
      <p:sp>
        <p:nvSpPr>
          <p:cNvPr id="645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752850"/>
            <a:ext cx="6629400" cy="1676400"/>
          </a:xfrm>
        </p:spPr>
        <p:txBody>
          <a:bodyPr/>
          <a:lstStyle/>
          <a:p>
            <a:pPr algn="ctr" eaLnBrk="1" hangingPunct="1"/>
            <a:r>
              <a:rPr lang="ru-RU" b="1" smtClean="0"/>
              <a:t>УРОК  ОКОНЧЕН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://images.yandex.ru/yandsearch?p=50&amp;text=%</a:t>
            </a:r>
            <a:r>
              <a:rPr lang="en-US" sz="1400" dirty="0" smtClean="0">
                <a:hlinkClick r:id="rId2"/>
              </a:rPr>
              <a:t>D1%81%D0%BE%D0%BB%D0%B5%D0%BD%D0%B8%D0%B5%20%D0%BE%D0%B3%D1%83%D1%80%D1%86%D0%BE%D0%B2&amp;noreask=1&amp;img_url=malahov-plus.com%2Fuploads%2Fforum%2Fimages%2F1292597385.jpg&amp;rpt=simage&amp;lr=2</a:t>
            </a:r>
            <a:r>
              <a:rPr lang="en-US" sz="1400" dirty="0" smtClean="0"/>
              <a:t> </a:t>
            </a:r>
            <a:r>
              <a:rPr lang="ru-RU" sz="1400" dirty="0" smtClean="0"/>
              <a:t>картинка соление огурцов</a:t>
            </a:r>
          </a:p>
          <a:p>
            <a:r>
              <a:rPr lang="en-US" sz="1400" dirty="0">
                <a:hlinkClick r:id="rId3"/>
              </a:rPr>
              <a:t>http://images.yandex.ru/yandsearch?p=7&amp;text=%</a:t>
            </a:r>
            <a:r>
              <a:rPr lang="en-US" sz="1400" dirty="0" smtClean="0">
                <a:hlinkClick r:id="rId3"/>
              </a:rPr>
              <a:t>D1%81%D0%BE%D0%BB%D1%8C&amp;noreask=1&amp;img_url=www.bellona.ru%2Fimagearchive%2FSpeisesalz.jpg&amp;rpt=simage&amp;lr=2</a:t>
            </a:r>
            <a:r>
              <a:rPr lang="ru-RU" sz="1400" dirty="0" smtClean="0"/>
              <a:t>  картинка соль</a:t>
            </a:r>
          </a:p>
          <a:p>
            <a:r>
              <a:rPr lang="en-US" sz="1400" dirty="0">
                <a:hlinkClick r:id="rId4"/>
              </a:rPr>
              <a:t>http://images.yandex.ru/yandsearch?p=9&amp;text=%</a:t>
            </a:r>
            <a:r>
              <a:rPr lang="en-US" sz="1400" dirty="0" smtClean="0">
                <a:hlinkClick r:id="rId4"/>
              </a:rPr>
              <a:t>D1%81%D0%BE%D0%BB%D1%8C&amp;noreask=1&amp;img_url=img1.liveinternet.ru%2Fimages%2Fattach%2Fc%2F2%2F72%2F362%2F72362286_24594.jpg&amp;rpt=simage&amp;lr=2</a:t>
            </a:r>
            <a:r>
              <a:rPr lang="ru-RU" sz="1400" dirty="0" smtClean="0"/>
              <a:t> картинка морской соли</a:t>
            </a:r>
          </a:p>
          <a:p>
            <a:r>
              <a:rPr lang="en-US" sz="1400" dirty="0">
                <a:hlinkClick r:id="rId5"/>
              </a:rPr>
              <a:t>http://images.yandex.ru/yandsearch?p=1&amp;text=%</a:t>
            </a:r>
            <a:r>
              <a:rPr lang="en-US" sz="1400" dirty="0" smtClean="0">
                <a:hlinkClick r:id="rId5"/>
              </a:rPr>
              <a:t>D1%81%D0%B0%D1%85%D0%B0%D1%80&amp;noreask=1&amp;img_url=xn</a:t>
            </a:r>
            <a:r>
              <a:rPr lang="ru-RU" sz="1400" dirty="0" smtClean="0">
                <a:hlinkClick r:id="rId5"/>
              </a:rPr>
              <a:t> </a:t>
            </a:r>
            <a:r>
              <a:rPr lang="en-US" sz="1400" dirty="0" smtClean="0">
                <a:hlinkClick r:id="rId5"/>
              </a:rPr>
              <a:t>b1aaiaabsd4b3aqm0d.com%2Fuploads%2Ffiles%2Fvv%2F1%2F</a:t>
            </a:r>
            <a:r>
              <a:rPr lang="en-US" sz="1400" dirty="0">
                <a:hlinkClick r:id="rId5"/>
              </a:rPr>
              <a:t>_%2F1___</a:t>
            </a:r>
            <a:r>
              <a:rPr lang="en-US" sz="1400" dirty="0" smtClean="0">
                <a:hlinkClick r:id="rId5"/>
              </a:rPr>
              <a:t>709.jpg&amp;rpt=simage&amp;lr=2</a:t>
            </a:r>
            <a:r>
              <a:rPr lang="ru-RU" sz="1400" dirty="0" smtClean="0"/>
              <a:t>  картинка сахара –рафинада</a:t>
            </a:r>
          </a:p>
          <a:p>
            <a:r>
              <a:rPr lang="en-US" sz="1400" dirty="0">
                <a:hlinkClick r:id="rId6"/>
              </a:rPr>
              <a:t>http://images.yandex.ru/yandsearch?p=14&amp;text=%</a:t>
            </a:r>
            <a:r>
              <a:rPr lang="en-US" sz="1400" dirty="0" smtClean="0">
                <a:hlinkClick r:id="rId6"/>
              </a:rPr>
              <a:t>D1%81%D0%B0%D1%85%D0%B0%D1%80%D0%BD%D1%8B%D0%B9%20%D1%82%D1%80%D0%BE%D1%81%D1%82%D0%BD%D0%B8%D0%BA&amp;img_url=stoletnik.narod.ru%2Fenc%2Ft2%2F7.files%2Fimage092.jpg&amp;rpt=simage</a:t>
            </a:r>
            <a:r>
              <a:rPr lang="ru-RU" sz="1400" dirty="0" smtClean="0"/>
              <a:t>  картинка  сахарного тростника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91465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7924800" cy="4419600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http://images.yandex.ru/yandsearch?p=5&amp;text=%</a:t>
            </a:r>
            <a:r>
              <a:rPr lang="en-US" sz="1400" dirty="0" smtClean="0">
                <a:hlinkClick r:id="rId3"/>
              </a:rPr>
              <a:t>D1%81%D0%B0%D1%85%D0%B0%D1%80%D0%BD%D0%B0%D1%8F%20%D1%81%D0%B2%D0%B5%D0%BA%D0%BB%D0%B0&amp;img_url=novostivl.ru%2Ffiles%2Ffiles%2F22%2F15022.jpg&amp;rpt=simage</a:t>
            </a:r>
            <a:r>
              <a:rPr lang="ru-RU" sz="1400" dirty="0" smtClean="0"/>
              <a:t>  картинка сахарной свеклы</a:t>
            </a:r>
          </a:p>
          <a:p>
            <a:r>
              <a:rPr lang="en-US" sz="1400" dirty="0">
                <a:hlinkClick r:id="rId4"/>
              </a:rPr>
              <a:t>http://images.yandex.ru/yandsearch?p=251&amp;text=%</a:t>
            </a:r>
            <a:r>
              <a:rPr lang="en-US" sz="1400" dirty="0" smtClean="0">
                <a:hlinkClick r:id="rId4"/>
              </a:rPr>
              <a:t>D1%83%D0%BA%D1%81%D1%83%D1%81&amp;img_url=img1.liveinternet.ru%2Fimages%2Fattach%2Fc%2F1%2F58%2F318%2F58318167_00055632.jpg&amp;rpt=simage</a:t>
            </a:r>
            <a:r>
              <a:rPr lang="ru-RU" sz="1400" dirty="0" smtClean="0"/>
              <a:t> картинка уксуса</a:t>
            </a:r>
          </a:p>
          <a:p>
            <a:r>
              <a:rPr lang="en-US" sz="1400" dirty="0">
                <a:hlinkClick r:id="rId5"/>
              </a:rPr>
              <a:t>http://images.yandex.ru/yandsearch?p=5&amp;text=%</a:t>
            </a:r>
            <a:r>
              <a:rPr lang="en-US" sz="1400" dirty="0" smtClean="0">
                <a:hlinkClick r:id="rId5"/>
              </a:rPr>
              <a:t>D0%BF%D0%BE%D0%B2%D0%B0%D1%80&amp;img_url=static.baza.farpost.ru%2Fbulletins_images%2F6%2F5%2F8%2F6586855.jpg&amp;rpt=simage</a:t>
            </a:r>
            <a:r>
              <a:rPr lang="ru-RU" sz="1400" dirty="0" smtClean="0"/>
              <a:t> рисунок повара</a:t>
            </a:r>
          </a:p>
          <a:p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://images.yandex.ru/yandsearch?p=11&amp;text=%</a:t>
            </a:r>
            <a:r>
              <a:rPr lang="en-US" sz="1400" dirty="0" smtClean="0">
                <a:hlinkClick r:id="rId6"/>
              </a:rPr>
              <a:t>D1%80%D1%8B%D0%B1%D0%B0&amp;noreask=1&amp;img_url=img1.liveinternet.ru%2Fimages%2Fattach%2Fb%2F3%2F20%2F376%2F20376622_P1030905.JPG&amp;rpt=simage&amp;lr=2</a:t>
            </a:r>
            <a:r>
              <a:rPr lang="ru-RU" sz="1400" dirty="0" smtClean="0"/>
              <a:t> картинка рыбы</a:t>
            </a:r>
          </a:p>
          <a:p>
            <a:r>
              <a:rPr lang="en-US" sz="1400" dirty="0">
                <a:hlinkClick r:id="rId7"/>
              </a:rPr>
              <a:t>http://images.yandex.ru/yandsearch?p=0&amp;text=%</a:t>
            </a:r>
            <a:r>
              <a:rPr lang="en-US" sz="1400" dirty="0" smtClean="0">
                <a:hlinkClick r:id="rId7"/>
              </a:rPr>
              <a:t>D0%BC%D1%8F%D1%81%D0%BE&amp;img_url=pirweli.com.ge%2Frus%2Fimages%2Fstories%2Fmyso5.jpg&amp;rpt=simage</a:t>
            </a:r>
            <a:r>
              <a:rPr lang="ru-RU" sz="1400" dirty="0" smtClean="0"/>
              <a:t> картинка мяса</a:t>
            </a:r>
          </a:p>
          <a:p>
            <a:r>
              <a:rPr lang="en-US" sz="1400" dirty="0">
                <a:hlinkClick r:id="rId8"/>
              </a:rPr>
              <a:t>http://images.yandex.ru/yandsearch?p=18&amp;text=%</a:t>
            </a:r>
            <a:r>
              <a:rPr lang="en-US" sz="1400" dirty="0" smtClean="0">
                <a:hlinkClick r:id="rId8"/>
              </a:rPr>
              <a:t>D0%BA%D1%80%D1%83%D0%BF%D0%B0&amp;img_url=vkursegorod.ru%2Fsites%2Fdefault%2Ffiles%2Fkrupa.jpg&amp;rpt=simage</a:t>
            </a:r>
            <a:r>
              <a:rPr lang="ru-RU" sz="1400" dirty="0" smtClean="0"/>
              <a:t> картинка круп</a:t>
            </a:r>
          </a:p>
          <a:p>
            <a:r>
              <a:rPr lang="en-US" sz="1400" dirty="0">
                <a:hlinkClick r:id="rId9"/>
              </a:rPr>
              <a:t>http://images.yandex.ru/yandsearch?p=4&amp;text=%</a:t>
            </a:r>
            <a:r>
              <a:rPr lang="en-US" sz="1400" dirty="0" smtClean="0">
                <a:hlinkClick r:id="rId9"/>
              </a:rPr>
              <a:t>D1%87%D0%B0%D0%B9%20%D0%BA%D0%BE%D1%84%D0%B5&amp;img_url=usa-kozmetika.com%2Fwp-content%2Fuploads%2F2010%2F06%2FNew-Picture.png&amp;rpt=simage</a:t>
            </a:r>
            <a:r>
              <a:rPr lang="ru-RU" sz="1400" dirty="0" smtClean="0"/>
              <a:t> картинка чая и кофе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034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3" y="1378527"/>
            <a:ext cx="7924800" cy="4419600"/>
          </a:xfrm>
        </p:spPr>
        <p:txBody>
          <a:bodyPr/>
          <a:lstStyle/>
          <a:p>
            <a:r>
              <a:rPr lang="en-US" sz="1400" dirty="0">
                <a:hlinkClick r:id="rId2"/>
              </a:rPr>
              <a:t>http://images.yandex.ru/yandsearch?p=0&amp;text=%</a:t>
            </a:r>
            <a:r>
              <a:rPr lang="en-US" sz="1400" dirty="0" smtClean="0">
                <a:hlinkClick r:id="rId2"/>
              </a:rPr>
              <a:t>D0%BE%D0%B2%D0%BE%D1%89%D0%B8&amp;img_url=www.stihi.ru%2Fpics%2F2010%2F07%2F02%2F1458.jpg&amp;rpt=simage</a:t>
            </a:r>
            <a:r>
              <a:rPr lang="ru-RU" sz="1400" dirty="0" smtClean="0"/>
              <a:t> картинка овощей</a:t>
            </a:r>
          </a:p>
          <a:p>
            <a:r>
              <a:rPr lang="en-US" sz="1400" dirty="0">
                <a:hlinkClick r:id="rId3"/>
              </a:rPr>
              <a:t>http://images.yandex.ru/yandsearch?p=125&amp;text=%</a:t>
            </a:r>
            <a:r>
              <a:rPr lang="en-US" sz="1400" dirty="0" smtClean="0">
                <a:hlinkClick r:id="rId3"/>
              </a:rPr>
              <a:t>D0%B4%D0%B5%D1%81%D0%B5%D1%80%D1%82%D1%8B&amp;img_url=www.shtu4ka.com%2Fuploads%2Fposts%2F2009-01%2F1232645492_deserty.jpg&amp;rpt=simage</a:t>
            </a:r>
            <a:r>
              <a:rPr lang="ru-RU" sz="1400" dirty="0" smtClean="0"/>
              <a:t> картинка десертов</a:t>
            </a:r>
          </a:p>
          <a:p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www.youtube.com/watch?v=jZJ8CuXF4vw</a:t>
            </a:r>
            <a:r>
              <a:rPr lang="ru-RU" sz="1400" dirty="0" smtClean="0"/>
              <a:t> видео веселые истории, рыба жареная</a:t>
            </a:r>
          </a:p>
          <a:p>
            <a:r>
              <a:rPr lang="en-US" sz="1400" dirty="0">
                <a:hlinkClick r:id="rId5"/>
              </a:rPr>
              <a:t>http://</a:t>
            </a:r>
            <a:r>
              <a:rPr lang="en-US" sz="1400" dirty="0" smtClean="0">
                <a:hlinkClick r:id="rId5"/>
              </a:rPr>
              <a:t>www.youtube.com/watch?v=y5tyISxf6LY</a:t>
            </a:r>
            <a:r>
              <a:rPr lang="ru-RU" sz="1400" dirty="0" smtClean="0"/>
              <a:t> видео веселые истории, вареники ленивые</a:t>
            </a:r>
          </a:p>
          <a:p>
            <a:r>
              <a:rPr lang="en-US" sz="1400" dirty="0" smtClean="0">
                <a:hlinkClick r:id="rId6"/>
              </a:rPr>
              <a:t>http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www.youtube.com/watch?v=IMeyYg6_16c</a:t>
            </a:r>
            <a:r>
              <a:rPr lang="ru-RU" sz="1400" dirty="0" smtClean="0"/>
              <a:t> видео маринованные зеленые помидоры</a:t>
            </a:r>
          </a:p>
          <a:p>
            <a:r>
              <a:rPr lang="en-US" sz="1400" dirty="0" smtClean="0">
                <a:hlinkClick r:id="rId7"/>
              </a:rPr>
              <a:t>http</a:t>
            </a:r>
            <a:r>
              <a:rPr lang="en-US" sz="1400" dirty="0">
                <a:hlinkClick r:id="rId7"/>
              </a:rPr>
              <a:t>://</a:t>
            </a:r>
            <a:r>
              <a:rPr lang="en-US" sz="1400" dirty="0" smtClean="0">
                <a:hlinkClick r:id="rId7"/>
              </a:rPr>
              <a:t>www.youtube.com/watch?v=LaLuSASAUuY</a:t>
            </a:r>
            <a:r>
              <a:rPr lang="ru-RU" sz="1400" dirty="0" smtClean="0"/>
              <a:t> видео консервирование огурцов</a:t>
            </a:r>
          </a:p>
          <a:p>
            <a:r>
              <a:rPr lang="en-US" sz="1400" dirty="0">
                <a:hlinkClick r:id="rId8"/>
              </a:rPr>
              <a:t>http://wiki.iteach.ru/images/e/e8/%</a:t>
            </a:r>
            <a:r>
              <a:rPr lang="en-US" sz="1400" dirty="0" smtClean="0">
                <a:hlinkClick r:id="rId8"/>
              </a:rPr>
              <a:t>D0%A5%D0%B8%D0%BC%D0%B8%D1%8F.jpg</a:t>
            </a:r>
            <a:r>
              <a:rPr lang="ru-RU" sz="1400" dirty="0" smtClean="0"/>
              <a:t>  картинка поваренной соли</a:t>
            </a:r>
          </a:p>
          <a:p>
            <a:r>
              <a:rPr lang="en-US" sz="1400" dirty="0">
                <a:hlinkClick r:id="rId9"/>
              </a:rPr>
              <a:t>http://images.yandex.ru/yandsearch?p=14&amp;text=%</a:t>
            </a:r>
            <a:r>
              <a:rPr lang="en-US" sz="1400" dirty="0" smtClean="0">
                <a:hlinkClick r:id="rId9"/>
              </a:rPr>
              <a:t>D0%B2%D0%B5%D1%81%D1%8B&amp;img_url=img0.liveinternet.ru%2Fimages%2Fattach%2Fb%2F3%2F26%2F656%2F26656880_MPK_2308.jpg&amp;rpt=simage</a:t>
            </a:r>
            <a:r>
              <a:rPr lang="ru-RU" sz="1400" dirty="0" smtClean="0"/>
              <a:t> картинка весов</a:t>
            </a:r>
          </a:p>
          <a:p>
            <a:r>
              <a:rPr lang="en-US" sz="1400" dirty="0">
                <a:hlinkClick r:id="rId10"/>
              </a:rPr>
              <a:t>http://abc.vvsu.ru/Books/ebooks_iskt/%DD%EB%E5%EA%F2%F0%EE%ED%ED%FB%E5%F3%F7%E5%E1%ED%E8%EA%E8/%</a:t>
            </a:r>
            <a:r>
              <a:rPr lang="en-US" sz="1400" dirty="0" smtClean="0">
                <a:hlinkClick r:id="rId10"/>
              </a:rPr>
              <a:t>D4%E8%E7%E8%EA%E0/college/www.college.ru/physics/op25part1/content/models/screensh/agregat.jpg</a:t>
            </a:r>
            <a:r>
              <a:rPr lang="ru-RU" sz="1400" dirty="0" smtClean="0"/>
              <a:t>  картинка модели льда </a:t>
            </a:r>
          </a:p>
        </p:txBody>
      </p:sp>
    </p:spTree>
    <p:extLst>
      <p:ext uri="{BB962C8B-B14F-4D97-AF65-F5344CB8AC3E}">
        <p14:creationId xmlns:p14="http://schemas.microsoft.com/office/powerpoint/2010/main" xmlns="" val="41763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Литература</a:t>
            </a: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24800" cy="4924425"/>
          </a:xfrm>
        </p:spPr>
        <p:txBody>
          <a:bodyPr/>
          <a:lstStyle/>
          <a:p>
            <a:r>
              <a:rPr lang="ru-RU" sz="2000" dirty="0" smtClean="0"/>
              <a:t>Степанова Г.Н. Сборник задач «Физика 9-11 класс» </a:t>
            </a:r>
            <a:r>
              <a:rPr lang="ru-RU" sz="2000" dirty="0" err="1" smtClean="0"/>
              <a:t>М.:Просвещение</a:t>
            </a:r>
            <a:r>
              <a:rPr lang="ru-RU" sz="2000" dirty="0" smtClean="0"/>
              <a:t>  1993г</a:t>
            </a:r>
          </a:p>
          <a:p>
            <a:r>
              <a:rPr lang="ru-RU" sz="2000" dirty="0" smtClean="0"/>
              <a:t>Тихомирова С.А. Дидактический материал по физике 7-11. – М.: Просвещение, 1996. </a:t>
            </a:r>
          </a:p>
          <a:p>
            <a:r>
              <a:rPr lang="ru-RU" sz="2000" dirty="0" smtClean="0"/>
              <a:t>Тит Лукреций Кар Поэма «О природе вещей» </a:t>
            </a:r>
            <a:r>
              <a:rPr lang="en-US" sz="2000" dirty="0" smtClean="0">
                <a:hlinkClick r:id="rId2"/>
              </a:rPr>
              <a:t>http://www.edu.delfa.net/Interest/biography/crest/Lukrec/lukrec.html</a:t>
            </a:r>
            <a:endParaRPr lang="ru-RU" sz="2000" dirty="0" smtClean="0"/>
          </a:p>
          <a:p>
            <a:r>
              <a:rPr lang="ru-RU" sz="2000" dirty="0" smtClean="0"/>
              <a:t>Н.В. Гоголь «</a:t>
            </a:r>
            <a:r>
              <a:rPr lang="ru-RU" sz="2000" dirty="0" err="1" smtClean="0"/>
              <a:t>Сорочинская</a:t>
            </a:r>
            <a:r>
              <a:rPr lang="ru-RU" sz="2000" dirty="0" smtClean="0"/>
              <a:t> ярмарка» </a:t>
            </a:r>
            <a:r>
              <a:rPr lang="en-US" sz="2000" dirty="0" smtClean="0">
                <a:hlinkClick r:id="rId3"/>
              </a:rPr>
              <a:t>http://edu.nstu.ru/frc/konkurs/egida_fizik/pages/book/mkt.html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Перельман Я.И.  «Занимательная физика» </a:t>
            </a:r>
            <a:r>
              <a:rPr lang="ru-RU" sz="2000" dirty="0" err="1" smtClean="0"/>
              <a:t>М.:»Наука</a:t>
            </a:r>
            <a:r>
              <a:rPr lang="ru-RU" sz="2000" dirty="0" smtClean="0"/>
              <a:t>» 1979г</a:t>
            </a:r>
          </a:p>
          <a:p>
            <a:r>
              <a:rPr lang="ru-RU" sz="2000" dirty="0" smtClean="0"/>
              <a:t>Носов Н. «Витя Малеев в школе и дома», Булгаков М. «Собачье сердце»</a:t>
            </a:r>
            <a:r>
              <a:rPr lang="en-US" sz="2000" dirty="0" smtClean="0">
                <a:hlinkClick r:id="rId4"/>
              </a:rPr>
              <a:t>http://s_sok.mos.edu54.ru/p9aa1.html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Анфимова Н.А., Захарова </a:t>
            </a:r>
            <a:r>
              <a:rPr lang="ru-RU" sz="2000" dirty="0" err="1" smtClean="0"/>
              <a:t>Т.И.,Татарская</a:t>
            </a:r>
            <a:r>
              <a:rPr lang="ru-RU" sz="2000" dirty="0" smtClean="0"/>
              <a:t> Л.Л. Кулинария  </a:t>
            </a:r>
          </a:p>
          <a:p>
            <a:pPr marL="0" indent="0">
              <a:buNone/>
            </a:pPr>
            <a:r>
              <a:rPr lang="ru-RU" sz="2000" smtClean="0"/>
              <a:t>      М</a:t>
            </a:r>
            <a:r>
              <a:rPr lang="ru-RU" sz="2000" dirty="0" smtClean="0"/>
              <a:t>. :Экономика 1991г</a:t>
            </a:r>
          </a:p>
        </p:txBody>
      </p:sp>
    </p:spTree>
    <p:extLst>
      <p:ext uri="{BB962C8B-B14F-4D97-AF65-F5344CB8AC3E}">
        <p14:creationId xmlns:p14="http://schemas.microsoft.com/office/powerpoint/2010/main" xmlns="" val="33164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09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FF"/>
                </a:solidFill>
              </a:rPr>
              <a:t>2. Количество вещества</a:t>
            </a:r>
            <a:r>
              <a:rPr lang="ru-RU" sz="4800" b="1">
                <a:solidFill>
                  <a:srgbClr val="0000FF"/>
                </a:solidFill>
              </a:rPr>
              <a:t/>
            </a:r>
            <a:br>
              <a:rPr lang="ru-RU" sz="4800" b="1">
                <a:solidFill>
                  <a:srgbClr val="0000FF"/>
                </a:solidFill>
              </a:rPr>
            </a:br>
            <a:endParaRPr lang="ru-RU" sz="4800" b="1">
              <a:solidFill>
                <a:srgbClr val="0000FF"/>
              </a:solidFill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052513"/>
            <a:ext cx="4114800" cy="5545137"/>
          </a:xfrm>
          <a:prstGeom prst="rect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FF0000"/>
                </a:solidFill>
              </a:rPr>
              <a:t>Количество вещества </a:t>
            </a: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 i="1">
                <a:solidFill>
                  <a:srgbClr val="FF0000"/>
                </a:solidFill>
              </a:rPr>
              <a:t>– это физическая величина равная отношению числа молекул </a:t>
            </a:r>
            <a:r>
              <a:rPr lang="en-US" sz="2400" b="1" i="1">
                <a:solidFill>
                  <a:srgbClr val="FF0000"/>
                </a:solidFill>
              </a:rPr>
              <a:t>N</a:t>
            </a:r>
            <a:r>
              <a:rPr lang="ru-RU" sz="2400" b="1" i="1">
                <a:solidFill>
                  <a:srgbClr val="FF0000"/>
                </a:solidFill>
              </a:rPr>
              <a:t> в данном теле к постоянной Авогадро </a:t>
            </a:r>
            <a:r>
              <a:rPr lang="en-US" sz="2400" b="1" i="1">
                <a:solidFill>
                  <a:srgbClr val="FF0000"/>
                </a:solidFill>
              </a:rPr>
              <a:t>N</a:t>
            </a:r>
            <a:r>
              <a:rPr lang="ru-RU" sz="2400" b="1" i="1" baseline="-25000">
                <a:solidFill>
                  <a:srgbClr val="FF0000"/>
                </a:solidFill>
              </a:rPr>
              <a:t>А</a:t>
            </a:r>
            <a:r>
              <a:rPr lang="ru-RU" sz="2400" b="1" i="1">
                <a:solidFill>
                  <a:srgbClr val="FF0000"/>
                </a:solidFill>
              </a:rPr>
              <a:t>, т.е. к числу молекул в 1 моль вещества:</a:t>
            </a: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>
              <a:solidFill>
                <a:srgbClr val="FF0000"/>
              </a:solidFill>
            </a:endParaRP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 i="1">
              <a:solidFill>
                <a:srgbClr val="FF0000"/>
              </a:solidFill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>
              <a:solidFill>
                <a:srgbClr val="000000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932363" y="1052513"/>
            <a:ext cx="4032250" cy="5788025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000000"/>
                </a:solidFill>
              </a:rPr>
              <a:t>Единица количества вещества – 1 моль.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000FF"/>
                </a:solidFill>
              </a:rPr>
              <a:t>Один моль – это количество вещества, в котором содержится столько же молекул или атомов, сколько атомов содержится в 12 г углерода.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000" b="1">
                <a:solidFill>
                  <a:srgbClr val="000000"/>
                </a:solidFill>
              </a:rPr>
              <a:t>Постоянная Авогадро – число атомов в 1 моль вещества или в 12 г углерода:</a:t>
            </a:r>
          </a:p>
          <a:p>
            <a:pPr marL="342900" indent="-341313">
              <a:spcBef>
                <a:spcPts val="5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000" b="1">
              <a:solidFill>
                <a:srgbClr val="000000"/>
              </a:solidFill>
            </a:endParaRPr>
          </a:p>
          <a:p>
            <a:pPr marL="342900" indent="-341313">
              <a:spcBef>
                <a:spcPts val="45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>
              <a:solidFill>
                <a:srgbClr val="000000"/>
              </a:solidFill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>
                <a:solidFill>
                  <a:srgbClr val="000000"/>
                </a:solidFill>
              </a:rPr>
              <a:t>     </a:t>
            </a:r>
            <a:r>
              <a:rPr lang="en-US" sz="2800" b="1">
                <a:solidFill>
                  <a:srgbClr val="FF0000"/>
                </a:solidFill>
              </a:rPr>
              <a:t>N</a:t>
            </a:r>
            <a:r>
              <a:rPr lang="en-US" sz="2800" b="1" baseline="-25000">
                <a:solidFill>
                  <a:srgbClr val="FF0000"/>
                </a:solidFill>
              </a:rPr>
              <a:t>A </a:t>
            </a:r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≈ 6 ∙ 10</a:t>
            </a:r>
            <a:r>
              <a:rPr lang="en-US" sz="2800" b="1" baseline="30000">
                <a:solidFill>
                  <a:srgbClr val="FF0000"/>
                </a:solidFill>
                <a:cs typeface="Arial" pitchFamily="34" charset="0"/>
              </a:rPr>
              <a:t>23</a:t>
            </a:r>
            <a:r>
              <a:rPr lang="en-US" sz="2800" b="1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cs typeface="Arial" pitchFamily="34" charset="0"/>
              </a:rPr>
              <a:t>моль</a:t>
            </a:r>
            <a:r>
              <a:rPr lang="ru-RU" sz="2800" b="1" baseline="30000">
                <a:solidFill>
                  <a:srgbClr val="FF0000"/>
                </a:solidFill>
                <a:cs typeface="Arial" pitchFamily="34" charset="0"/>
              </a:rPr>
              <a:t>-1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4211638" y="1125538"/>
          <a:ext cx="312737" cy="360362"/>
        </p:xfrm>
        <a:graphic>
          <a:graphicData uri="http://schemas.openxmlformats.org/presentationml/2006/ole">
            <p:oleObj spid="_x0000_s133122" r:id="rId4" imgW="165600" imgH="174240" progId="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827088" y="4581525"/>
          <a:ext cx="2881312" cy="1800225"/>
        </p:xfrm>
        <a:graphic>
          <a:graphicData uri="http://schemas.openxmlformats.org/presentationml/2006/ole">
            <p:oleObj spid="_x0000_s133123" r:id="rId5" imgW="583560" imgH="403200" progId="">
              <p:embed/>
            </p:oleObj>
          </a:graphicData>
        </a:graphic>
      </p:graphicFrame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356100" y="6426200"/>
            <a:ext cx="719138" cy="431800"/>
          </a:xfrm>
          <a:prstGeom prst="actionButtonBackPrevious">
            <a:avLst/>
          </a:prstGeom>
          <a:solidFill>
            <a:srgbClr val="BBE0E3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>
                <a:solidFill>
                  <a:srgbClr val="0000FF"/>
                </a:solidFill>
              </a:rPr>
              <a:t>3. Молярная масса</a:t>
            </a:r>
            <a:br>
              <a:rPr lang="ru-RU" sz="3200" b="1">
                <a:solidFill>
                  <a:srgbClr val="0000FF"/>
                </a:solidFill>
              </a:rPr>
            </a:br>
            <a:endParaRPr lang="ru-RU" sz="3200" b="1">
              <a:solidFill>
                <a:srgbClr val="0000FF"/>
              </a:solidFill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4103688" cy="5616575"/>
          </a:xfrm>
          <a:prstGeom prst="rect">
            <a:avLst/>
          </a:prstGeom>
          <a:noFill/>
          <a:ln w="9360" cap="sq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FF0000"/>
                </a:solidFill>
              </a:rPr>
              <a:t>Молярная масса М</a:t>
            </a:r>
            <a:r>
              <a:rPr lang="en-US" sz="2400" b="1">
                <a:solidFill>
                  <a:srgbClr val="FF0000"/>
                </a:solidFill>
              </a:rPr>
              <a:t> – </a:t>
            </a: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FF0000"/>
                </a:solidFill>
              </a:rPr>
              <a:t>    это масса вещества, взятого в количестве 1 моль.</a:t>
            </a: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FF0000"/>
              </a:solidFill>
            </a:endParaRP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000000"/>
                </a:solidFill>
              </a:rPr>
              <a:t>Молярная масса равна произведению массы молекулы на постоянную Авогадро:</a:t>
            </a: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000000"/>
              </a:solidFill>
            </a:endParaRP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 b="1">
              <a:solidFill>
                <a:srgbClr val="000000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00563" y="1052513"/>
            <a:ext cx="4643437" cy="5664200"/>
          </a:xfrm>
          <a:prstGeom prst="rect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00FF"/>
                </a:solidFill>
              </a:rPr>
              <a:t>Единица измерения молярной массы в </a:t>
            </a:r>
            <a:r>
              <a:rPr lang="en-US" sz="2800" b="1">
                <a:solidFill>
                  <a:srgbClr val="0000FF"/>
                </a:solidFill>
              </a:rPr>
              <a:t>“</a:t>
            </a:r>
            <a:r>
              <a:rPr lang="ru-RU" sz="2800" b="1">
                <a:solidFill>
                  <a:srgbClr val="0000FF"/>
                </a:solidFill>
              </a:rPr>
              <a:t>СИ</a:t>
            </a:r>
            <a:r>
              <a:rPr lang="en-US" sz="2800" b="1">
                <a:solidFill>
                  <a:srgbClr val="0000FF"/>
                </a:solidFill>
              </a:rPr>
              <a:t>”</a:t>
            </a:r>
            <a:r>
              <a:rPr lang="ru-RU" sz="2800" b="1">
                <a:solidFill>
                  <a:srgbClr val="0000FF"/>
                </a:solidFill>
              </a:rPr>
              <a:t> – кг/моль.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800" b="1">
              <a:solidFill>
                <a:srgbClr val="0000FF"/>
              </a:solidFill>
            </a:endParaRP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>
                <a:solidFill>
                  <a:srgbClr val="000000"/>
                </a:solidFill>
              </a:rPr>
              <a:t>Связь молярной массы с молекулярной: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FF0000"/>
                </a:solidFill>
              </a:rPr>
              <a:t>М = 10</a:t>
            </a:r>
            <a:r>
              <a:rPr lang="ru-RU" sz="3200" b="1" baseline="30000">
                <a:solidFill>
                  <a:srgbClr val="FF0000"/>
                </a:solidFill>
              </a:rPr>
              <a:t>-3 </a:t>
            </a:r>
            <a:r>
              <a:rPr lang="ru-RU" sz="3200" b="1">
                <a:solidFill>
                  <a:srgbClr val="FF0000"/>
                </a:solidFill>
              </a:rPr>
              <a:t>М</a:t>
            </a:r>
            <a:r>
              <a:rPr lang="en-US" sz="3200" b="1" baseline="-25000">
                <a:solidFill>
                  <a:srgbClr val="FF0000"/>
                </a:solidFill>
              </a:rPr>
              <a:t>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ru-RU" sz="3200" b="1">
                <a:solidFill>
                  <a:srgbClr val="FF0000"/>
                </a:solidFill>
              </a:rPr>
              <a:t>кг/моль</a:t>
            </a:r>
          </a:p>
          <a:p>
            <a:pPr marL="342900" indent="-341313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 b="1">
              <a:solidFill>
                <a:srgbClr val="FF0000"/>
              </a:solidFill>
            </a:endParaRPr>
          </a:p>
          <a:p>
            <a:pPr marL="342900" indent="-341313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 b="1">
                <a:solidFill>
                  <a:srgbClr val="0000FF"/>
                </a:solidFill>
              </a:rPr>
              <a:t>Например: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М</a:t>
            </a:r>
            <a:r>
              <a:rPr lang="en-US" sz="2800" b="1" i="1">
                <a:solidFill>
                  <a:srgbClr val="000000"/>
                </a:solidFill>
              </a:rPr>
              <a:t>(CO</a:t>
            </a:r>
            <a:r>
              <a:rPr lang="en-US" sz="2800" b="1" i="1" baseline="-25000">
                <a:solidFill>
                  <a:srgbClr val="000000"/>
                </a:solidFill>
              </a:rPr>
              <a:t>2</a:t>
            </a:r>
            <a:r>
              <a:rPr lang="en-US" sz="2800" b="1" i="1">
                <a:solidFill>
                  <a:srgbClr val="000000"/>
                </a:solidFill>
              </a:rPr>
              <a:t>)</a:t>
            </a:r>
            <a:r>
              <a:rPr lang="ru-RU" sz="2800" b="1" i="1">
                <a:solidFill>
                  <a:srgbClr val="000000"/>
                </a:solidFill>
              </a:rPr>
              <a:t> = 44</a:t>
            </a:r>
            <a:r>
              <a:rPr lang="ru-RU" sz="2800" b="1" i="1">
                <a:solidFill>
                  <a:srgbClr val="000000"/>
                </a:solidFill>
                <a:cs typeface="Arial" pitchFamily="34" charset="0"/>
              </a:rPr>
              <a:t>∙10</a:t>
            </a:r>
            <a:r>
              <a:rPr lang="ru-RU" sz="2800" b="1" i="1" baseline="30000">
                <a:solidFill>
                  <a:srgbClr val="000000"/>
                </a:solidFill>
                <a:cs typeface="Arial" pitchFamily="34" charset="0"/>
              </a:rPr>
              <a:t>-3</a:t>
            </a:r>
            <a:r>
              <a:rPr lang="ru-RU" sz="2800" b="1" i="1">
                <a:solidFill>
                  <a:srgbClr val="000000"/>
                </a:solidFill>
                <a:cs typeface="Arial" pitchFamily="34" charset="0"/>
              </a:rPr>
              <a:t> кг/моль.</a:t>
            </a:r>
          </a:p>
          <a:p>
            <a:pPr marL="342900" indent="-341313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800" b="1" i="1">
                <a:solidFill>
                  <a:srgbClr val="000000"/>
                </a:solidFill>
              </a:rPr>
              <a:t>М(Н</a:t>
            </a:r>
            <a:r>
              <a:rPr lang="ru-RU" sz="2800" b="1" i="1" baseline="-25000">
                <a:solidFill>
                  <a:srgbClr val="000000"/>
                </a:solidFill>
              </a:rPr>
              <a:t>2</a:t>
            </a:r>
            <a:r>
              <a:rPr lang="ru-RU" sz="2800" b="1" i="1">
                <a:solidFill>
                  <a:srgbClr val="000000"/>
                </a:solidFill>
              </a:rPr>
              <a:t>О) = 18 </a:t>
            </a:r>
            <a:r>
              <a:rPr lang="ru-RU" sz="2800" b="1" i="1">
                <a:solidFill>
                  <a:srgbClr val="000000"/>
                </a:solidFill>
                <a:cs typeface="Arial" pitchFamily="34" charset="0"/>
              </a:rPr>
              <a:t>∙10</a:t>
            </a:r>
            <a:r>
              <a:rPr lang="ru-RU" sz="2800" b="1" i="1" baseline="30000">
                <a:solidFill>
                  <a:srgbClr val="000000"/>
                </a:solidFill>
                <a:cs typeface="Arial" pitchFamily="34" charset="0"/>
              </a:rPr>
              <a:t>-3</a:t>
            </a:r>
            <a:r>
              <a:rPr lang="ru-RU" sz="2800" b="1" i="1">
                <a:solidFill>
                  <a:srgbClr val="000000"/>
                </a:solidFill>
                <a:cs typeface="Arial" pitchFamily="34" charset="0"/>
              </a:rPr>
              <a:t> кг/моль.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116013" y="5157788"/>
          <a:ext cx="2879725" cy="1295400"/>
        </p:xfrm>
        <a:graphic>
          <a:graphicData uri="http://schemas.openxmlformats.org/presentationml/2006/ole">
            <p:oleObj spid="_x0000_s134146" r:id="rId4" imgW="821520" imgH="206640" progId="">
              <p:embed/>
            </p:oleObj>
          </a:graphicData>
        </a:graphic>
      </p:graphicFrame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995738" y="6497638"/>
            <a:ext cx="576262" cy="360362"/>
          </a:xfrm>
          <a:prstGeom prst="actionButtonBackPrevious">
            <a:avLst/>
          </a:prstGeom>
          <a:solidFill>
            <a:srgbClr val="BBE0E3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611188" y="0"/>
            <a:ext cx="8001000" cy="1216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00FF"/>
                </a:solidFill>
                <a:latin typeface="Verdana" pitchFamily="34" charset="0"/>
              </a:rPr>
              <a:t>Другие формулы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66738" y="1752600"/>
            <a:ext cx="3925887" cy="5400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468313" indent="-468313">
              <a:lnSpc>
                <a:spcPct val="90000"/>
              </a:lnSpc>
              <a:spcBef>
                <a:spcPts val="50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Масса вещества: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en-US" sz="22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2200">
                <a:solidFill>
                  <a:srgbClr val="000000"/>
                </a:solidFill>
                <a:latin typeface="Verdana" pitchFamily="34" charset="0"/>
              </a:rPr>
              <a:t>                                              </a:t>
            </a:r>
            <a:r>
              <a:rPr lang="en-US" sz="2200">
                <a:solidFill>
                  <a:srgbClr val="000000"/>
                </a:solidFill>
                <a:latin typeface="Verdana" pitchFamily="34" charset="0"/>
              </a:rPr>
              <a:t>   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Количество вещества</a:t>
            </a:r>
            <a:r>
              <a:rPr lang="ru-RU" sz="22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:                   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Число молекул</a:t>
            </a:r>
            <a:r>
              <a:rPr lang="ru-RU" sz="220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: 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Плотность: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b="1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Концентрация: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b="1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Char char="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200" b="1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Масса молекулы:</a:t>
            </a:r>
          </a:p>
          <a:p>
            <a:pPr marL="468313" indent="-468313">
              <a:lnSpc>
                <a:spcPct val="90000"/>
              </a:lnSpc>
              <a:spcBef>
                <a:spcPts val="550"/>
              </a:spcBef>
              <a:buClr>
                <a:srgbClr val="CC0000"/>
              </a:buClr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2200" b="1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49638" y="4724400"/>
            <a:ext cx="1150937" cy="1019175"/>
            <a:chOff x="2173" y="2976"/>
            <a:chExt cx="725" cy="642"/>
          </a:xfrm>
        </p:grpSpPr>
        <p:graphicFrame>
          <p:nvGraphicFramePr>
            <p:cNvPr id="18436" name="Object 4"/>
            <p:cNvGraphicFramePr>
              <a:graphicFrameLocks noChangeAspect="1"/>
            </p:cNvGraphicFramePr>
            <p:nvPr/>
          </p:nvGraphicFramePr>
          <p:xfrm>
            <a:off x="2173" y="2976"/>
            <a:ext cx="725" cy="642"/>
          </p:xfrm>
          <a:graphic>
            <a:graphicData uri="http://schemas.openxmlformats.org/presentationml/2006/ole">
              <p:oleObj spid="_x0000_s135175" r:id="rId4" imgW="462960" imgH="370800" progId="">
                <p:embed/>
              </p:oleObj>
            </a:graphicData>
          </a:graphic>
        </p:graphicFrame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2173" y="2976"/>
              <a:ext cx="725" cy="64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427538" y="1989138"/>
          <a:ext cx="1512887" cy="1196975"/>
        </p:xfrm>
        <a:graphic>
          <a:graphicData uri="http://schemas.openxmlformats.org/presentationml/2006/ole">
            <p:oleObj spid="_x0000_s135170" r:id="rId5" imgW="485280" imgH="370800" progId="">
              <p:embed/>
            </p:oleObj>
          </a:graphicData>
        </a:graphic>
      </p:graphicFrame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4067175" y="3213100"/>
          <a:ext cx="2665413" cy="1168400"/>
        </p:xfrm>
        <a:graphic>
          <a:graphicData uri="http://schemas.openxmlformats.org/presentationml/2006/ole">
            <p:oleObj spid="_x0000_s135171" r:id="rId6" imgW="1157400" imgH="370800" progId="">
              <p:embed/>
            </p:oleObj>
          </a:graphicData>
        </a:graphic>
      </p:graphicFrame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932363" y="4076700"/>
          <a:ext cx="2003425" cy="1060450"/>
        </p:xfrm>
        <a:graphic>
          <a:graphicData uri="http://schemas.openxmlformats.org/presentationml/2006/ole">
            <p:oleObj spid="_x0000_s135172" r:id="rId7" imgW="827640" imgH="370800" progId="">
              <p:embed/>
            </p:oleObj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851275" y="1557338"/>
            <a:ext cx="2847975" cy="682625"/>
            <a:chOff x="2426" y="981"/>
            <a:chExt cx="1794" cy="430"/>
          </a:xfrm>
        </p:grpSpPr>
        <p:graphicFrame>
          <p:nvGraphicFramePr>
            <p:cNvPr id="18446" name="Object 14"/>
            <p:cNvGraphicFramePr>
              <a:graphicFrameLocks noChangeAspect="1"/>
            </p:cNvGraphicFramePr>
            <p:nvPr/>
          </p:nvGraphicFramePr>
          <p:xfrm>
            <a:off x="2426" y="981"/>
            <a:ext cx="1794" cy="430"/>
          </p:xfrm>
          <a:graphic>
            <a:graphicData uri="http://schemas.openxmlformats.org/presentationml/2006/ole">
              <p:oleObj spid="_x0000_s135174" r:id="rId8" imgW="987840" imgH="206640" progId="">
                <p:embed/>
              </p:oleObj>
            </a:graphicData>
          </a:graphic>
        </p:graphicFrame>
        <p:sp>
          <p:nvSpPr>
            <p:cNvPr id="18447" name="Text Box 15"/>
            <p:cNvSpPr txBox="1">
              <a:spLocks noChangeArrowheads="1"/>
            </p:cNvSpPr>
            <p:nvPr/>
          </p:nvSpPr>
          <p:spPr bwMode="auto">
            <a:xfrm>
              <a:off x="2426" y="981"/>
              <a:ext cx="1794" cy="4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4572000" y="5229225"/>
          <a:ext cx="1584325" cy="1171575"/>
        </p:xfrm>
        <a:graphic>
          <a:graphicData uri="http://schemas.openxmlformats.org/presentationml/2006/ole">
            <p:oleObj spid="_x0000_s135173" r:id="rId9" imgW="621720" imgH="40320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7188" y="187325"/>
            <a:ext cx="8929687" cy="7413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6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Какие примеры доказывают </a:t>
            </a:r>
            <a:r>
              <a:rPr lang="ru-RU" sz="3600" b="1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первое, второе, третье  положения </a:t>
            </a:r>
            <a:r>
              <a:rPr lang="ru-RU" sz="3600" b="1" kern="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МКТ?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313" y="1298574"/>
            <a:ext cx="9142412" cy="978297"/>
          </a:xfrm>
          <a:prstGeom prst="rect">
            <a:avLst/>
          </a:prstGeom>
        </p:spPr>
        <p:txBody>
          <a:bodyPr/>
          <a:lstStyle/>
          <a:p>
            <a:pPr indent="-342900">
              <a:spcBef>
                <a:spcPts val="0"/>
              </a:spcBef>
              <a:buClr>
                <a:schemeClr val="accent1"/>
              </a:buClr>
              <a:buSzPct val="65000"/>
              <a:buFontTx/>
              <a:buChar char="-"/>
              <a:defRPr/>
            </a:pPr>
            <a:r>
              <a:rPr lang="ru-RU" sz="3200" kern="0" dirty="0">
                <a:solidFill>
                  <a:srgbClr val="800000"/>
                </a:solidFill>
                <a:latin typeface="+mn-lt"/>
              </a:rPr>
              <a:t>Распространение запаха свежеиспеченного </a:t>
            </a:r>
            <a:r>
              <a:rPr lang="ru-RU" sz="3200" kern="0" dirty="0" smtClean="0">
                <a:solidFill>
                  <a:srgbClr val="800000"/>
                </a:solidFill>
                <a:latin typeface="+mn-lt"/>
              </a:rPr>
              <a:t>                   хлеба</a:t>
            </a:r>
            <a:endParaRPr lang="ru-RU" sz="3200" kern="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" name="AutoShape 9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900112" cy="692150"/>
          </a:xfrm>
          <a:prstGeom prst="actionButtonForwardNext">
            <a:avLst/>
          </a:prstGeom>
          <a:gradFill rotWithShape="1">
            <a:gsLst>
              <a:gs pos="0">
                <a:srgbClr val="FFCC99"/>
              </a:gs>
              <a:gs pos="5000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4313" y="2143125"/>
            <a:ext cx="8715375" cy="571500"/>
          </a:xfrm>
          <a:prstGeom prst="rect">
            <a:avLst/>
          </a:prstGeom>
        </p:spPr>
        <p:txBody>
          <a:bodyPr/>
          <a:lstStyle/>
          <a:p>
            <a:pPr indent="-342900">
              <a:spcBef>
                <a:spcPts val="0"/>
              </a:spcBef>
              <a:buClr>
                <a:schemeClr val="accent1"/>
              </a:buClr>
              <a:buSzPct val="65000"/>
              <a:buFontTx/>
              <a:buChar char="-"/>
              <a:defRPr/>
            </a:pPr>
            <a:r>
              <a:rPr lang="ru-RU" sz="3200" kern="0" dirty="0">
                <a:solidFill>
                  <a:srgbClr val="800000"/>
                </a:solidFill>
                <a:latin typeface="+mn-lt"/>
              </a:rPr>
              <a:t>Прилипание теста к  противню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913" y="2738438"/>
            <a:ext cx="9358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0"/>
              </a:spcBef>
              <a:buClr>
                <a:srgbClr val="CC9900"/>
              </a:buClr>
              <a:buSzPct val="65000"/>
              <a:buFontTx/>
              <a:buChar char="-"/>
              <a:defRPr/>
            </a:pPr>
            <a:r>
              <a:rPr lang="ru-RU" sz="3200" kern="0" dirty="0">
                <a:solidFill>
                  <a:srgbClr val="800000"/>
                </a:solidFill>
                <a:latin typeface="Arial"/>
              </a:rPr>
              <a:t>Высыхание белья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3" y="3416300"/>
            <a:ext cx="89296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0"/>
              </a:spcBef>
              <a:buClr>
                <a:srgbClr val="CC9900"/>
              </a:buClr>
              <a:buSzPct val="65000"/>
              <a:buFontTx/>
              <a:buChar char="-"/>
              <a:defRPr/>
            </a:pPr>
            <a:r>
              <a:rPr lang="ru-RU" sz="3200" kern="0" spc="-100" dirty="0">
                <a:solidFill>
                  <a:srgbClr val="800000"/>
                </a:solidFill>
                <a:latin typeface="Arial"/>
              </a:rPr>
              <a:t>Засолка огурцов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4059238"/>
            <a:ext cx="89296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0"/>
              </a:spcBef>
              <a:buClr>
                <a:srgbClr val="CC9900"/>
              </a:buClr>
              <a:buSzPct val="65000"/>
              <a:buFontTx/>
              <a:buChar char="-"/>
              <a:defRPr/>
            </a:pPr>
            <a:r>
              <a:rPr lang="ru-RU" sz="3200" kern="0" dirty="0">
                <a:solidFill>
                  <a:srgbClr val="800000"/>
                </a:solidFill>
                <a:latin typeface="Arial"/>
              </a:rPr>
              <a:t>Поднятие столбика ртути в термометре при   повышении температуры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3" y="5229225"/>
            <a:ext cx="8715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>
              <a:spcBef>
                <a:spcPts val="0"/>
              </a:spcBef>
              <a:buClr>
                <a:srgbClr val="CC9900"/>
              </a:buClr>
              <a:buSzPct val="65000"/>
              <a:buFontTx/>
              <a:buChar char="-"/>
              <a:defRPr/>
            </a:pPr>
            <a:r>
              <a:rPr lang="ru-RU" sz="3200" kern="0" dirty="0">
                <a:solidFill>
                  <a:srgbClr val="800000"/>
                </a:solidFill>
                <a:latin typeface="Arial"/>
              </a:rPr>
              <a:t>Рассмотрение в микроскоп капли сильно разбавленного молока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3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6964D2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6964D2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353C5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6964D2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353C5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6964D2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353C5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FF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6964D2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5353C5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2582</TotalTime>
  <Words>1868</Words>
  <Application>Microsoft Office PowerPoint</Application>
  <PresentationFormat>Экран (4:3)</PresentationFormat>
  <Paragraphs>292</Paragraphs>
  <Slides>54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Скругленный</vt:lpstr>
      <vt:lpstr>Край</vt:lpstr>
      <vt:lpstr>1_Край</vt:lpstr>
      <vt:lpstr>2_Край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Задачи на смекалку</vt:lpstr>
      <vt:lpstr>Физика в художественной литературе</vt:lpstr>
      <vt:lpstr>Физика в художественной литературе</vt:lpstr>
      <vt:lpstr>Физика в художественной литературе</vt:lpstr>
      <vt:lpstr>Физика в художественной литературе</vt:lpstr>
      <vt:lpstr>Восстанови формулу</vt:lpstr>
      <vt:lpstr>Восстанови формулу</vt:lpstr>
      <vt:lpstr>Слайд 17</vt:lpstr>
      <vt:lpstr>Восстанови формулу</vt:lpstr>
      <vt:lpstr>Восстанови формулу</vt:lpstr>
      <vt:lpstr>Восстанови формулу</vt:lpstr>
      <vt:lpstr>Восстанови формулу</vt:lpstr>
      <vt:lpstr>ФИЗИЧЕСКОЕ ЛОТО</vt:lpstr>
      <vt:lpstr>№1</vt:lpstr>
      <vt:lpstr>№2</vt:lpstr>
      <vt:lpstr>№3</vt:lpstr>
      <vt:lpstr>№4</vt:lpstr>
      <vt:lpstr>№5</vt:lpstr>
      <vt:lpstr>№6</vt:lpstr>
      <vt:lpstr>№7</vt:lpstr>
      <vt:lpstr>№8</vt:lpstr>
      <vt:lpstr>№9</vt:lpstr>
      <vt:lpstr>№10</vt:lpstr>
      <vt:lpstr>№11</vt:lpstr>
      <vt:lpstr>№12</vt:lpstr>
      <vt:lpstr>№13</vt:lpstr>
      <vt:lpstr>№14</vt:lpstr>
      <vt:lpstr>№15</vt:lpstr>
      <vt:lpstr>№16</vt:lpstr>
      <vt:lpstr>Слайд 39</vt:lpstr>
      <vt:lpstr>Способы сохранения пищи</vt:lpstr>
      <vt:lpstr>Слайд 41</vt:lpstr>
      <vt:lpstr>Способы сохранения пищи</vt:lpstr>
      <vt:lpstr>Слайд 43</vt:lpstr>
      <vt:lpstr>Приправы и пряности для консервирования</vt:lpstr>
      <vt:lpstr>Приправы и пряности для консервирования</vt:lpstr>
      <vt:lpstr>Приправы и пряности для консервирования</vt:lpstr>
      <vt:lpstr>http://www.youtube.com/watch?v=y5tyISxf6LY Вкусные истории Ленивые вареники   время первого сюжета 00:09-00:35 время второго сюжета 01:54-02:12</vt:lpstr>
      <vt:lpstr>Слайд 48</vt:lpstr>
      <vt:lpstr>Кулинарный поединок</vt:lpstr>
      <vt:lpstr>МОЛОДЦЫ!</vt:lpstr>
      <vt:lpstr>      Источники информации</vt:lpstr>
      <vt:lpstr>    Источники информации</vt:lpstr>
      <vt:lpstr>   Источники информации</vt:lpstr>
      <vt:lpstr>Литература</vt:lpstr>
    </vt:vector>
  </TitlesOfParts>
  <Company>МОУ Лицей №43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Vlaskina M.N.</dc:creator>
  <cp:lastModifiedBy>т</cp:lastModifiedBy>
  <cp:revision>261</cp:revision>
  <dcterms:created xsi:type="dcterms:W3CDTF">2007-11-24T10:58:13Z</dcterms:created>
  <dcterms:modified xsi:type="dcterms:W3CDTF">2019-11-19T17:08:03Z</dcterms:modified>
</cp:coreProperties>
</file>