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2" r:id="rId2"/>
    <p:sldId id="338" r:id="rId3"/>
    <p:sldId id="321" r:id="rId4"/>
    <p:sldId id="284" r:id="rId5"/>
    <p:sldId id="322" r:id="rId6"/>
    <p:sldId id="339" r:id="rId7"/>
    <p:sldId id="340" r:id="rId8"/>
    <p:sldId id="341" r:id="rId9"/>
    <p:sldId id="342" r:id="rId10"/>
    <p:sldId id="343" r:id="rId1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5314" autoAdjust="0"/>
  </p:normalViewPr>
  <p:slideViewPr>
    <p:cSldViewPr>
      <p:cViewPr>
        <p:scale>
          <a:sx n="118" d="100"/>
          <a:sy n="118" d="100"/>
        </p:scale>
        <p:origin x="-17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95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9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51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42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47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20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25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52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59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86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37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99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4922297"/>
            <a:ext cx="6755486" cy="33855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/>
        </p:nvSpPr>
        <p:spPr bwMode="auto">
          <a:xfrm>
            <a:off x="522575" y="97302"/>
            <a:ext cx="8229600" cy="570796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rgbClr val="000080"/>
                </a:solidFill>
                <a:latin typeface="times new roman"/>
              </a:rPr>
              <a:t>Основные показатели и  результаты  деятельности в части приобщения детей</a:t>
            </a:r>
            <a:br>
              <a:rPr lang="ru-RU" sz="4800" dirty="0">
                <a:solidFill>
                  <a:srgbClr val="000080"/>
                </a:solidFill>
                <a:latin typeface="times new roman"/>
              </a:rPr>
            </a:br>
            <a:r>
              <a:rPr lang="ru-RU" sz="4800" dirty="0">
                <a:solidFill>
                  <a:srgbClr val="000080"/>
                </a:solidFill>
                <a:latin typeface="times new roman"/>
              </a:rPr>
              <a:t>                   к общечеловеческим  ценностям</a:t>
            </a:r>
            <a:endParaRPr lang="ru-RU" sz="4800" b="0" i="0" dirty="0">
              <a:solidFill>
                <a:srgbClr val="12A4D8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508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kazka_Boss\Desktop\Конкурс\Новые фотки\IMG-20200215-WA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38164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kazka_Boss\Desktop\Конкурс\Новые фотки\IMG-20200215-WA0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3847356" cy="556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63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27896" y="0"/>
            <a:ext cx="7816104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32226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2339752" y="6138000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7016874" y="605447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4690620" y="6166992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437" y="4999789"/>
            <a:ext cx="1011428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9" y="5024512"/>
            <a:ext cx="914625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620688"/>
            <a:ext cx="783057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80"/>
                </a:solidFill>
                <a:latin typeface="times new roman"/>
              </a:rPr>
              <a:t>    Приобщение ребёнка к общечеловеческим ценностям одна из актуальных и сложнейших</a:t>
            </a:r>
            <a:br>
              <a:rPr lang="ru-RU" sz="1400" b="1" dirty="0">
                <a:solidFill>
                  <a:srgbClr val="000080"/>
                </a:solidFill>
                <a:latin typeface="times new roman"/>
              </a:rPr>
            </a:br>
            <a:r>
              <a:rPr lang="ru-RU" sz="1400" b="1" dirty="0">
                <a:solidFill>
                  <a:srgbClr val="000080"/>
                </a:solidFill>
                <a:latin typeface="times new roman"/>
              </a:rPr>
              <a:t>проблем, которая должна решаться сегодня всеми, кто имеет отношение к детям. То, что мы</a:t>
            </a:r>
            <a:br>
              <a:rPr lang="ru-RU" sz="1400" b="1" dirty="0">
                <a:solidFill>
                  <a:srgbClr val="000080"/>
                </a:solidFill>
                <a:latin typeface="times new roman"/>
              </a:rPr>
            </a:br>
            <a:r>
              <a:rPr lang="ru-RU" sz="1400" b="1" dirty="0">
                <a:solidFill>
                  <a:srgbClr val="000080"/>
                </a:solidFill>
                <a:latin typeface="times new roman"/>
              </a:rPr>
              <a:t>заложим в душу ребёнка сейчас, проявится позднее, станет его и нашей жизнью.</a:t>
            </a:r>
            <a:br>
              <a:rPr lang="ru-RU" sz="1400" b="1" dirty="0">
                <a:solidFill>
                  <a:srgbClr val="000080"/>
                </a:solidFill>
                <a:latin typeface="times new roman"/>
              </a:rPr>
            </a:br>
            <a:r>
              <a:rPr lang="ru-RU" sz="1400" b="1" dirty="0">
                <a:solidFill>
                  <a:srgbClr val="000080"/>
                </a:solidFill>
                <a:latin typeface="times new roman"/>
              </a:rPr>
              <a:t>Сегодня мы говорим о необходимости возрождения в обществе духовности и культуры,</a:t>
            </a:r>
            <a:br>
              <a:rPr lang="ru-RU" sz="1400" b="1" dirty="0">
                <a:solidFill>
                  <a:srgbClr val="000080"/>
                </a:solidFill>
                <a:latin typeface="times new roman"/>
              </a:rPr>
            </a:br>
            <a:r>
              <a:rPr lang="ru-RU" sz="1400" b="1" dirty="0">
                <a:solidFill>
                  <a:srgbClr val="000080"/>
                </a:solidFill>
                <a:latin typeface="times new roman"/>
              </a:rPr>
              <a:t>что непосредственно связано с развитием и воспитанием ребёнка до школы. Образование,</a:t>
            </a:r>
            <a:br>
              <a:rPr lang="ru-RU" sz="1400" b="1" dirty="0">
                <a:solidFill>
                  <a:srgbClr val="000080"/>
                </a:solidFill>
                <a:latin typeface="times new roman"/>
              </a:rPr>
            </a:br>
            <a:r>
              <a:rPr lang="ru-RU" sz="1400" b="1" dirty="0">
                <a:solidFill>
                  <a:srgbClr val="000080"/>
                </a:solidFill>
                <a:latin typeface="times new roman"/>
              </a:rPr>
              <a:t>навыки, умение можно приобрести и позже, а вот основа самого лучшего в людях</a:t>
            </a:r>
            <a:br>
              <a:rPr lang="ru-RU" sz="1400" b="1" dirty="0">
                <a:solidFill>
                  <a:srgbClr val="000080"/>
                </a:solidFill>
                <a:latin typeface="times new roman"/>
              </a:rPr>
            </a:br>
            <a:r>
              <a:rPr lang="ru-RU" sz="1400" b="1" dirty="0">
                <a:solidFill>
                  <a:srgbClr val="000080"/>
                </a:solidFill>
                <a:latin typeface="times new roman"/>
              </a:rPr>
              <a:t>человечности – закладывается именно в дошкольном возрасте.</a:t>
            </a:r>
            <a:br>
              <a:rPr lang="ru-RU" sz="1400" b="1" dirty="0">
                <a:solidFill>
                  <a:srgbClr val="000080"/>
                </a:solidFill>
                <a:latin typeface="times new roman"/>
              </a:rPr>
            </a:br>
            <a:r>
              <a:rPr lang="ru-RU" sz="1400" b="1" dirty="0">
                <a:solidFill>
                  <a:srgbClr val="000080"/>
                </a:solidFill>
                <a:latin typeface="times new roman"/>
              </a:rPr>
              <a:t>         Этот важный этап жизни формирует детей полноценными личностями и рождает такие качества,</a:t>
            </a:r>
            <a:br>
              <a:rPr lang="ru-RU" sz="1400" b="1" dirty="0">
                <a:solidFill>
                  <a:srgbClr val="000080"/>
                </a:solidFill>
                <a:latin typeface="times new roman"/>
              </a:rPr>
            </a:br>
            <a:r>
              <a:rPr lang="ru-RU" sz="1400" b="1" dirty="0">
                <a:solidFill>
                  <a:srgbClr val="000080"/>
                </a:solidFill>
                <a:latin typeface="times new roman"/>
              </a:rPr>
              <a:t>которые помогает человеку определиться в жизни. Центральным звеном социализации является</a:t>
            </a:r>
            <a:br>
              <a:rPr lang="ru-RU" sz="1400" b="1" dirty="0">
                <a:solidFill>
                  <a:srgbClr val="000080"/>
                </a:solidFill>
                <a:latin typeface="times new roman"/>
              </a:rPr>
            </a:br>
            <a:r>
              <a:rPr lang="ru-RU" sz="1400" b="1" dirty="0">
                <a:solidFill>
                  <a:srgbClr val="000080"/>
                </a:solidFill>
                <a:latin typeface="times new roman"/>
              </a:rPr>
              <a:t>гуманистическое воспитание ребёнка с опорой на общечеловеческие ценности: любовь к родителям</a:t>
            </a:r>
            <a:br>
              <a:rPr lang="ru-RU" sz="1400" b="1" dirty="0">
                <a:solidFill>
                  <a:srgbClr val="000080"/>
                </a:solidFill>
                <a:latin typeface="times new roman"/>
              </a:rPr>
            </a:br>
            <a:r>
              <a:rPr lang="ru-RU" sz="1400" b="1" dirty="0">
                <a:solidFill>
                  <a:srgbClr val="000080"/>
                </a:solidFill>
                <a:latin typeface="times new roman"/>
              </a:rPr>
              <a:t>и семье, и людям, которые сопровождают ребёнка в первые годы жизни, к родному месту, где он живёт,</a:t>
            </a:r>
            <a:br>
              <a:rPr lang="ru-RU" sz="1400" b="1" dirty="0">
                <a:solidFill>
                  <a:srgbClr val="000080"/>
                </a:solidFill>
                <a:latin typeface="times new roman"/>
              </a:rPr>
            </a:br>
            <a:r>
              <a:rPr lang="ru-RU" sz="1400" b="1" dirty="0">
                <a:solidFill>
                  <a:srgbClr val="000080"/>
                </a:solidFill>
                <a:latin typeface="times new roman"/>
              </a:rPr>
              <a:t>детскому саду, городу, посёлку. В этот период начинают развиваться черты характера, которые незримо</a:t>
            </a:r>
            <a:br>
              <a:rPr lang="ru-RU" sz="1400" b="1" dirty="0">
                <a:solidFill>
                  <a:srgbClr val="000080"/>
                </a:solidFill>
                <a:latin typeface="times new roman"/>
              </a:rPr>
            </a:br>
            <a:r>
              <a:rPr lang="ru-RU" sz="1400" b="1" dirty="0">
                <a:solidFill>
                  <a:srgbClr val="000080"/>
                </a:solidFill>
                <a:latin typeface="times new roman"/>
              </a:rPr>
              <a:t>связывают ребёнка с его народом, существенно влияя на его мировоззрение. Естественно и легко впитывает</a:t>
            </a:r>
            <a:br>
              <a:rPr lang="ru-RU" sz="1400" b="1" dirty="0">
                <a:solidFill>
                  <a:srgbClr val="000080"/>
                </a:solidFill>
                <a:latin typeface="times new roman"/>
              </a:rPr>
            </a:br>
            <a:r>
              <a:rPr lang="ru-RU" sz="1400" b="1" dirty="0">
                <a:solidFill>
                  <a:srgbClr val="000080"/>
                </a:solidFill>
                <a:latin typeface="times new roman"/>
              </a:rPr>
              <a:t>впечатления от картин родной российской природы, быта, традиций, среди которых живёт.</a:t>
            </a:r>
            <a:br>
              <a:rPr lang="ru-RU" sz="1400" b="1" dirty="0">
                <a:solidFill>
                  <a:srgbClr val="000080"/>
                </a:solidFill>
                <a:latin typeface="times new roman"/>
              </a:rPr>
            </a:br>
            <a:r>
              <a:rPr lang="ru-RU" sz="1400" b="1" dirty="0">
                <a:solidFill>
                  <a:srgbClr val="000080"/>
                </a:solidFill>
                <a:latin typeface="times new roman"/>
              </a:rPr>
              <a:t>К. Д. Ушинский писал: «Как нет человека без самолюбия, так нет человека без любви к отечеству,</a:t>
            </a:r>
            <a:br>
              <a:rPr lang="ru-RU" sz="1400" b="1" dirty="0">
                <a:solidFill>
                  <a:srgbClr val="000080"/>
                </a:solidFill>
                <a:latin typeface="times new roman"/>
              </a:rPr>
            </a:br>
            <a:r>
              <a:rPr lang="ru-RU" sz="1400" b="1" dirty="0">
                <a:solidFill>
                  <a:srgbClr val="000080"/>
                </a:solidFill>
                <a:latin typeface="times new roman"/>
              </a:rPr>
              <a:t>и эта любовь даёт воспитанию верный ключ к сердцу человека».</a:t>
            </a:r>
            <a:br>
              <a:rPr lang="ru-RU" sz="1400" b="1" dirty="0">
                <a:solidFill>
                  <a:srgbClr val="000080"/>
                </a:solidFill>
                <a:latin typeface="times new roman"/>
              </a:rPr>
            </a:br>
            <a:r>
              <a:rPr lang="ru-RU" sz="1400" b="1" dirty="0">
                <a:solidFill>
                  <a:srgbClr val="000080"/>
                </a:solidFill>
                <a:latin typeface="times new roman"/>
              </a:rPr>
              <a:t>Главной целью в работе с детьми дошкольного возраста мы считаем приобщение их к</a:t>
            </a:r>
            <a:br>
              <a:rPr lang="ru-RU" sz="1400" b="1" dirty="0">
                <a:solidFill>
                  <a:srgbClr val="000080"/>
                </a:solidFill>
                <a:latin typeface="times new roman"/>
              </a:rPr>
            </a:br>
            <a:r>
              <a:rPr lang="ru-RU" sz="1400" b="1" dirty="0">
                <a:solidFill>
                  <a:srgbClr val="000080"/>
                </a:solidFill>
                <a:latin typeface="times new roman"/>
              </a:rPr>
              <a:t>общечеловеческим ценностям. Реализация этой цели шла по нескольким направлениям: работа</a:t>
            </a:r>
            <a:br>
              <a:rPr lang="ru-RU" sz="1400" b="1" dirty="0">
                <a:solidFill>
                  <a:srgbClr val="000080"/>
                </a:solidFill>
                <a:latin typeface="times new roman"/>
              </a:rPr>
            </a:br>
            <a:r>
              <a:rPr lang="ru-RU" sz="1400" b="1" dirty="0">
                <a:solidFill>
                  <a:srgbClr val="000080"/>
                </a:solidFill>
                <a:latin typeface="times new roman"/>
              </a:rPr>
              <a:t>с детьми, с родителями, с социумом</a:t>
            </a:r>
            <a:r>
              <a:rPr lang="ru-RU" sz="1400" b="1" dirty="0" smtClean="0">
                <a:solidFill>
                  <a:srgbClr val="000080"/>
                </a:solidFill>
                <a:latin typeface="times new roman"/>
              </a:rPr>
              <a:t>.</a:t>
            </a:r>
            <a:endParaRPr lang="ru-RU" sz="1400" b="1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9884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32226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4676831" y="6080007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6992824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2326141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4877" y="2996952"/>
            <a:ext cx="7434587" cy="36933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80"/>
                </a:solidFill>
                <a:latin typeface="times new roman"/>
              </a:rPr>
              <a:t>Были определены основные задачи:</a:t>
            </a:r>
            <a:endParaRPr lang="ru-RU" b="1" i="0" dirty="0">
              <a:solidFill>
                <a:srgbClr val="000000"/>
              </a:solidFill>
              <a:effectLst/>
              <a:latin typeface="verdana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8331463" y="4491431"/>
            <a:ext cx="45719" cy="36933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E4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://aartyk.ru/wp-content/uploads/2018/02/ozera_nyurbinskogo_ulusa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upload.wikimedia.org/wikipedia/commons/4/40/Coat_of_Arms_of_Nyurba_%28Yakutia%29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464" y="4458102"/>
            <a:ext cx="72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 descr="C:\Users\User1\Desktop\Без имен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36" y="4261051"/>
            <a:ext cx="655059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11560" y="274639"/>
            <a:ext cx="8532440" cy="2938337"/>
          </a:xfrm>
        </p:spPr>
        <p:txBody>
          <a:bodyPr>
            <a:normAutofit/>
          </a:bodyPr>
          <a:lstStyle/>
          <a:p>
            <a:r>
              <a:rPr lang="ru-RU" sz="1300" b="1" dirty="0" smtClean="0">
                <a:solidFill>
                  <a:srgbClr val="000080"/>
                </a:solidFill>
                <a:latin typeface="times new roman"/>
                <a:cs typeface="Aharoni" panose="02010803020104030203" pitchFamily="2" charset="-79"/>
              </a:rPr>
              <a:t>Приоритетными </a:t>
            </a:r>
            <a:r>
              <a:rPr lang="ru-RU" sz="1300" b="1" dirty="0">
                <a:solidFill>
                  <a:srgbClr val="000080"/>
                </a:solidFill>
                <a:latin typeface="times new roman"/>
                <a:cs typeface="Aharoni" panose="02010803020104030203" pitchFamily="2" charset="-79"/>
              </a:rPr>
              <a:t>принцами являются:</a:t>
            </a:r>
            <a:r>
              <a:rPr lang="ru-RU" sz="1300" b="1" dirty="0">
                <a:solidFill>
                  <a:srgbClr val="000000"/>
                </a:solidFill>
                <a:latin typeface="verdana"/>
                <a:cs typeface="Aharoni" panose="02010803020104030203" pitchFamily="2" charset="-79"/>
              </a:rPr>
              <a:t/>
            </a:r>
            <a:br>
              <a:rPr lang="ru-RU" sz="1300" b="1" dirty="0">
                <a:solidFill>
                  <a:srgbClr val="000000"/>
                </a:solidFill>
                <a:latin typeface="verdana"/>
                <a:cs typeface="Aharoni" panose="02010803020104030203" pitchFamily="2" charset="-79"/>
              </a:rPr>
            </a:br>
            <a:r>
              <a:rPr lang="ru-RU" sz="1300" b="1" dirty="0">
                <a:solidFill>
                  <a:srgbClr val="000080"/>
                </a:solidFill>
                <a:latin typeface="times new roman"/>
                <a:cs typeface="Aharoni" panose="02010803020104030203" pitchFamily="2" charset="-79"/>
              </a:rPr>
              <a:t>принцип </a:t>
            </a:r>
            <a:r>
              <a:rPr lang="ru-RU" sz="1300" b="1" dirty="0" err="1">
                <a:solidFill>
                  <a:srgbClr val="000080"/>
                </a:solidFill>
                <a:latin typeface="times new roman"/>
                <a:cs typeface="Aharoni" panose="02010803020104030203" pitchFamily="2" charset="-79"/>
              </a:rPr>
              <a:t>гуманизации</a:t>
            </a:r>
            <a:r>
              <a:rPr lang="ru-RU" sz="1300" b="1" dirty="0">
                <a:solidFill>
                  <a:srgbClr val="000080"/>
                </a:solidFill>
                <a:latin typeface="times new roman"/>
                <a:cs typeface="Aharoni" panose="02010803020104030203" pitchFamily="2" charset="-79"/>
              </a:rPr>
              <a:t> воспитательной работы, который ориентирует родителей на главную</a:t>
            </a:r>
            <a:br>
              <a:rPr lang="ru-RU" sz="1300" b="1" dirty="0">
                <a:solidFill>
                  <a:srgbClr val="000080"/>
                </a:solidFill>
                <a:latin typeface="times new roman"/>
                <a:cs typeface="Aharoni" panose="02010803020104030203" pitchFamily="2" charset="-79"/>
              </a:rPr>
            </a:br>
            <a:r>
              <a:rPr lang="ru-RU" sz="1300" b="1" dirty="0">
                <a:solidFill>
                  <a:srgbClr val="000080"/>
                </a:solidFill>
                <a:latin typeface="times new roman"/>
                <a:cs typeface="Aharoni" panose="02010803020104030203" pitchFamily="2" charset="-79"/>
              </a:rPr>
              <a:t>общечеловеческую ценность – это личность каждого ребёнка и взрослого, его свободу и</a:t>
            </a:r>
            <a:br>
              <a:rPr lang="ru-RU" sz="1300" b="1" dirty="0">
                <a:solidFill>
                  <a:srgbClr val="000080"/>
                </a:solidFill>
                <a:latin typeface="times new roman"/>
                <a:cs typeface="Aharoni" panose="02010803020104030203" pitchFamily="2" charset="-79"/>
              </a:rPr>
            </a:br>
            <a:r>
              <a:rPr lang="ru-RU" sz="1300" b="1" dirty="0">
                <a:solidFill>
                  <a:srgbClr val="000080"/>
                </a:solidFill>
                <a:latin typeface="times new roman"/>
                <a:cs typeface="Aharoni" panose="02010803020104030203" pitchFamily="2" charset="-79"/>
              </a:rPr>
              <a:t>достоинство, а также на формирование у ребёнка любви к семье, родному </a:t>
            </a:r>
            <a:r>
              <a:rPr lang="ru-RU" sz="1300" b="1" dirty="0" err="1">
                <a:solidFill>
                  <a:srgbClr val="000080"/>
                </a:solidFill>
                <a:latin typeface="times new roman"/>
                <a:cs typeface="Aharoni" panose="02010803020104030203" pitchFamily="2" charset="-79"/>
              </a:rPr>
              <a:t>краю,и</a:t>
            </a:r>
            <a:r>
              <a:rPr lang="ru-RU" sz="1300" b="1" dirty="0">
                <a:solidFill>
                  <a:srgbClr val="000080"/>
                </a:solidFill>
                <a:latin typeface="times new roman"/>
                <a:cs typeface="Aharoni" panose="02010803020104030203" pitchFamily="2" charset="-79"/>
              </a:rPr>
              <a:t> отечеству;</a:t>
            </a:r>
            <a:r>
              <a:rPr lang="ru-RU" sz="1300" b="1" dirty="0">
                <a:solidFill>
                  <a:srgbClr val="000000"/>
                </a:solidFill>
                <a:latin typeface="verdana"/>
                <a:cs typeface="Aharoni" panose="02010803020104030203" pitchFamily="2" charset="-79"/>
              </a:rPr>
              <a:t/>
            </a:r>
            <a:br>
              <a:rPr lang="ru-RU" sz="1300" b="1" dirty="0">
                <a:solidFill>
                  <a:srgbClr val="000000"/>
                </a:solidFill>
                <a:latin typeface="verdana"/>
                <a:cs typeface="Aharoni" panose="02010803020104030203" pitchFamily="2" charset="-79"/>
              </a:rPr>
            </a:br>
            <a:r>
              <a:rPr lang="ru-RU" sz="1300" b="1" dirty="0">
                <a:solidFill>
                  <a:srgbClr val="000080"/>
                </a:solidFill>
                <a:latin typeface="times new roman"/>
                <a:cs typeface="Aharoni" panose="02010803020104030203" pitchFamily="2" charset="-79"/>
              </a:rPr>
              <a:t>принцип интеграции всей педагогической работы с детьми на основе знакомства этнокультурного</a:t>
            </a:r>
            <a:br>
              <a:rPr lang="ru-RU" sz="1300" b="1" dirty="0">
                <a:solidFill>
                  <a:srgbClr val="000080"/>
                </a:solidFill>
                <a:latin typeface="times new roman"/>
                <a:cs typeface="Aharoni" panose="02010803020104030203" pitchFamily="2" charset="-79"/>
              </a:rPr>
            </a:br>
            <a:r>
              <a:rPr lang="ru-RU" sz="1300" b="1" dirty="0">
                <a:solidFill>
                  <a:srgbClr val="000080"/>
                </a:solidFill>
                <a:latin typeface="times new roman"/>
                <a:cs typeface="Aharoni" panose="02010803020104030203" pitchFamily="2" charset="-79"/>
              </a:rPr>
              <a:t>компонента Белгородской области, национальной культуры, быта, традиций;</a:t>
            </a:r>
            <a:r>
              <a:rPr lang="ru-RU" sz="1300" b="1" dirty="0">
                <a:solidFill>
                  <a:srgbClr val="000000"/>
                </a:solidFill>
                <a:latin typeface="verdana"/>
                <a:cs typeface="Aharoni" panose="02010803020104030203" pitchFamily="2" charset="-79"/>
              </a:rPr>
              <a:t/>
            </a:r>
            <a:br>
              <a:rPr lang="ru-RU" sz="1300" b="1" dirty="0">
                <a:solidFill>
                  <a:srgbClr val="000000"/>
                </a:solidFill>
                <a:latin typeface="verdana"/>
                <a:cs typeface="Aharoni" panose="02010803020104030203" pitchFamily="2" charset="-79"/>
              </a:rPr>
            </a:br>
            <a:r>
              <a:rPr lang="ru-RU" sz="1300" b="1" dirty="0">
                <a:solidFill>
                  <a:srgbClr val="000080"/>
                </a:solidFill>
                <a:latin typeface="times new roman"/>
                <a:cs typeface="Aharoni" panose="02010803020104030203" pitchFamily="2" charset="-79"/>
              </a:rPr>
              <a:t>принцип целостности и полноты педагогического процесса, обеспечивающий единство воспитания,</a:t>
            </a:r>
            <a:br>
              <a:rPr lang="ru-RU" sz="1300" b="1" dirty="0">
                <a:solidFill>
                  <a:srgbClr val="000080"/>
                </a:solidFill>
                <a:latin typeface="times new roman"/>
                <a:cs typeface="Aharoni" panose="02010803020104030203" pitchFamily="2" charset="-79"/>
              </a:rPr>
            </a:br>
            <a:r>
              <a:rPr lang="ru-RU" sz="1300" b="1" dirty="0">
                <a:solidFill>
                  <a:srgbClr val="000080"/>
                </a:solidFill>
                <a:latin typeface="times new roman"/>
                <a:cs typeface="Aharoni" panose="02010803020104030203" pitchFamily="2" charset="-79"/>
              </a:rPr>
              <a:t>обучения и развития;</a:t>
            </a:r>
            <a:r>
              <a:rPr lang="ru-RU" sz="1300" b="1" dirty="0">
                <a:solidFill>
                  <a:srgbClr val="000000"/>
                </a:solidFill>
                <a:latin typeface="verdana"/>
                <a:cs typeface="Aharoni" panose="02010803020104030203" pitchFamily="2" charset="-79"/>
              </a:rPr>
              <a:t/>
            </a:r>
            <a:br>
              <a:rPr lang="ru-RU" sz="1300" b="1" dirty="0">
                <a:solidFill>
                  <a:srgbClr val="000000"/>
                </a:solidFill>
                <a:latin typeface="verdana"/>
                <a:cs typeface="Aharoni" panose="02010803020104030203" pitchFamily="2" charset="-79"/>
              </a:rPr>
            </a:br>
            <a:r>
              <a:rPr lang="ru-RU" sz="1300" b="1" dirty="0">
                <a:solidFill>
                  <a:srgbClr val="000080"/>
                </a:solidFill>
                <a:latin typeface="times new roman"/>
                <a:cs typeface="Aharoni" panose="02010803020104030203" pitchFamily="2" charset="-79"/>
              </a:rPr>
              <a:t>принцип тесного сотрудничества педагогов и родителей;</a:t>
            </a:r>
            <a:r>
              <a:rPr lang="ru-RU" sz="1300" b="1" dirty="0">
                <a:solidFill>
                  <a:srgbClr val="000000"/>
                </a:solidFill>
                <a:latin typeface="verdana"/>
                <a:cs typeface="Aharoni" panose="02010803020104030203" pitchFamily="2" charset="-79"/>
              </a:rPr>
              <a:t/>
            </a:r>
            <a:br>
              <a:rPr lang="ru-RU" sz="1300" b="1" dirty="0">
                <a:solidFill>
                  <a:srgbClr val="000000"/>
                </a:solidFill>
                <a:latin typeface="verdana"/>
                <a:cs typeface="Aharoni" panose="02010803020104030203" pitchFamily="2" charset="-79"/>
              </a:rPr>
            </a:br>
            <a:r>
              <a:rPr lang="ru-RU" sz="1300" b="1" dirty="0">
                <a:solidFill>
                  <a:srgbClr val="000080"/>
                </a:solidFill>
                <a:latin typeface="times new roman"/>
                <a:cs typeface="Aharoni" panose="02010803020104030203" pitchFamily="2" charset="-79"/>
              </a:rPr>
              <a:t>принцип позитивного взаимодействия с различными образовательными и</a:t>
            </a:r>
            <a:br>
              <a:rPr lang="ru-RU" sz="1300" b="1" dirty="0">
                <a:solidFill>
                  <a:srgbClr val="000080"/>
                </a:solidFill>
                <a:latin typeface="times new roman"/>
                <a:cs typeface="Aharoni" panose="02010803020104030203" pitchFamily="2" charset="-79"/>
              </a:rPr>
            </a:br>
            <a:r>
              <a:rPr lang="ru-RU" sz="1300" b="1" dirty="0">
                <a:solidFill>
                  <a:srgbClr val="000080"/>
                </a:solidFill>
                <a:latin typeface="times new roman"/>
                <a:cs typeface="Aharoni" panose="02010803020104030203" pitchFamily="2" charset="-79"/>
              </a:rPr>
              <a:t>культурно – просветительными учреждениям</a:t>
            </a:r>
            <a:r>
              <a:rPr lang="ru-RU" sz="1300" b="1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1300" b="1" dirty="0">
                <a:solidFill>
                  <a:srgbClr val="000000"/>
                </a:solidFill>
                <a:latin typeface="verdana"/>
              </a:rPr>
            </a:br>
            <a:endParaRPr lang="ru-RU" sz="1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36773" y="3572140"/>
            <a:ext cx="70946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/>
              <a:buChar char="•"/>
            </a:pPr>
            <a:r>
              <a:rPr lang="ru-RU" sz="1400" b="1" dirty="0">
                <a:solidFill>
                  <a:srgbClr val="000080"/>
                </a:solidFill>
                <a:latin typeface="+mj-lt"/>
              </a:rPr>
              <a:t>создание воспитательной модели, обеспечивающей всестороннее духовное развитие детей;</a:t>
            </a:r>
            <a:endParaRPr lang="ru-RU" sz="1400" b="1" dirty="0">
              <a:solidFill>
                <a:srgbClr val="000000"/>
              </a:solidFill>
              <a:latin typeface="+mj-lt"/>
            </a:endParaRPr>
          </a:p>
          <a:p>
            <a:pPr algn="ctr">
              <a:buFont typeface="Arial"/>
              <a:buChar char="•"/>
            </a:pPr>
            <a:r>
              <a:rPr lang="ru-RU" sz="1400" b="1" dirty="0">
                <a:solidFill>
                  <a:srgbClr val="000080"/>
                </a:solidFill>
                <a:latin typeface="+mj-lt"/>
              </a:rPr>
              <a:t>воспитание основы социально – нравственной сферы чувств, представлений, отношений;</a:t>
            </a:r>
            <a:endParaRPr lang="ru-RU" sz="1400" b="1" dirty="0">
              <a:solidFill>
                <a:srgbClr val="000000"/>
              </a:solidFill>
              <a:latin typeface="+mj-lt"/>
            </a:endParaRPr>
          </a:p>
          <a:p>
            <a:pPr algn="ctr">
              <a:buFont typeface="Arial"/>
              <a:buChar char="•"/>
            </a:pPr>
            <a:r>
              <a:rPr lang="ru-RU" sz="1400" b="1" dirty="0">
                <a:solidFill>
                  <a:srgbClr val="000080"/>
                </a:solidFill>
                <a:latin typeface="+mj-lt"/>
              </a:rPr>
              <a:t>побуждение в детях любви к родной земле, чертам национального характера;</a:t>
            </a:r>
            <a:endParaRPr lang="ru-RU" sz="1400" b="1" dirty="0">
              <a:solidFill>
                <a:srgbClr val="000000"/>
              </a:solidFill>
              <a:latin typeface="+mj-lt"/>
            </a:endParaRPr>
          </a:p>
          <a:p>
            <a:pPr algn="ctr">
              <a:buFont typeface="Arial"/>
              <a:buChar char="•"/>
            </a:pPr>
            <a:r>
              <a:rPr lang="ru-RU" sz="1400" b="1" dirty="0">
                <a:solidFill>
                  <a:srgbClr val="000080"/>
                </a:solidFill>
                <a:latin typeface="+mj-lt"/>
              </a:rPr>
              <a:t>воспитание интереса и любви к русской национальной культуре, обычаям, традициям, обрядам.</a:t>
            </a:r>
            <a:endParaRPr lang="ru-RU" sz="1400" b="1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rgbClr val="000080"/>
                </a:solidFill>
                <a:latin typeface="+mj-lt"/>
              </a:rPr>
              <a:t>         Поставленные задачи решаются через введение новых форм работы с детьми.</a:t>
            </a:r>
            <a:br>
              <a:rPr lang="ru-RU" sz="1400" b="1" dirty="0">
                <a:solidFill>
                  <a:srgbClr val="000080"/>
                </a:solidFill>
                <a:latin typeface="+mj-lt"/>
              </a:rPr>
            </a:br>
            <a:r>
              <a:rPr lang="ru-RU" sz="1400" b="1" dirty="0">
                <a:solidFill>
                  <a:srgbClr val="000080"/>
                </a:solidFill>
                <a:latin typeface="+mj-lt"/>
              </a:rPr>
              <a:t>Ведущей формой в работе по приобщению детей дошкольного возраста к общечеловеческим</a:t>
            </a:r>
            <a:br>
              <a:rPr lang="ru-RU" sz="1400" b="1" dirty="0">
                <a:solidFill>
                  <a:srgbClr val="000080"/>
                </a:solidFill>
                <a:latin typeface="+mj-lt"/>
              </a:rPr>
            </a:br>
            <a:r>
              <a:rPr lang="ru-RU" sz="1400" b="1" dirty="0">
                <a:solidFill>
                  <a:srgbClr val="000080"/>
                </a:solidFill>
                <a:latin typeface="+mj-lt"/>
              </a:rPr>
              <a:t>ценностям является театрализованная деятельность, которая помогает решать воспитательные</a:t>
            </a:r>
            <a:br>
              <a:rPr lang="ru-RU" sz="1400" b="1" dirty="0">
                <a:solidFill>
                  <a:srgbClr val="000080"/>
                </a:solidFill>
                <a:latin typeface="+mj-lt"/>
              </a:rPr>
            </a:br>
            <a:r>
              <a:rPr lang="ru-RU" sz="1400" b="1" dirty="0">
                <a:solidFill>
                  <a:srgbClr val="000080"/>
                </a:solidFill>
                <a:latin typeface="+mj-lt"/>
              </a:rPr>
              <a:t>задачи через перевоплощение в художественные образы, в активном восприятии, накоплении</a:t>
            </a:r>
            <a:br>
              <a:rPr lang="ru-RU" sz="1400" b="1" dirty="0">
                <a:solidFill>
                  <a:srgbClr val="000080"/>
                </a:solidFill>
                <a:latin typeface="+mj-lt"/>
              </a:rPr>
            </a:br>
            <a:r>
              <a:rPr lang="ru-RU" sz="1400" b="1" dirty="0">
                <a:solidFill>
                  <a:srgbClr val="000080"/>
                </a:solidFill>
                <a:latin typeface="+mj-lt"/>
              </a:rPr>
              <a:t>впечатлений от произведений искусства и окружающего мира.</a:t>
            </a:r>
            <a:endParaRPr lang="ru-RU" sz="1400" b="1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74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32226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4676831" y="6080007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6992824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2326141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://aartyk.ru/wp-content/uploads/2018/02/ozera_nyurbinskogo_ulusa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upload.wikimedia.org/wikipedia/commons/4/40/Coat_of_Arms_of_Nyurba_%28Yakutia%29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74345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80"/>
                </a:solidFill>
                <a:latin typeface="times new roman"/>
              </a:rPr>
              <a:t>Работу по приобщению детей дошкольного возраста к общечеловеческим ценностям с создания</a:t>
            </a:r>
            <a:br>
              <a:rPr lang="ru-RU" b="1" dirty="0">
                <a:solidFill>
                  <a:srgbClr val="000080"/>
                </a:solidFill>
                <a:latin typeface="times new roman"/>
              </a:rPr>
            </a:br>
            <a:r>
              <a:rPr lang="ru-RU" b="1" dirty="0">
                <a:solidFill>
                  <a:srgbClr val="000080"/>
                </a:solidFill>
                <a:latin typeface="times new roman"/>
              </a:rPr>
              <a:t>развивающей среды:</a:t>
            </a:r>
            <a:endParaRPr lang="ru-RU" b="1" dirty="0">
              <a:solidFill>
                <a:srgbClr val="000000"/>
              </a:solidFill>
              <a:latin typeface="verdana"/>
            </a:endParaRPr>
          </a:p>
          <a:p>
            <a:pPr algn="ctr">
              <a:buFont typeface="Arial"/>
              <a:buChar char="•"/>
            </a:pPr>
            <a:r>
              <a:rPr lang="ru-RU" b="1" dirty="0">
                <a:solidFill>
                  <a:srgbClr val="000080"/>
                </a:solidFill>
                <a:latin typeface="times new roman"/>
              </a:rPr>
              <a:t>подборке произведений социально – нравственного содержания;</a:t>
            </a:r>
            <a:endParaRPr lang="ru-RU" b="1" dirty="0">
              <a:solidFill>
                <a:srgbClr val="000000"/>
              </a:solidFill>
              <a:latin typeface="verdana"/>
            </a:endParaRPr>
          </a:p>
          <a:p>
            <a:pPr algn="ctr">
              <a:buFont typeface="Arial"/>
              <a:buChar char="•"/>
            </a:pPr>
            <a:r>
              <a:rPr lang="ru-RU" b="1" dirty="0">
                <a:solidFill>
                  <a:srgbClr val="000080"/>
                </a:solidFill>
                <a:latin typeface="times new roman"/>
              </a:rPr>
              <a:t>подборке иллюстраций, ауди и видео записей;</a:t>
            </a:r>
            <a:endParaRPr lang="ru-RU" b="1" dirty="0">
              <a:solidFill>
                <a:srgbClr val="000000"/>
              </a:solidFill>
              <a:latin typeface="verdana"/>
            </a:endParaRPr>
          </a:p>
          <a:p>
            <a:pPr algn="ctr">
              <a:buFont typeface="Arial"/>
              <a:buChar char="•"/>
            </a:pPr>
            <a:r>
              <a:rPr lang="ru-RU" b="1" dirty="0">
                <a:solidFill>
                  <a:srgbClr val="000080"/>
                </a:solidFill>
                <a:latin typeface="times new roman"/>
              </a:rPr>
              <a:t>изготовления различных видов театра (театр картинок, кукольный, теневой, пальчиковый…);</a:t>
            </a:r>
            <a:br>
              <a:rPr lang="ru-RU" b="1" dirty="0">
                <a:solidFill>
                  <a:srgbClr val="000080"/>
                </a:solidFill>
                <a:latin typeface="times new roman"/>
              </a:rPr>
            </a:br>
            <a:r>
              <a:rPr lang="ru-RU" b="1" dirty="0">
                <a:solidFill>
                  <a:srgbClr val="000080"/>
                </a:solidFill>
                <a:latin typeface="times new roman"/>
              </a:rPr>
              <a:t>подготовке костюмов, декораций, атрибутов.</a:t>
            </a:r>
            <a:endParaRPr lang="ru-RU" b="1" dirty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ru-RU" b="1" dirty="0">
                <a:solidFill>
                  <a:srgbClr val="000080"/>
                </a:solidFill>
                <a:latin typeface="times new roman"/>
              </a:rPr>
              <a:t>        В ходе работы используется рассматривание альбомов, просмотр диафильмов, чтение и беседы</a:t>
            </a:r>
            <a:br>
              <a:rPr lang="ru-RU" b="1" dirty="0">
                <a:solidFill>
                  <a:srgbClr val="000080"/>
                </a:solidFill>
                <a:latin typeface="times new roman"/>
              </a:rPr>
            </a:br>
            <a:r>
              <a:rPr lang="ru-RU" b="1" dirty="0">
                <a:solidFill>
                  <a:srgbClr val="000080"/>
                </a:solidFill>
                <a:latin typeface="times new roman"/>
              </a:rPr>
              <a:t>по содержанию произведений; вместе с детьми совершаются экскурсии в историю: старин6ные</a:t>
            </a:r>
            <a:br>
              <a:rPr lang="ru-RU" b="1" dirty="0">
                <a:solidFill>
                  <a:srgbClr val="000080"/>
                </a:solidFill>
                <a:latin typeface="times new roman"/>
              </a:rPr>
            </a:br>
            <a:r>
              <a:rPr lang="ru-RU" b="1" dirty="0">
                <a:solidFill>
                  <a:srgbClr val="000080"/>
                </a:solidFill>
                <a:latin typeface="times new roman"/>
              </a:rPr>
              <a:t>народные костюмы, обычаи, традиции и быт.</a:t>
            </a:r>
            <a:endParaRPr lang="ru-RU" b="1" i="0" dirty="0">
              <a:solidFill>
                <a:srgbClr val="000000"/>
              </a:solidFill>
              <a:effectLst/>
              <a:latin typeface="verdan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8300" y="4437112"/>
            <a:ext cx="8236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80"/>
                </a:solidFill>
                <a:latin typeface="times new roman"/>
              </a:rPr>
              <a:t>Театральная тематика удивительно богата и разнообразна. Основу детского творчества, конечно,</a:t>
            </a:r>
            <a:br>
              <a:rPr lang="ru-RU" b="1" dirty="0">
                <a:solidFill>
                  <a:srgbClr val="000080"/>
                </a:solidFill>
                <a:latin typeface="times new roman"/>
              </a:rPr>
            </a:br>
            <a:r>
              <a:rPr lang="ru-RU" b="1" dirty="0">
                <a:solidFill>
                  <a:srgbClr val="000080"/>
                </a:solidFill>
                <a:latin typeface="times new roman"/>
              </a:rPr>
              <a:t>составляет устное народное творчество. Через неё ребёнок овладевает родным языком, получает</a:t>
            </a:r>
            <a:br>
              <a:rPr lang="ru-RU" b="1" dirty="0">
                <a:solidFill>
                  <a:srgbClr val="000080"/>
                </a:solidFill>
                <a:latin typeface="times new roman"/>
              </a:rPr>
            </a:br>
            <a:r>
              <a:rPr lang="ru-RU" b="1" dirty="0">
                <a:solidFill>
                  <a:srgbClr val="000080"/>
                </a:solidFill>
                <a:latin typeface="times new roman"/>
              </a:rPr>
              <a:t>первое представление о культуре и обычаях своего народа, о правилах поведения.</a:t>
            </a:r>
            <a:endParaRPr lang="ru-RU" b="1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80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32226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4676831" y="6080007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6992824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4" b="33848"/>
          <a:stretch/>
        </p:blipFill>
        <p:spPr bwMode="auto">
          <a:xfrm>
            <a:off x="2326141" y="6079789"/>
            <a:ext cx="212712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://aartyk.ru/wp-content/uploads/2018/02/ozera_nyurbinskogo_ulusa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upload.wikimedia.org/wikipedia/commons/4/40/Coat_of_Arms_of_Nyurba_%28Yakutia%29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0700" y="474345"/>
            <a:ext cx="80837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80"/>
                </a:solidFill>
                <a:latin typeface="times new roman"/>
              </a:rPr>
              <a:t>Особое место занимают русские песни разных жанров: игровые («Петушок», «Заинька, попляши),</a:t>
            </a:r>
            <a:br>
              <a:rPr lang="ru-RU" b="1" dirty="0">
                <a:solidFill>
                  <a:srgbClr val="000080"/>
                </a:solidFill>
                <a:latin typeface="times new roman"/>
              </a:rPr>
            </a:br>
            <a:r>
              <a:rPr lang="ru-RU" b="1" dirty="0">
                <a:solidFill>
                  <a:srgbClr val="000080"/>
                </a:solidFill>
                <a:latin typeface="times new roman"/>
              </a:rPr>
              <a:t>песни – байки («Жили у бабуси два весёлых гуся», «Жил – был у бабушки серенький козлик»),</a:t>
            </a:r>
            <a:br>
              <a:rPr lang="ru-RU" b="1" dirty="0">
                <a:solidFill>
                  <a:srgbClr val="000080"/>
                </a:solidFill>
                <a:latin typeface="times new roman"/>
              </a:rPr>
            </a:br>
            <a:r>
              <a:rPr lang="ru-RU" b="1" dirty="0">
                <a:solidFill>
                  <a:srgbClr val="000080"/>
                </a:solidFill>
                <a:latin typeface="times new roman"/>
              </a:rPr>
              <a:t>хороводные игры и плясовые («На горе – то калина», «Во поле берёза стояла»). Все песни включаются</a:t>
            </a:r>
            <a:br>
              <a:rPr lang="ru-RU" b="1" dirty="0">
                <a:solidFill>
                  <a:srgbClr val="000080"/>
                </a:solidFill>
                <a:latin typeface="times new roman"/>
              </a:rPr>
            </a:br>
            <a:r>
              <a:rPr lang="ru-RU" b="1" dirty="0">
                <a:solidFill>
                  <a:srgbClr val="000080"/>
                </a:solidFill>
                <a:latin typeface="times new roman"/>
              </a:rPr>
              <a:t>в театральные разминки, вызывают у детей интерес и радость, укрепляют возникшие впечатления.</a:t>
            </a:r>
            <a:br>
              <a:rPr lang="ru-RU" b="1" dirty="0">
                <a:solidFill>
                  <a:srgbClr val="000080"/>
                </a:solidFill>
                <a:latin typeface="times new roman"/>
              </a:rPr>
            </a:br>
            <a:r>
              <a:rPr lang="ru-RU" b="1" dirty="0">
                <a:solidFill>
                  <a:srgbClr val="000080"/>
                </a:solidFill>
                <a:latin typeface="times new roman"/>
              </a:rPr>
              <a:t>      Важное место занимают произведения с социально – нравственной направленностью</a:t>
            </a:r>
            <a:br>
              <a:rPr lang="ru-RU" b="1" dirty="0">
                <a:solidFill>
                  <a:srgbClr val="000080"/>
                </a:solidFill>
                <a:latin typeface="times new roman"/>
              </a:rPr>
            </a:br>
            <a:r>
              <a:rPr lang="ru-RU" b="1" dirty="0">
                <a:solidFill>
                  <a:srgbClr val="000080"/>
                </a:solidFill>
                <a:latin typeface="times new roman"/>
              </a:rPr>
              <a:t>(В. Осеева «Плохо», «Кто наказал его?», «Просто старушка», В. Маяковский «Что такое хорошо</a:t>
            </a:r>
            <a:br>
              <a:rPr lang="ru-RU" b="1" dirty="0">
                <a:solidFill>
                  <a:srgbClr val="000080"/>
                </a:solidFill>
                <a:latin typeface="times new roman"/>
              </a:rPr>
            </a:br>
            <a:r>
              <a:rPr lang="ru-RU" b="1" dirty="0">
                <a:solidFill>
                  <a:srgbClr val="000080"/>
                </a:solidFill>
                <a:latin typeface="times new roman"/>
              </a:rPr>
              <a:t>и что такое плохо?», Л. Пантелеев «Трус», «Честное слово», Л. Толстой «Старик сажал яблоню»)</a:t>
            </a:r>
            <a:endParaRPr lang="ru-RU" b="1" i="0" dirty="0">
              <a:solidFill>
                <a:srgbClr val="000000"/>
              </a:solidFill>
              <a:effectLst/>
              <a:latin typeface="verdan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413929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80"/>
                </a:solidFill>
                <a:latin typeface="times new roman"/>
              </a:rPr>
              <a:t>Для удобства работы над художественным материалом, спектаклем тексты строятся в форме диалога.</a:t>
            </a:r>
            <a:br>
              <a:rPr lang="ru-RU" b="1" dirty="0">
                <a:solidFill>
                  <a:srgbClr val="000080"/>
                </a:solidFill>
                <a:latin typeface="times new roman"/>
              </a:rPr>
            </a:br>
            <a:r>
              <a:rPr lang="ru-RU" b="1" dirty="0">
                <a:solidFill>
                  <a:srgbClr val="000080"/>
                </a:solidFill>
                <a:latin typeface="times new roman"/>
              </a:rPr>
              <a:t>Через них ребёнок пытается понять характер героя и разобраться в его поступках.</a:t>
            </a:r>
            <a:endParaRPr lang="ru-RU" b="1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913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89844"/>
            <a:ext cx="76328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80"/>
                </a:solidFill>
                <a:latin typeface="times new roman"/>
              </a:rPr>
              <a:t>Здесь происходит</a:t>
            </a:r>
            <a:br>
              <a:rPr lang="ru-RU" b="1" dirty="0">
                <a:solidFill>
                  <a:srgbClr val="000080"/>
                </a:solidFill>
                <a:latin typeface="times new roman"/>
              </a:rPr>
            </a:br>
            <a:r>
              <a:rPr lang="ru-RU" b="1" dirty="0">
                <a:solidFill>
                  <a:srgbClr val="000080"/>
                </a:solidFill>
                <a:latin typeface="times new roman"/>
              </a:rPr>
              <a:t>знакомство с различными эмоциями: интерес, радость, удивление, гнев, горе, страх, отвращение, стыд, вина…</a:t>
            </a:r>
            <a:br>
              <a:rPr lang="ru-RU" b="1" dirty="0">
                <a:solidFill>
                  <a:srgbClr val="000080"/>
                </a:solidFill>
                <a:latin typeface="times new roman"/>
              </a:rPr>
            </a:br>
            <a:r>
              <a:rPr lang="ru-RU" b="1" dirty="0">
                <a:solidFill>
                  <a:srgbClr val="000080"/>
                </a:solidFill>
                <a:latin typeface="times new roman"/>
              </a:rPr>
              <a:t>Каждую эмоцию ребёнок «примеряет на себя», как новую одежду, и чувствует, уютно ему или нет.</a:t>
            </a:r>
            <a:br>
              <a:rPr lang="ru-RU" b="1" dirty="0">
                <a:solidFill>
                  <a:srgbClr val="000080"/>
                </a:solidFill>
                <a:latin typeface="times new roman"/>
              </a:rPr>
            </a:br>
            <a:r>
              <a:rPr lang="ru-RU" b="1" dirty="0">
                <a:solidFill>
                  <a:srgbClr val="000080"/>
                </a:solidFill>
                <a:latin typeface="times new roman"/>
              </a:rPr>
              <a:t>Особое внимание уделяется организации праздников и развлечений: календарных, фольклорных, обрядовых.</a:t>
            </a:r>
            <a:br>
              <a:rPr lang="ru-RU" b="1" dirty="0">
                <a:solidFill>
                  <a:srgbClr val="000080"/>
                </a:solidFill>
                <a:latin typeface="times new roman"/>
              </a:rPr>
            </a:br>
            <a:r>
              <a:rPr lang="ru-RU" b="1" dirty="0">
                <a:solidFill>
                  <a:srgbClr val="000080"/>
                </a:solidFill>
                <a:latin typeface="times new roman"/>
              </a:rPr>
              <a:t>Они являются не сторонними наблюдателями, а активными участниками. Родители помогают подготовить</a:t>
            </a:r>
            <a:br>
              <a:rPr lang="ru-RU" b="1" dirty="0">
                <a:solidFill>
                  <a:srgbClr val="000080"/>
                </a:solidFill>
                <a:latin typeface="times new roman"/>
              </a:rPr>
            </a:br>
            <a:r>
              <a:rPr lang="ru-RU" b="1" dirty="0">
                <a:solidFill>
                  <a:srgbClr val="000080"/>
                </a:solidFill>
                <a:latin typeface="times new roman"/>
              </a:rPr>
              <a:t>костюмы, </a:t>
            </a:r>
            <a:r>
              <a:rPr lang="ru-RU" b="1" dirty="0" err="1">
                <a:solidFill>
                  <a:srgbClr val="000080"/>
                </a:solidFill>
                <a:latin typeface="times new roman"/>
              </a:rPr>
              <a:t>атребуты</a:t>
            </a:r>
            <a:r>
              <a:rPr lang="ru-RU" b="1" dirty="0">
                <a:solidFill>
                  <a:srgbClr val="000080"/>
                </a:solidFill>
                <a:latin typeface="times new roman"/>
              </a:rPr>
              <a:t>, принимают активное участие в праздниках, развлечениях, где читают стихи, поют</a:t>
            </a:r>
            <a:br>
              <a:rPr lang="ru-RU" b="1" dirty="0">
                <a:solidFill>
                  <a:srgbClr val="000080"/>
                </a:solidFill>
                <a:latin typeface="times new roman"/>
              </a:rPr>
            </a:br>
            <a:r>
              <a:rPr lang="ru-RU" b="1" dirty="0">
                <a:solidFill>
                  <a:srgbClr val="000080"/>
                </a:solidFill>
                <a:latin typeface="times new roman"/>
              </a:rPr>
              <a:t>песни, играют роли, участвуют в играх</a:t>
            </a:r>
            <a:r>
              <a:rPr lang="ru-RU" b="1" dirty="0" smtClean="0">
                <a:solidFill>
                  <a:srgbClr val="000080"/>
                </a:solidFill>
                <a:latin typeface="times new roman"/>
              </a:rPr>
              <a:t>.</a:t>
            </a:r>
            <a:endParaRPr lang="en-US" b="1" dirty="0" smtClean="0">
              <a:solidFill>
                <a:srgbClr val="000080"/>
              </a:solidFill>
              <a:latin typeface="times new roman"/>
            </a:endParaRPr>
          </a:p>
          <a:p>
            <a:pPr algn="ctr"/>
            <a:r>
              <a:rPr lang="ru-RU" b="1" dirty="0">
                <a:solidFill>
                  <a:srgbClr val="000080"/>
                </a:solidFill>
                <a:latin typeface="times new roman"/>
              </a:rPr>
              <a:t>Взаимодействие с </a:t>
            </a:r>
            <a:r>
              <a:rPr lang="ru-RU" b="1" dirty="0" smtClean="0">
                <a:solidFill>
                  <a:srgbClr val="000080"/>
                </a:solidFill>
                <a:latin typeface="times new roman"/>
              </a:rPr>
              <a:t>детства </a:t>
            </a:r>
            <a:r>
              <a:rPr lang="ru-RU" b="1" dirty="0">
                <a:solidFill>
                  <a:srgbClr val="000080"/>
                </a:solidFill>
                <a:latin typeface="times new roman"/>
              </a:rPr>
              <a:t>является очень важным при</a:t>
            </a:r>
            <a:br>
              <a:rPr lang="ru-RU" b="1" dirty="0">
                <a:solidFill>
                  <a:srgbClr val="000080"/>
                </a:solidFill>
                <a:latin typeface="times new roman"/>
              </a:rPr>
            </a:br>
            <a:r>
              <a:rPr lang="ru-RU" b="1" dirty="0">
                <a:solidFill>
                  <a:srgbClr val="000080"/>
                </a:solidFill>
                <a:latin typeface="times new roman"/>
              </a:rPr>
              <a:t>организации данной работы. Это тесная работа </a:t>
            </a:r>
            <a:r>
              <a:rPr lang="ru-RU" b="1" dirty="0" smtClean="0">
                <a:solidFill>
                  <a:srgbClr val="000080"/>
                </a:solidFill>
                <a:latin typeface="times new roman"/>
              </a:rPr>
              <a:t>с</a:t>
            </a:r>
            <a:r>
              <a:rPr lang="en-US" b="1" dirty="0" smtClean="0">
                <a:solidFill>
                  <a:srgbClr val="000080"/>
                </a:solidFill>
                <a:latin typeface="times new roman"/>
              </a:rPr>
              <a:t> </a:t>
            </a:r>
            <a:r>
              <a:rPr lang="ru-RU" b="1" dirty="0" smtClean="0">
                <a:solidFill>
                  <a:srgbClr val="000080"/>
                </a:solidFill>
                <a:latin typeface="times new roman"/>
              </a:rPr>
              <a:t>молодежным центром, </a:t>
            </a:r>
            <a:r>
              <a:rPr lang="ru-RU" b="1" dirty="0">
                <a:solidFill>
                  <a:srgbClr val="000080"/>
                </a:solidFill>
                <a:latin typeface="times new roman"/>
              </a:rPr>
              <a:t>библиотекой, музыкальной</a:t>
            </a:r>
            <a:br>
              <a:rPr lang="ru-RU" b="1" dirty="0">
                <a:solidFill>
                  <a:srgbClr val="000080"/>
                </a:solidFill>
                <a:latin typeface="times new roman"/>
              </a:rPr>
            </a:br>
            <a:r>
              <a:rPr lang="ru-RU" b="1" dirty="0">
                <a:solidFill>
                  <a:srgbClr val="000080"/>
                </a:solidFill>
                <a:latin typeface="times new roman"/>
              </a:rPr>
              <a:t>школой через посещение детьми занятий театральной, хореографической, художественной </a:t>
            </a:r>
            <a:r>
              <a:rPr lang="ru-RU" b="1" dirty="0" smtClean="0">
                <a:solidFill>
                  <a:srgbClr val="000080"/>
                </a:solidFill>
                <a:latin typeface="times new roman"/>
              </a:rPr>
              <a:t>студий, вокальной студии.</a:t>
            </a:r>
            <a:endParaRPr lang="ru-RU" b="1" dirty="0">
              <a:solidFill>
                <a:srgbClr val="000000"/>
              </a:solidFill>
              <a:latin typeface="verdana"/>
            </a:endParaRPr>
          </a:p>
          <a:p>
            <a:pPr algn="ctr"/>
            <a:endParaRPr lang="en-US" b="1" i="0" dirty="0">
              <a:solidFill>
                <a:srgbClr val="000080"/>
              </a:solidFill>
              <a:effectLst/>
              <a:latin typeface="times new roman"/>
            </a:endParaRPr>
          </a:p>
          <a:p>
            <a:pPr algn="ctr"/>
            <a:endParaRPr lang="en-US" b="1" dirty="0" smtClean="0">
              <a:solidFill>
                <a:srgbClr val="000080"/>
              </a:solidFill>
              <a:latin typeface="times new roman"/>
            </a:endParaRPr>
          </a:p>
          <a:p>
            <a:pPr algn="ctr"/>
            <a:endParaRPr lang="en-US" b="1" i="0" dirty="0">
              <a:solidFill>
                <a:srgbClr val="000080"/>
              </a:solidFill>
              <a:effectLst/>
              <a:latin typeface="times new roman"/>
            </a:endParaRPr>
          </a:p>
          <a:p>
            <a:pPr algn="ctr"/>
            <a:endParaRPr lang="en-US" b="1" dirty="0" smtClean="0">
              <a:solidFill>
                <a:srgbClr val="000080"/>
              </a:solidFill>
              <a:latin typeface="times new roman"/>
            </a:endParaRPr>
          </a:p>
          <a:p>
            <a:pPr algn="ctr"/>
            <a:endParaRPr lang="en-US" b="1" i="0" dirty="0">
              <a:solidFill>
                <a:srgbClr val="000080"/>
              </a:solidFill>
              <a:effectLst/>
              <a:latin typeface="times new roman"/>
            </a:endParaRPr>
          </a:p>
          <a:p>
            <a:pPr algn="ctr"/>
            <a:endParaRPr lang="en-US" b="1" dirty="0" smtClean="0">
              <a:solidFill>
                <a:srgbClr val="000080"/>
              </a:solidFill>
              <a:latin typeface="times new roman"/>
            </a:endParaRPr>
          </a:p>
          <a:p>
            <a:pPr algn="ctr"/>
            <a:endParaRPr lang="ru-RU" b="1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348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kazka_Boss\Desktop\Конкурс\фотки А.Н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7"/>
            <a:ext cx="3096344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kazka_Boss\Desktop\Конкурс\фотки А.Н\23 февраля .Средняя групп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672"/>
            <a:ext cx="41044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kazka_Boss\Desktop\Конкурс\фотки А.Н\20180620_101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48375"/>
            <a:ext cx="38164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kazka_Boss\Desktop\Конкурс\фотки А.Н\20181106_1638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3528392" cy="30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kazka_Boss\Desktop\Конкурс\фотки А.Н\20190122_161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95232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kazka_Boss\Desktop\Конкурс\фотки А.Н\20190122_161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02433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kazka_Boss\Desktop\Конкурс\фотки А.Н\20190927_105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60" y="3068960"/>
            <a:ext cx="435597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kazka_Boss\Desktop\Конкурс\фотки А.Н\20190927_110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24036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kazka_Boss\Desktop\Конкурс\фотки А.Н\IMG_20191204_162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20688"/>
            <a:ext cx="45720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kazka_Boss\Desktop\Конкурс\фотки А.Н\IMG-20180412-WA0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7603"/>
            <a:ext cx="432048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6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5611</TotalTime>
  <Words>118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Приоритетными принцами являются: принцип гуманизации воспитательной работы, который ориентирует родителей на главную общечеловеческую ценность – это личность каждого ребёнка и взрослого, его свободу и достоинство, а также на формирование у ребёнка любви к семье, родному краю,и отечеству; принцип интеграции всей педагогической работы с детьми на основе знакомства этнокультурного компонента Белгородской области, национальной культуры, быта, традиций; принцип целостности и полноты педагогического процесса, обеспечивающий единство воспитания, обучения и развития; принцип тесного сотрудничества педагогов и родителей; принцип позитивного взаимодействия с различными образовательными и культурно – просветительными учреждениям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Skazka_Boss</cp:lastModifiedBy>
  <cp:revision>152</cp:revision>
  <dcterms:created xsi:type="dcterms:W3CDTF">2019-04-28T06:54:34Z</dcterms:created>
  <dcterms:modified xsi:type="dcterms:W3CDTF">2020-02-21T06:55:08Z</dcterms:modified>
</cp:coreProperties>
</file>