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4" r:id="rId7"/>
    <p:sldId id="265" r:id="rId8"/>
    <p:sldId id="282" r:id="rId9"/>
    <p:sldId id="283" r:id="rId10"/>
    <p:sldId id="267" r:id="rId11"/>
    <p:sldId id="275" r:id="rId12"/>
    <p:sldId id="279" r:id="rId13"/>
    <p:sldId id="278" r:id="rId14"/>
    <p:sldId id="280" r:id="rId15"/>
    <p:sldId id="273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>
        <p:scale>
          <a:sx n="75" d="100"/>
          <a:sy n="75" d="100"/>
        </p:scale>
        <p:origin x="-135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 rot="10800000">
            <a:off x="2483768" y="4005064"/>
            <a:ext cx="4104456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142090" cy="1152128"/>
          </a:xfrm>
        </p:spPr>
        <p:txBody>
          <a:bodyPr>
            <a:no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дифференцированного подхода на уроках окружающего мира в начальных классах.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733256"/>
            <a:ext cx="4573140" cy="576064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 учитель начальных классов 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Канева Елена Александровна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04664"/>
            <a:ext cx="81439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Roboto Condensed"/>
              </a:rPr>
              <a:t>Муниципальное автономное образовательное учреждение </a:t>
            </a:r>
            <a:endParaRPr lang="en-US" sz="1600" dirty="0" smtClean="0">
              <a:latin typeface="Roboto Condensed"/>
            </a:endParaRPr>
          </a:p>
          <a:p>
            <a:pPr algn="ctr"/>
            <a:r>
              <a:rPr lang="ru-RU" sz="1600" b="1" dirty="0" smtClean="0">
                <a:latin typeface="Roboto Condensed"/>
              </a:rPr>
              <a:t>«Средняя общеобразовательная школа № 21 </a:t>
            </a:r>
          </a:p>
          <a:p>
            <a:pPr algn="ctr"/>
            <a:r>
              <a:rPr lang="ru-RU" sz="1600" b="1" dirty="0" smtClean="0">
                <a:latin typeface="Roboto Condensed"/>
              </a:rPr>
              <a:t>с углубленным изучением немецкого языка»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547664" cy="15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29058" y="7929594"/>
            <a:ext cx="15856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uk-UA" altLang="ru-RU" sz="1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uk-UA" altLang="ru-RU" sz="1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1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altLang="ru-RU" sz="1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165304"/>
            <a:ext cx="218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28 марта 2019 г. 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293096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научить каждого,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ведь они такие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РАЗНЫЕ ?!</a:t>
            </a:r>
            <a:endParaRPr lang="ru-RU" sz="2000" dirty="0"/>
          </a:p>
        </p:txBody>
      </p:sp>
      <p:pic>
        <p:nvPicPr>
          <p:cNvPr id="12" name="Рисунок 11" descr="c4b3699873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96952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df5daa35757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068960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71819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Тема  «Какие бывают растения».</a:t>
            </a:r>
          </a:p>
          <a:p>
            <a:pPr>
              <a:buNone/>
            </a:pPr>
            <a:r>
              <a:rPr lang="ru-RU" sz="3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№ 1</a:t>
            </a:r>
            <a:endParaRPr lang="ru-RU" sz="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С помощью атласа- определителя узнай и отметь к  </a:t>
            </a:r>
            <a:r>
              <a:rPr lang="ru-RU" dirty="0" smtClean="0"/>
              <a:t>какой группе растений относятся слова второго столбика (соедини стрелками).</a:t>
            </a:r>
          </a:p>
          <a:p>
            <a:pPr>
              <a:buNone/>
            </a:pPr>
            <a:r>
              <a:rPr lang="ru-RU" sz="2900" b="1" dirty="0" smtClean="0"/>
              <a:t>ТРАВЫ  </a:t>
            </a:r>
            <a:r>
              <a:rPr lang="ru-RU" sz="2900" dirty="0" smtClean="0"/>
              <a:t>   </a:t>
            </a:r>
            <a:r>
              <a:rPr lang="ru-RU" sz="2600" dirty="0" smtClean="0"/>
              <a:t>                                   </a:t>
            </a:r>
            <a:r>
              <a:rPr lang="ru-RU" sz="2600" b="1" dirty="0" smtClean="0"/>
              <a:t>СОСНА</a:t>
            </a:r>
          </a:p>
          <a:p>
            <a:pPr>
              <a:buNone/>
            </a:pPr>
            <a:r>
              <a:rPr lang="ru-RU" sz="2600" b="1" dirty="0" smtClean="0"/>
              <a:t>                                                        РЕПЕЙНИК                                </a:t>
            </a:r>
            <a:r>
              <a:rPr lang="ru-RU" sz="2600" dirty="0" smtClean="0"/>
              <a:t>                                                                                                                                            </a:t>
            </a:r>
            <a:r>
              <a:rPr lang="ru-RU" sz="2600" b="1" dirty="0" smtClean="0"/>
              <a:t>ОРЕШНИК</a:t>
            </a:r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КУСТАРНИКИ               </a:t>
            </a:r>
            <a:r>
              <a:rPr lang="ru-RU" sz="2600" dirty="0" smtClean="0"/>
              <a:t>                </a:t>
            </a:r>
            <a:r>
              <a:rPr lang="ru-RU" sz="2600" b="1" dirty="0" smtClean="0"/>
              <a:t>КАЛИНА</a:t>
            </a:r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                                                        ИВА</a:t>
            </a:r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ДЕРЕВЬЯ                                       ЦИКОРИЙ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№ 2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. С помощью атласа-определителя узнай и запиши </a:t>
            </a:r>
            <a:r>
              <a:rPr lang="ru-RU" dirty="0" smtClean="0"/>
              <a:t>ч</a:t>
            </a:r>
            <a:r>
              <a:rPr lang="ru-RU" dirty="0" smtClean="0"/>
              <a:t>ем </a:t>
            </a:r>
            <a:r>
              <a:rPr lang="ru-RU" dirty="0" smtClean="0"/>
              <a:t>отличаются друг от друга деревья, кустарники и травы?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. С помощью атласа-определителя узнай и запиши </a:t>
            </a:r>
            <a:r>
              <a:rPr lang="ru-RU" dirty="0" smtClean="0"/>
              <a:t>чем </a:t>
            </a:r>
            <a:r>
              <a:rPr lang="ru-RU" dirty="0" smtClean="0"/>
              <a:t>отличаются друг от друга лиственные и хвойные растения?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№ 3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1. С помощью атласа-определителя узнай и запиши названия растений, которые ты не знаешь? (2-3 растения)</a:t>
            </a:r>
          </a:p>
          <a:p>
            <a:pPr>
              <a:buNone/>
            </a:pPr>
            <a:r>
              <a:rPr lang="ru-RU" dirty="0" smtClean="0"/>
              <a:t>2.  Подготовь небольшое сообщение об этих растениях с помощью атласа- определителя.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003232" cy="10849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Окружающий мир. </a:t>
            </a:r>
            <a:r>
              <a:rPr lang="ru-RU" sz="2400" dirty="0" err="1" smtClean="0"/>
              <a:t>Разноуровневые</a:t>
            </a:r>
            <a:r>
              <a:rPr lang="ru-RU" sz="2400" dirty="0" smtClean="0"/>
              <a:t> задания. 3  класс  / Сост. Т.Н. Максимова. – 4-е изд. – М.:  ВАКО, 2018. – 96  с.</a:t>
            </a:r>
            <a:endParaRPr lang="ru-RU" sz="2400" dirty="0"/>
          </a:p>
        </p:txBody>
      </p:sp>
      <p:pic>
        <p:nvPicPr>
          <p:cNvPr id="18434" name="Picture 2" descr="ÐÐºÑÑÐ¶Ð°ÑÑÐ¸Ð¹ Ð¼Ð¸Ñ 3 ÐºÐ»Ð°ÑÑ. Ð Ð°Ð·Ð½Ð¾ÑÑÐ¾Ð²Ð½ÐµÐ²ÑÐµ Ð·Ð°Ð´Ð°Ð½Ð¸Ñ Ðº Ð£ÐÐ ÐÐ»ÐµÑÐ°Ðº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752527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647619" cy="13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49434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49815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11313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5071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052736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позволяет каждому ученику работать в своём темпе;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даёт возможность справиться с заданием;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способствует повышению интереса к учебной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формирует положительные мотивы учения.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32656"/>
            <a:ext cx="73949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b="1" dirty="0" smtClean="0"/>
              <a:t>Дифференцированный  подход </a:t>
            </a:r>
          </a:p>
        </p:txBody>
      </p:sp>
      <p:pic>
        <p:nvPicPr>
          <p:cNvPr id="1026" name="Picture 2" descr="http://brickellmag.com/wp-content/uploads/2018/06/1528223764-e150040d334abe59b8653e2418366d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689240" cy="3126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949899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“… разных детей и учить надо по-разному, потому что каждый по-своему воспринимает информацию.”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4000" i="1" dirty="0" err="1" smtClean="0">
                <a:latin typeface="Monotype Corsiva" pitchFamily="66" charset="0"/>
                <a:cs typeface="Raavi" pitchFamily="34" charset="0"/>
              </a:rPr>
              <a:t>Гарднер</a:t>
            </a:r>
            <a:endParaRPr lang="ru-RU" sz="4000" i="1" dirty="0" smtClean="0">
              <a:latin typeface="Monotype Corsiva" pitchFamily="66" charset="0"/>
              <a:cs typeface="Raavi" pitchFamily="34" charset="0"/>
            </a:endParaRPr>
          </a:p>
          <a:p>
            <a:endParaRPr lang="ru-RU" dirty="0"/>
          </a:p>
        </p:txBody>
      </p:sp>
      <p:pic>
        <p:nvPicPr>
          <p:cNvPr id="2052" name="Picture 4" descr="https://f11.pmo.ee/UWJqiCfyHyFky2bWPqx6S9D3Kdw=/1370x820/smart/nginx/o/2017/02/08/6320825t1he0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052853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/>
              <a:t>ЖЕЛАЮ ВАМ</a:t>
            </a:r>
          </a:p>
          <a:p>
            <a:pPr algn="ctr">
              <a:buNone/>
            </a:pPr>
            <a:r>
              <a:rPr lang="ru-RU" sz="6000" b="1" dirty="0" smtClean="0"/>
              <a:t>УСПЕХОВ </a:t>
            </a:r>
          </a:p>
          <a:p>
            <a:pPr algn="ctr">
              <a:buNone/>
            </a:pPr>
            <a:r>
              <a:rPr lang="ru-RU" sz="6000" b="1" dirty="0" smtClean="0"/>
              <a:t>И ТВОРЧЕСТВА</a:t>
            </a:r>
          </a:p>
          <a:p>
            <a:pPr algn="ctr">
              <a:buNone/>
            </a:pPr>
            <a:r>
              <a:rPr lang="ru-RU" sz="6000" b="1" dirty="0" smtClean="0"/>
              <a:t>В  РАБОТЕ 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vsyaanimaciya.ru/_ph/74/2/4496744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980728"/>
            <a:ext cx="3907071" cy="5417444"/>
          </a:xfrm>
          <a:prstGeom prst="rect">
            <a:avLst/>
          </a:prstGeom>
          <a:noFill/>
        </p:spPr>
      </p:pic>
      <p:pic>
        <p:nvPicPr>
          <p:cNvPr id="5" name="Picture 2" descr="http://vsyaanimaciya.ru/_ph/74/2/4496744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36712"/>
            <a:ext cx="3907071" cy="5417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48464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Что такое</a:t>
            </a:r>
            <a:br>
              <a:rPr lang="ru-RU" sz="6600" b="1" dirty="0" smtClean="0"/>
            </a:br>
            <a:r>
              <a:rPr lang="ru-RU" sz="6600" b="1" dirty="0" smtClean="0"/>
              <a:t>«дифференциация»? 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breastcancerconqueror.com/wp-content/uploads/2017/04/Depositphotos_52786203_l-2015-1024x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4329063" cy="3521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ft-malta.com/wp-content/uploads/2018/09/children-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2976"/>
            <a:ext cx="9144000" cy="385010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48464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</a:t>
            </a:r>
            <a:r>
              <a:rPr lang="ru-RU" b="1" i="1" dirty="0" smtClean="0"/>
              <a:t>Дифференциация - </a:t>
            </a:r>
            <a:r>
              <a:rPr lang="ru-RU" i="1" dirty="0" smtClean="0"/>
              <a:t>разделение, расчленение, расслоение целого на части, формы и ступени.</a:t>
            </a:r>
            <a:endParaRPr lang="ru-RU" dirty="0"/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b="1" i="1" dirty="0" smtClean="0"/>
              <a:t>Дифференциация</a:t>
            </a:r>
            <a:r>
              <a:rPr lang="ru-RU" i="1" dirty="0" smtClean="0"/>
              <a:t>- расчленение, различение которое происходит при рассмотрении, изучении какого-либо объекта.</a:t>
            </a:r>
            <a:endParaRPr lang="ru-RU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17632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А что значит </a:t>
            </a:r>
            <a:br>
              <a:rPr lang="ru-RU" sz="4800" b="1" dirty="0" smtClean="0"/>
            </a:br>
            <a:r>
              <a:rPr lang="ru-RU" sz="4800" b="1" dirty="0" smtClean="0"/>
              <a:t>дифференцированный </a:t>
            </a:r>
            <a:br>
              <a:rPr lang="ru-RU" sz="4800" b="1" dirty="0" smtClean="0"/>
            </a:br>
            <a:r>
              <a:rPr lang="ru-RU" sz="4800" b="1" dirty="0" smtClean="0"/>
              <a:t>подход </a:t>
            </a:r>
            <a:r>
              <a:rPr lang="ru-RU" sz="4800" b="1" dirty="0"/>
              <a:t> </a:t>
            </a:r>
            <a:r>
              <a:rPr lang="ru-RU" sz="4800" b="1" dirty="0" smtClean="0"/>
              <a:t>в обучении?</a:t>
            </a:r>
            <a:endParaRPr lang="ru-RU" sz="4800" b="1" dirty="0"/>
          </a:p>
        </p:txBody>
      </p:sp>
      <p:pic>
        <p:nvPicPr>
          <p:cNvPr id="16386" name="Picture 2" descr="https://1.bp.blogspot.com/-WfWvMkdQWq4/Vua9yn1pgNI/AAAAAAAAAzM/0j_ia7BcIOIG_qTrByaE8AAuHqH_NLO1w/s1600/shutterstock_1340943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392996"/>
            <a:ext cx="2959224" cy="3699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+mj-lt"/>
              </a:rPr>
              <a:t>    Дифференцированный подход в обучении</a:t>
            </a:r>
            <a:r>
              <a:rPr lang="ru-RU" sz="2800" dirty="0" smtClean="0">
                <a:latin typeface="+mj-lt"/>
              </a:rPr>
              <a:t> —форма организации учебного процесса, при которой учитель работает с группой учащихся, составленной с учетом наличия у них каких-либо значимых для учебного процесса общих качеств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ÐÐ¸ÑÑÐµÑÐµÐ½ÑÐ¸ÑÐ¾Ð²Ð°Ð½Ð½ÑÐ¹ Ð¿Ð¾Ð´ÑÐ¾Ð´: Ð¿ÑÐ¸Ð½ÑÐ¸Ð¿, ÑÐµÑÐ½Ð¾Ð»Ð¾Ð³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580372" cy="31700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32240" y="2564904"/>
            <a:ext cx="1862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i="1" dirty="0" err="1" smtClean="0"/>
              <a:t>Г.К.Селевко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2376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Как должен быть построен процесс дифференцированного обучения, чтобы учитель реально мог учесть особенности и возможности своих учеников?</a:t>
            </a:r>
            <a:endParaRPr lang="ru-RU" b="1" dirty="0"/>
          </a:p>
        </p:txBody>
      </p:sp>
      <p:pic>
        <p:nvPicPr>
          <p:cNvPr id="10242" name="Picture 2" descr="http://ege-expert.ru/assets/images/English-clubs/%D1%84%D0%B9%D0%BE%D1%82%D0%BE%20%D0%BA%D0%BB%D1%83%D0%B1%20%D0%B4%D0%B5%D1%82%D1%81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791976" cy="31926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Принципиальным </a:t>
            </a:r>
            <a:r>
              <a:rPr lang="ru-RU" dirty="0"/>
              <a:t>основанием такого процесса должна быть 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диагностика. 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s://www.expenseondemand.com/wp-content/uploads/2016/07/young-entrepren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7090980" cy="31100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Педагогическая диагностика </a:t>
            </a:r>
            <a:r>
              <a:rPr lang="ru-RU" sz="2800" dirty="0" smtClean="0"/>
              <a:t>– это совокупность приёмов контроля и оценки, направленных на решение задач оптимизации учебного процесса, дифференциации учащихся, а также совершенствования учебных программ и методов педагогического воздействия.</a:t>
            </a:r>
            <a:endParaRPr lang="ru-RU" sz="2800" dirty="0"/>
          </a:p>
        </p:txBody>
      </p:sp>
      <p:pic>
        <p:nvPicPr>
          <p:cNvPr id="33794" name="Picture 2" descr="https://cdn.vox-cdn.com/thumbor/2u-2hL69KnuUjNFJbs_m9J25oAc=/0x474:5928x4920/1200x800/filters:focal(0x474:5928x4920)/cdn.vox-cdn.com/uploads/chorus_image/image/44113410/shutterstock_198140528.0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4305772" cy="2870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3.bp.blogspot.com/-QOY1PHAOcRA/WZFIch4EIzI/AAAAAAAAC7g/t445mMHDF7At6gqKJZiCfpAFUFt9oEnzwCLcBGAs/s1600/Fotolia_54285979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432" y="2348880"/>
            <a:ext cx="3956568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5328592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/>
              <a:t>По результатам </a:t>
            </a:r>
            <a:r>
              <a:rPr lang="ru-RU" sz="2800" dirty="0" smtClean="0"/>
              <a:t>педагогической </a:t>
            </a:r>
            <a:r>
              <a:rPr lang="ru-RU" sz="2800" dirty="0"/>
              <a:t>диагностики в классе формируются три группы </a:t>
            </a:r>
            <a:r>
              <a:rPr lang="ru-RU" sz="2800" dirty="0" smtClean="0"/>
              <a:t>учащихся:</a:t>
            </a:r>
            <a:br>
              <a:rPr lang="ru-RU" sz="2800" dirty="0" smtClean="0"/>
            </a:br>
            <a:r>
              <a:rPr lang="ru-RU" sz="2800" b="1" i="1" dirty="0" smtClean="0"/>
              <a:t>1 </a:t>
            </a:r>
            <a:r>
              <a:rPr lang="ru-RU" sz="2800" b="1" i="1" dirty="0"/>
              <a:t>группа</a:t>
            </a:r>
            <a:r>
              <a:rPr lang="ru-RU" sz="2800" dirty="0"/>
              <a:t> - ученики с высокими учебными </a:t>
            </a:r>
            <a:r>
              <a:rPr lang="ru-RU" sz="2800" dirty="0" smtClean="0"/>
              <a:t>способностям</a:t>
            </a:r>
            <a:br>
              <a:rPr lang="ru-RU" sz="2800" dirty="0" smtClean="0"/>
            </a:br>
            <a:r>
              <a:rPr lang="ru-RU" sz="2800" b="1" i="1" dirty="0" smtClean="0"/>
              <a:t> </a:t>
            </a:r>
            <a:r>
              <a:rPr lang="ru-RU" sz="2800" b="1" i="1" dirty="0"/>
              <a:t>2 группа</a:t>
            </a:r>
            <a:r>
              <a:rPr lang="ru-RU" sz="2800" dirty="0"/>
              <a:t> - учащиеся со средними способностями,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/>
              <a:t> 3 группа</a:t>
            </a:r>
            <a:r>
              <a:rPr lang="ru-RU" sz="2800" dirty="0"/>
              <a:t> - учащиеся с низкими учебными способностями.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228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дифференцированного подхода на уроках окружающего мира в начальных классах.</vt:lpstr>
      <vt:lpstr>Что такое «дифференциация»? </vt:lpstr>
      <vt:lpstr>Слайд 3</vt:lpstr>
      <vt:lpstr>А что значит  дифференцированный  подход  в обучении?</vt:lpstr>
      <vt:lpstr>Слайд 5</vt:lpstr>
      <vt:lpstr>Слайд 6</vt:lpstr>
      <vt:lpstr>Слайд 7</vt:lpstr>
      <vt:lpstr>Слайд 8</vt:lpstr>
      <vt:lpstr>По результатам педагогической диагностики в классе формируются три группы учащихся: 1 группа - ученики с высокими учебными способностям  2 группа - учащиеся со средними способностями,   3 группа - учащиеся с низкими учебными способностями.</vt:lpstr>
      <vt:lpstr>Слайд 10</vt:lpstr>
      <vt:lpstr>Окружающий мир. Разноуровневые задания. 3  класс  / Сост. Т.Н. Максимова. – 4-е изд. – М.:  ВАКО, 2018. – 96  с.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дифференцированного подхода на уроках окружающего мира в начальных классах.</dc:title>
  <dc:creator>Lenka</dc:creator>
  <cp:lastModifiedBy>Lenka</cp:lastModifiedBy>
  <cp:revision>38</cp:revision>
  <dcterms:created xsi:type="dcterms:W3CDTF">2019-03-27T20:01:42Z</dcterms:created>
  <dcterms:modified xsi:type="dcterms:W3CDTF">2019-04-02T19:38:29Z</dcterms:modified>
</cp:coreProperties>
</file>