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352" r:id="rId4"/>
    <p:sldId id="260" r:id="rId5"/>
    <p:sldId id="261" r:id="rId6"/>
    <p:sldId id="267" r:id="rId7"/>
    <p:sldId id="348" r:id="rId8"/>
    <p:sldId id="349" r:id="rId9"/>
    <p:sldId id="335" r:id="rId10"/>
    <p:sldId id="274" r:id="rId11"/>
    <p:sldId id="269" r:id="rId12"/>
    <p:sldId id="275" r:id="rId13"/>
    <p:sldId id="350" r:id="rId14"/>
    <p:sldId id="278" r:id="rId15"/>
    <p:sldId id="258" r:id="rId16"/>
    <p:sldId id="273" r:id="rId17"/>
    <p:sldId id="351" r:id="rId18"/>
    <p:sldId id="35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7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A1ABD-BD34-4AEF-8DED-F1DD78454F2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7EDF8-B72A-44E4-B754-46A413631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12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A9C5360-EB89-4D18-AF6A-9A4A97601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0A0EF8-8D80-4335-A172-CE429DBFEA1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6B6D5FF-E47B-4472-89B4-CF2D70D1B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DC559C4-43EE-454D-A02A-E3CD91D77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A63EB3C-53EF-44A5-B255-EAC385D0E5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DE6FA7-CCE9-4A31-B41B-462C6710154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3B4A4A1-D9EE-4BB5-8E2C-E549E599AA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6258EF7-E3B0-471F-8435-E7B258139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83A7F4F-19D2-4DBB-97C5-106B056BA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A47E5A-F38D-4AD4-A107-4B1AAE3747E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6E2C154-47FD-4D81-8F47-01293846C9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0597A34-BB60-4E20-A4D2-AA7F3C7E3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86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30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548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094AA-30BE-43BC-A701-D34A7381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163"/>
            <a:ext cx="6870502" cy="160091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05D954-CCE9-48E1-9C21-5A5978F5D0A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829159"/>
            <a:ext cx="3804940" cy="36572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1F47F8-81E8-464C-99EA-E94A65879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6466" y="1829159"/>
            <a:ext cx="3805833" cy="36572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0388D1-BE9A-495A-8730-291619439D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54" y="6248281"/>
            <a:ext cx="1904241" cy="45755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2AD1C6-7236-4B81-BBE9-DBD909336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5583" y="6248281"/>
            <a:ext cx="2896547" cy="45755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1EADDB-4A34-4BCC-A6F5-AC1424E85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959" y="6248281"/>
            <a:ext cx="1904241" cy="45755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BDBA5-5E9B-4B9E-AB04-888096A982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9107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897" indent="0">
              <a:buNone/>
              <a:defRPr sz="1500" b="1"/>
            </a:lvl2pPr>
            <a:lvl3pPr marL="685793" indent="0">
              <a:buNone/>
              <a:defRPr sz="1350" b="1"/>
            </a:lvl3pPr>
            <a:lvl4pPr marL="1028690" indent="0">
              <a:buNone/>
              <a:defRPr sz="1200" b="1"/>
            </a:lvl4pPr>
            <a:lvl5pPr marL="1371587" indent="0">
              <a:buNone/>
              <a:defRPr sz="1200" b="1"/>
            </a:lvl5pPr>
            <a:lvl6pPr marL="1714483" indent="0">
              <a:buNone/>
              <a:defRPr sz="1200" b="1"/>
            </a:lvl6pPr>
            <a:lvl7pPr marL="2057380" indent="0">
              <a:buNone/>
              <a:defRPr sz="1200" b="1"/>
            </a:lvl7pPr>
            <a:lvl8pPr marL="2400276" indent="0">
              <a:buNone/>
              <a:defRPr sz="1200" b="1"/>
            </a:lvl8pPr>
            <a:lvl9pPr marL="274317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897" indent="0">
              <a:buNone/>
              <a:defRPr sz="1500" b="1"/>
            </a:lvl2pPr>
            <a:lvl3pPr marL="685793" indent="0">
              <a:buNone/>
              <a:defRPr sz="1350" b="1"/>
            </a:lvl3pPr>
            <a:lvl4pPr marL="1028690" indent="0">
              <a:buNone/>
              <a:defRPr sz="1200" b="1"/>
            </a:lvl4pPr>
            <a:lvl5pPr marL="1371587" indent="0">
              <a:buNone/>
              <a:defRPr sz="1200" b="1"/>
            </a:lvl5pPr>
            <a:lvl6pPr marL="1714483" indent="0">
              <a:buNone/>
              <a:defRPr sz="1200" b="1"/>
            </a:lvl6pPr>
            <a:lvl7pPr marL="2057380" indent="0">
              <a:buNone/>
              <a:defRPr sz="1200" b="1"/>
            </a:lvl7pPr>
            <a:lvl8pPr marL="2400276" indent="0">
              <a:buNone/>
              <a:defRPr sz="1200" b="1"/>
            </a:lvl8pPr>
            <a:lvl9pPr marL="2743172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1" y="3051013"/>
            <a:ext cx="3829050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50707A-67A7-4D6B-93A4-3C068EB1FD5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FCABC5-16D7-440C-8219-A3FECFFF6DEC}" type="datetimeFigureOut">
              <a:rPr lang="en-US"/>
              <a:pPr>
                <a:defRPr/>
              </a:pPr>
              <a:t>3/20/2019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6E1FE7-3CDB-43CE-A0B6-F6879FCE956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7FE84-ABFD-4744-BF26-63A954A6D12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2EB7E-03AE-4D73-A711-EFD1B2431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1" y="2367093"/>
            <a:ext cx="777287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43FC2-28A1-4BD9-B39C-919FCBC3A57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50DCC3-50B0-40D5-A0BA-213B381B3E80}" type="datetimeFigureOut">
              <a:rPr lang="en-US"/>
              <a:pPr>
                <a:defRPr/>
              </a:pPr>
              <a:t>3/20/2019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27FFD-AAB7-403D-9E0D-E9B26D4C77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A6C3B-BCA7-479E-868D-86C9EFB056E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0933A-24EB-4146-992C-6A2F783AFC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1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0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8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34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56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3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0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89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01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8241E-A6C0-45AC-81BF-70F268FAF60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85E62-3E99-4EF8-A82D-7899545A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84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ppt-online.org/167286" TargetMode="External"/><Relationship Id="rId2" Type="http://schemas.openxmlformats.org/officeDocument/2006/relationships/hyperlink" Target="https://kopilkaurokov.ru/informatika/presentacii/opierator-mnozhiestviennogho-vybora-cas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nfourok.ru/operator-mnozhestvennogo-vibora-case-669907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abs.org.ru/pascal-2/#pascal2_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171253F1-1B70-4175-80B0-99921D56EC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3068" y="3622953"/>
            <a:ext cx="8408551" cy="713661"/>
          </a:xfrm>
        </p:spPr>
        <p:txBody>
          <a:bodyPr>
            <a:noAutofit/>
          </a:bodyPr>
          <a:lstStyle/>
          <a:p>
            <a:pPr defTabSz="685793">
              <a:lnSpc>
                <a:spcPct val="150000"/>
              </a:lnSpc>
              <a:defRPr/>
            </a:pPr>
            <a:r>
              <a:rPr lang="ru-RU" altLang="ru-RU" sz="324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Алгоритмы ветвления.</a:t>
            </a:r>
            <a:br>
              <a:rPr lang="ru-RU" altLang="ru-RU" sz="324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24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Оператор множественного выбора</a:t>
            </a:r>
            <a:r>
              <a:rPr lang="en-US" sz="324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CASE</a:t>
            </a:r>
            <a:endParaRPr lang="ru-RU" altLang="ru-RU" sz="324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A1D73B3D-25E1-43AA-87E6-62C0592145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43536" y="5665351"/>
            <a:ext cx="6856928" cy="1656636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2160" i="1">
                <a:latin typeface="Arial" panose="020B0604020202020204" pitchFamily="34" charset="0"/>
                <a:cs typeface="Arial" panose="020B0604020202020204" pitchFamily="34" charset="0"/>
              </a:rPr>
              <a:t>9 класс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216ABD3-4375-410A-9073-EACFEF3F9FAC}"/>
              </a:ext>
            </a:extLst>
          </p:cNvPr>
          <p:cNvSpPr/>
          <p:nvPr/>
        </p:nvSpPr>
        <p:spPr>
          <a:xfrm>
            <a:off x="4086047" y="220742"/>
            <a:ext cx="4571286" cy="6532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215" kern="50" dirty="0">
                <a:latin typeface="Times New Roman" panose="02020603050405020304" pitchFamily="18" charset="0"/>
                <a:ea typeface="AR PL KaitiM GB"/>
                <a:cs typeface="Mangal" panose="02040503050203030202" pitchFamily="18" charset="0"/>
              </a:rPr>
              <a:t>Автор: Александрова З.В., учитель физики и информатики </a:t>
            </a:r>
            <a:endParaRPr lang="ru-RU" sz="1215" kern="50" dirty="0">
              <a:latin typeface="Liberation Serif"/>
              <a:ea typeface="AR PL KaitiM GB"/>
              <a:cs typeface="Mangal" panose="02040503050203030202" pitchFamily="18" charset="0"/>
            </a:endParaRPr>
          </a:p>
          <a:p>
            <a:pPr algn="r">
              <a:defRPr/>
            </a:pPr>
            <a:r>
              <a:rPr lang="ru-RU" sz="1215" kern="50" dirty="0">
                <a:latin typeface="Times New Roman" panose="02020603050405020304" pitchFamily="18" charset="0"/>
                <a:ea typeface="AR PL KaitiM GB"/>
                <a:cs typeface="Mangal" panose="02040503050203030202" pitchFamily="18" charset="0"/>
              </a:rPr>
              <a:t>МБОУ СОШ №5 </a:t>
            </a:r>
            <a:r>
              <a:rPr lang="ru-RU" sz="1215" kern="50" dirty="0" err="1">
                <a:latin typeface="Times New Roman" panose="02020603050405020304" pitchFamily="18" charset="0"/>
                <a:ea typeface="AR PL KaitiM GB"/>
                <a:cs typeface="Mangal" panose="02040503050203030202" pitchFamily="18" charset="0"/>
              </a:rPr>
              <a:t>пгт</a:t>
            </a:r>
            <a:r>
              <a:rPr lang="ru-RU" sz="1215" kern="50" dirty="0">
                <a:latin typeface="Times New Roman" panose="02020603050405020304" pitchFamily="18" charset="0"/>
                <a:ea typeface="AR PL KaitiM GB"/>
                <a:cs typeface="Mangal" panose="02040503050203030202" pitchFamily="18" charset="0"/>
              </a:rPr>
              <a:t> Печенга, Мурманская область</a:t>
            </a:r>
            <a:endParaRPr lang="ru-RU" sz="1215" kern="50" dirty="0">
              <a:latin typeface="Liberation Serif"/>
              <a:ea typeface="AR PL KaitiM GB"/>
              <a:cs typeface="Mangal" panose="02040503050203030202" pitchFamily="18" charset="0"/>
            </a:endParaRPr>
          </a:p>
          <a:p>
            <a:pPr>
              <a:defRPr/>
            </a:pPr>
            <a:r>
              <a:rPr lang="ru-RU" sz="1215" b="1" kern="50" dirty="0">
                <a:latin typeface="Times New Roman" panose="02020603050405020304" pitchFamily="18" charset="0"/>
                <a:ea typeface="AR PL KaitiM GB"/>
                <a:cs typeface="Mangal" panose="02040503050203030202" pitchFamily="18" charset="0"/>
              </a:rPr>
              <a:t> </a:t>
            </a:r>
            <a:endParaRPr lang="ru-RU" sz="1215" kern="50" dirty="0">
              <a:latin typeface="Liberation Serif"/>
              <a:ea typeface="AR PL KaitiM GB"/>
              <a:cs typeface="Mangal" panose="02040503050203030202" pitchFamily="18" charset="0"/>
            </a:endParaRPr>
          </a:p>
        </p:txBody>
      </p:sp>
      <p:pic>
        <p:nvPicPr>
          <p:cNvPr id="7173" name="Picture 4" descr="&amp;Tcy;&amp;rcy;&amp;icy; &amp;ocy;&amp;scy;&amp;ncy;&amp;ocy;&amp;vcy;&amp;ncy;&amp;ycy;&amp;khcy; &amp;pcy;&amp;rcy;&amp;ocy;&amp;bcy;&amp;lcy;&amp;iecy;&amp;mcy;&amp;ycy; &amp;ncy;&amp;acy; &amp;pcy;&amp;ucy;&amp;tcy;&amp;icy; &amp;bcy;&amp;lcy;&amp;ocy;&amp;gcy;&amp;gcy;&amp;iecy;&amp;rcy;&amp;acy; &amp;icy; &amp;scy;&amp;pcy;&amp;ocy;&amp;scy;&amp;ocy;&amp;bcy;&amp;ycy; &amp;icy;&amp;khcy; &amp;pcy;&amp;rcy;&amp;iecy;&amp;ocy;&amp;dcy;&amp;ocy;&amp;lcy;&amp;iecy;&amp;ncy;&amp;icy;&amp;yacy; Grabr &amp;Scy;&amp;ocy;&amp;tscy;&amp;icy;&amp;acy;&amp;lcy;&amp;softcy;&amp;ncy;&amp;acy;&amp;yacy; &amp;scy;&amp;iecy;&amp;tcy;&amp;softcy; &amp;dcy;&amp;lcy;&amp;yacy; &amp;vcy;&amp;iecy;&amp;bcy;-&amp;mcy;&amp;acy;&amp;scy;&amp;tcy;&amp;iecy;&amp;rcy;&amp;ocy;&amp;vcy;">
            <a:extLst>
              <a:ext uri="{FF2B5EF4-FFF2-40B4-BE49-F238E27FC236}">
                <a16:creationId xmlns:a16="http://schemas.microsoft.com/office/drawing/2014/main" id="{59108198-D8B7-4831-8F18-5502B8138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1" t="26242" r="16231"/>
          <a:stretch>
            <a:fillRect/>
          </a:stretch>
        </p:blipFill>
        <p:spPr bwMode="auto">
          <a:xfrm>
            <a:off x="4766488" y="3654028"/>
            <a:ext cx="2041327" cy="136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 descr="&amp;Tcy;&amp;rcy;&amp;icy; &amp;ocy;&amp;scy;&amp;ncy;&amp;ocy;&amp;vcy;&amp;ncy;&amp;ycy;&amp;khcy; &amp;pcy;&amp;rcy;&amp;ocy;&amp;bcy;&amp;lcy;&amp;iecy;&amp;mcy;&amp;ycy; &amp;ncy;&amp;acy; &amp;pcy;&amp;ucy;&amp;tcy;&amp;icy; &amp;bcy;&amp;lcy;&amp;ocy;&amp;gcy;&amp;gcy;&amp;iecy;&amp;rcy;&amp;acy; &amp;icy; &amp;scy;&amp;pcy;&amp;ocy;&amp;scy;&amp;ocy;&amp;bcy;&amp;ycy; &amp;icy;&amp;khcy; &amp;pcy;&amp;rcy;&amp;iecy;&amp;ocy;&amp;dcy;&amp;ocy;&amp;lcy;&amp;iecy;&amp;ncy;&amp;icy;&amp;yacy; Grabr &amp;Scy;&amp;ocy;&amp;tscy;&amp;icy;&amp;acy;&amp;lcy;&amp;softcy;&amp;ncy;&amp;acy;&amp;yacy; &amp;scy;&amp;iecy;&amp;tcy;&amp;softcy; &amp;dcy;&amp;lcy;&amp;yacy; &amp;vcy;&amp;iecy;&amp;bcy;-&amp;mcy;&amp;acy;&amp;scy;&amp;tcy;&amp;iecy;&amp;rcy;&amp;ocy;&amp;vcy;">
            <a:extLst>
              <a:ext uri="{FF2B5EF4-FFF2-40B4-BE49-F238E27FC236}">
                <a16:creationId xmlns:a16="http://schemas.microsoft.com/office/drawing/2014/main" id="{D30BD426-3164-4927-A352-DFD9EFD9F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1" t="26242" r="10461"/>
          <a:stretch>
            <a:fillRect/>
          </a:stretch>
        </p:blipFill>
        <p:spPr bwMode="auto">
          <a:xfrm>
            <a:off x="2530138" y="3694748"/>
            <a:ext cx="1701641" cy="136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Рамка 2">
            <a:extLst>
              <a:ext uri="{FF2B5EF4-FFF2-40B4-BE49-F238E27FC236}">
                <a16:creationId xmlns:a16="http://schemas.microsoft.com/office/drawing/2014/main" id="{E78FC285-8794-43CE-A4A7-527DC97DDAEB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770C984C-8914-47EC-8A1C-EE72B6E729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0591" y="325755"/>
            <a:ext cx="6212919" cy="3047524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operation:Char;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x,y,z:real;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stop:Boolean;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Writeln('Введите первое число');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readln(x);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Writeln('Введите число');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readln(y);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Writeln('Введите арифметическую операцию +, -, * или /');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readln(operation);</a:t>
            </a:r>
          </a:p>
          <a:p>
            <a:pPr lvl="1">
              <a:lnSpc>
                <a:spcPct val="80000"/>
              </a:lnSpc>
              <a:spcBef>
                <a:spcPts val="751"/>
              </a:spcBef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Case operation of</a:t>
            </a:r>
          </a:p>
          <a:p>
            <a:pPr lvl="1">
              <a:lnSpc>
                <a:spcPct val="80000"/>
              </a:lnSpc>
              <a:spcBef>
                <a:spcPts val="751"/>
              </a:spcBef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'+': z:=x+y;</a:t>
            </a:r>
          </a:p>
          <a:p>
            <a:pPr lvl="1">
              <a:lnSpc>
                <a:spcPct val="80000"/>
              </a:lnSpc>
              <a:spcBef>
                <a:spcPts val="751"/>
              </a:spcBef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'-': z:=x-y;</a:t>
            </a:r>
          </a:p>
          <a:p>
            <a:pPr lvl="1">
              <a:lnSpc>
                <a:spcPct val="80000"/>
              </a:lnSpc>
              <a:spcBef>
                <a:spcPts val="751"/>
              </a:spcBef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'*': z:=x*y;</a:t>
            </a:r>
          </a:p>
          <a:p>
            <a:pPr lvl="1">
              <a:lnSpc>
                <a:spcPct val="80000"/>
              </a:lnSpc>
              <a:spcBef>
                <a:spcPts val="751"/>
              </a:spcBef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'/': z:=x/y;</a:t>
            </a:r>
          </a:p>
          <a:p>
            <a:pPr lvl="1">
              <a:lnSpc>
                <a:spcPct val="80000"/>
              </a:lnSpc>
              <a:spcBef>
                <a:spcPts val="751"/>
              </a:spcBef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</a:p>
          <a:p>
            <a:pPr lvl="1">
              <a:lnSpc>
                <a:spcPct val="80000"/>
              </a:lnSpc>
              <a:spcBef>
                <a:spcPts val="751"/>
              </a:spcBef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Stop:=true;</a:t>
            </a:r>
          </a:p>
          <a:p>
            <a:pPr lvl="1">
              <a:lnSpc>
                <a:spcPct val="80000"/>
              </a:lnSpc>
              <a:spcBef>
                <a:spcPts val="751"/>
              </a:spcBef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End;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writeln('Z=',Z:5:2);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end.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62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1FA563C5-4E81-4978-AE7B-1A8573442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542" y="544354"/>
            <a:ext cx="1741289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216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Задача 2.</a:t>
            </a:r>
          </a:p>
        </p:txBody>
      </p:sp>
      <p:sp>
        <p:nvSpPr>
          <p:cNvPr id="19460" name="Прямоугольник 1">
            <a:extLst>
              <a:ext uri="{FF2B5EF4-FFF2-40B4-BE49-F238E27FC236}">
                <a16:creationId xmlns:a16="http://schemas.microsoft.com/office/drawing/2014/main" id="{96B9193C-7C37-4758-9C8A-CFBC5735C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826" y="1301949"/>
            <a:ext cx="5030986" cy="191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52413" indent="-252413" defTabSz="10144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144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144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144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144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altLang="ru-RU" sz="1620" b="1">
                <a:latin typeface="Arial" panose="020B0604020202020204" pitchFamily="34" charset="0"/>
                <a:cs typeface="Arial" panose="020B0604020202020204" pitchFamily="34" charset="0"/>
              </a:rPr>
              <a:t>   Требуется ввести два числа и затем выбрать арифметическую операцию (+,-,*,/). По выбору операции, программа должна произвести вычисления и вывести результат.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334CEDC-72CD-4F8A-8BDE-2E202BA4FC0F}"/>
              </a:ext>
            </a:extLst>
          </p:cNvPr>
          <p:cNvSpPr/>
          <p:nvPr/>
        </p:nvSpPr>
        <p:spPr>
          <a:xfrm>
            <a:off x="4048842" y="1047336"/>
            <a:ext cx="5030659" cy="188584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F308DDB-D79F-44C0-8881-C2E1FF265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838" y="57865"/>
            <a:ext cx="2429233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8" name="Рамка 7">
            <a:extLst>
              <a:ext uri="{FF2B5EF4-FFF2-40B4-BE49-F238E27FC236}">
                <a16:creationId xmlns:a16="http://schemas.microsoft.com/office/drawing/2014/main" id="{B81C90D2-F385-4932-9888-C647B80121CE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452001-2A96-4EDA-B090-1B4D574D8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92" y="89513"/>
            <a:ext cx="8939630" cy="6768488"/>
          </a:xfrm>
        </p:spPr>
        <p:txBody>
          <a:bodyPr numCol="2"/>
          <a:lstStyle/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Program Number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a : integer; 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Введите цифру '); 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readln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(a);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 if (a&lt;0) or (a&gt;9)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then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Это число не является цифрой')  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case a of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  0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ноль');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  1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один');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  2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два');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  3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три');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  4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четыре');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  5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пять');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  6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шесть');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  7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семь');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  8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восемь');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  9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девять');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end;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readln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End.</a:t>
            </a:r>
            <a:endParaRPr lang="ru-RU" sz="162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7FFB884-FFE1-428E-AC6C-A62FBE82A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174" y="804744"/>
            <a:ext cx="1741289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216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Задача 3.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94766BA-801E-43A1-B166-BE71A1A2E255}"/>
              </a:ext>
            </a:extLst>
          </p:cNvPr>
          <p:cNvSpPr/>
          <p:nvPr/>
        </p:nvSpPr>
        <p:spPr>
          <a:xfrm>
            <a:off x="3988735" y="1951053"/>
            <a:ext cx="5030659" cy="188584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/>
          </a:p>
        </p:txBody>
      </p:sp>
      <p:sp>
        <p:nvSpPr>
          <p:cNvPr id="20487" name="Прямоугольник 1">
            <a:extLst>
              <a:ext uri="{FF2B5EF4-FFF2-40B4-BE49-F238E27FC236}">
                <a16:creationId xmlns:a16="http://schemas.microsoft.com/office/drawing/2014/main" id="{5A51A67A-565A-452B-A5B0-9199B3280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408" y="2363867"/>
            <a:ext cx="4765239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890"/>
              <a:t>Приведите введенное пользователем число от 0 до 9 к его словесному представлению.</a:t>
            </a:r>
          </a:p>
          <a:p>
            <a:pPr eaLnBrk="1" hangingPunct="1"/>
            <a:r>
              <a:rPr lang="ru-RU" altLang="ru-RU" sz="1890">
                <a:latin typeface="Arial" panose="020B0604020202020204" pitchFamily="34" charset="0"/>
                <a:cs typeface="Arial" panose="020B0604020202020204" pitchFamily="34" charset="0"/>
              </a:rPr>
              <a:t>Вывести символьное описание введенной цифры</a:t>
            </a: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BBC168D3-5B92-49B2-9C7C-CC324FDD4086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8B4EFE-9FA9-4157-A72F-9BD83935F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1049" y="804309"/>
            <a:ext cx="10304345" cy="6610334"/>
          </a:xfrm>
        </p:spPr>
        <p:txBody>
          <a:bodyPr numCol="2"/>
          <a:lstStyle/>
          <a:p>
            <a:pPr marL="0" indent="0" defTabSz="685793">
              <a:spcBef>
                <a:spcPts val="750"/>
              </a:spcBef>
              <a:buNone/>
              <a:defRPr/>
            </a:pP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Program Number2;</a:t>
            </a:r>
            <a:b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b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  a : integer; </a:t>
            </a:r>
            <a:b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b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Введите цифру '); 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readln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(a);</a:t>
            </a:r>
            <a:b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  case a of</a:t>
            </a:r>
            <a:b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    0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ноль');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   1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один');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   2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два');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   3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три');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   4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четыре');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   5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пять');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   6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шесть');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   7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семь');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   8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восемь');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   9 :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девять')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else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Это число не является цифрой');</a:t>
            </a:r>
            <a:b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end;</a:t>
            </a:r>
            <a:b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1620" b="1" dirty="0" err="1">
                <a:latin typeface="Arial" panose="020B0604020202020204" pitchFamily="34" charset="0"/>
                <a:cs typeface="Arial" panose="020B0604020202020204" pitchFamily="34" charset="0"/>
              </a:rPr>
              <a:t>readln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End.</a:t>
            </a:r>
            <a:endParaRPr lang="ru-RU" sz="162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1E1D1D7-9E3E-42FA-B33A-53B6F801157F}"/>
              </a:ext>
            </a:extLst>
          </p:cNvPr>
          <p:cNvSpPr/>
          <p:nvPr/>
        </p:nvSpPr>
        <p:spPr>
          <a:xfrm>
            <a:off x="2044519" y="808477"/>
            <a:ext cx="5978464" cy="563822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EC287BA5-D9B3-400A-91C2-9699767A6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580" y="411480"/>
            <a:ext cx="2429233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E39EC5BD-24F6-45A6-B7D5-CDC15932CCF8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A1228AD8-A5E0-47DE-A6CF-D2B53CA44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3836" y="1144429"/>
            <a:ext cx="3655100" cy="680443"/>
          </a:xfrm>
        </p:spPr>
        <p:txBody>
          <a:bodyPr/>
          <a:lstStyle/>
          <a:p>
            <a:pPr defTabSz="685793">
              <a:spcBef>
                <a:spcPts val="750"/>
              </a:spcBef>
              <a:defRPr/>
            </a:pPr>
            <a:r>
              <a:rPr lang="ru-RU" sz="162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Оператор </a:t>
            </a:r>
            <a:r>
              <a:rPr lang="en-US" sz="162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if</a:t>
            </a:r>
            <a:endParaRPr lang="ru-RU" sz="162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5E6FA18-8C02-486C-9EB4-35D21433F3C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4888" y="2164556"/>
            <a:ext cx="4092297" cy="4013002"/>
          </a:xfrm>
        </p:spPr>
        <p:txBody>
          <a:bodyPr>
            <a:normAutofit fontScale="85000" lnSpcReduction="20000"/>
          </a:bodyPr>
          <a:lstStyle/>
          <a:p>
            <a:pPr marL="0" indent="0" defTabSz="685793">
              <a:spcBef>
                <a:spcPts val="750"/>
              </a:spcBef>
              <a:buNone/>
              <a:defRPr/>
            </a:pPr>
            <a:r>
              <a:rPr lang="en-US" sz="2100" b="1" dirty="0"/>
              <a:t>program</a:t>
            </a:r>
            <a:r>
              <a:rPr lang="en-US" sz="2100" dirty="0"/>
              <a:t> </a:t>
            </a:r>
            <a:r>
              <a:rPr lang="en-US" sz="2100" dirty="0" err="1"/>
              <a:t>chislo</a:t>
            </a:r>
            <a:r>
              <a:rPr lang="en-US" sz="2100" dirty="0"/>
              <a:t>;</a:t>
            </a:r>
            <a:br>
              <a:rPr lang="en-US" sz="2100" dirty="0"/>
            </a:br>
            <a:r>
              <a:rPr lang="en-US" sz="2100" b="1" dirty="0" err="1"/>
              <a:t>var</a:t>
            </a:r>
            <a:r>
              <a:rPr lang="en-US" sz="2100" dirty="0"/>
              <a:t> n : </a:t>
            </a:r>
            <a:r>
              <a:rPr lang="en-US" sz="2100" dirty="0" err="1"/>
              <a:t>shortint</a:t>
            </a:r>
            <a:r>
              <a:rPr lang="en-US" sz="2100" dirty="0"/>
              <a:t>;</a:t>
            </a:r>
            <a:br>
              <a:rPr lang="en-US" sz="2100" dirty="0"/>
            </a:br>
            <a:r>
              <a:rPr lang="en-US" sz="2100" b="1" dirty="0"/>
              <a:t>begin</a:t>
            </a:r>
            <a:br>
              <a:rPr lang="en-US" sz="2100" dirty="0"/>
            </a:br>
            <a:r>
              <a:rPr lang="en-US" sz="2100" dirty="0"/>
              <a:t>     </a:t>
            </a:r>
            <a:r>
              <a:rPr lang="en-US" sz="2100" b="1" dirty="0"/>
              <a:t>write</a:t>
            </a:r>
            <a:r>
              <a:rPr lang="en-US" sz="2100" dirty="0"/>
              <a:t>(‘input number</a:t>
            </a:r>
            <a:r>
              <a:rPr lang="ru-RU" sz="2100" dirty="0"/>
              <a:t>: ');</a:t>
            </a:r>
            <a:br>
              <a:rPr lang="ru-RU" sz="2100" dirty="0"/>
            </a:br>
            <a:r>
              <a:rPr lang="ru-RU" sz="2100" dirty="0"/>
              <a:t>     </a:t>
            </a:r>
            <a:r>
              <a:rPr lang="en-US" sz="2100" dirty="0" err="1"/>
              <a:t>readln</a:t>
            </a:r>
            <a:r>
              <a:rPr lang="en-US" sz="2100" dirty="0"/>
              <a:t>(n);</a:t>
            </a:r>
            <a:br>
              <a:rPr lang="en-US" sz="2100" dirty="0"/>
            </a:br>
            <a:r>
              <a:rPr lang="en-US" sz="2100" dirty="0"/>
              <a:t>     </a:t>
            </a:r>
            <a:r>
              <a:rPr lang="en-US" sz="2100" b="1" dirty="0"/>
              <a:t>if</a:t>
            </a:r>
            <a:r>
              <a:rPr lang="en-US" sz="2100" dirty="0"/>
              <a:t> n=0 </a:t>
            </a:r>
            <a:r>
              <a:rPr lang="en-US" sz="2100" b="1" dirty="0"/>
              <a:t>then</a:t>
            </a:r>
            <a:r>
              <a:rPr lang="en-US" sz="2100" dirty="0"/>
              <a:t> </a:t>
            </a:r>
            <a:r>
              <a:rPr lang="en-US" sz="2100" b="1" dirty="0"/>
              <a:t>write</a:t>
            </a:r>
            <a:r>
              <a:rPr lang="en-US" sz="2100" dirty="0"/>
              <a:t>(‘zero</a:t>
            </a:r>
            <a:r>
              <a:rPr lang="ru-RU" sz="2100" dirty="0"/>
              <a:t>')</a:t>
            </a:r>
            <a:br>
              <a:rPr lang="ru-RU" sz="2100" dirty="0"/>
            </a:br>
            <a:r>
              <a:rPr lang="ru-RU" sz="2100" dirty="0"/>
              <a:t>       </a:t>
            </a:r>
            <a:r>
              <a:rPr lang="en-US" sz="2100" b="1" dirty="0"/>
              <a:t>else</a:t>
            </a:r>
            <a:r>
              <a:rPr lang="en-US" sz="2100" dirty="0"/>
              <a:t> </a:t>
            </a:r>
            <a:r>
              <a:rPr lang="en-US" sz="2100" b="1" dirty="0"/>
              <a:t>if</a:t>
            </a:r>
            <a:r>
              <a:rPr lang="en-US" sz="2100" dirty="0"/>
              <a:t> n=1 </a:t>
            </a:r>
            <a:r>
              <a:rPr lang="en-US" sz="2100" b="1" dirty="0"/>
              <a:t>then</a:t>
            </a:r>
            <a:r>
              <a:rPr lang="en-US" sz="2100" dirty="0"/>
              <a:t> </a:t>
            </a:r>
            <a:r>
              <a:rPr lang="en-US" sz="2100" b="1" dirty="0"/>
              <a:t>write</a:t>
            </a:r>
            <a:r>
              <a:rPr lang="en-US" sz="2100" dirty="0"/>
              <a:t>(‘one</a:t>
            </a:r>
            <a:r>
              <a:rPr lang="ru-RU" sz="2100" dirty="0"/>
              <a:t>')</a:t>
            </a:r>
            <a:br>
              <a:rPr lang="ru-RU" sz="2100" dirty="0"/>
            </a:br>
            <a:r>
              <a:rPr lang="ru-RU" sz="2100" dirty="0"/>
              <a:t>      </a:t>
            </a:r>
            <a:r>
              <a:rPr lang="en-US" sz="2100" dirty="0"/>
              <a:t> </a:t>
            </a:r>
            <a:r>
              <a:rPr lang="ru-RU" sz="2100" dirty="0"/>
              <a:t> </a:t>
            </a:r>
            <a:r>
              <a:rPr lang="en-US" sz="2100" b="1" dirty="0"/>
              <a:t>else</a:t>
            </a:r>
            <a:r>
              <a:rPr lang="en-US" sz="2100" dirty="0"/>
              <a:t> </a:t>
            </a:r>
            <a:r>
              <a:rPr lang="en-US" sz="2100" b="1" dirty="0"/>
              <a:t>if</a:t>
            </a:r>
            <a:r>
              <a:rPr lang="en-US" sz="2100" dirty="0"/>
              <a:t> n=2 </a:t>
            </a:r>
            <a:r>
              <a:rPr lang="en-US" sz="2100" b="1" dirty="0"/>
              <a:t>then</a:t>
            </a:r>
            <a:r>
              <a:rPr lang="en-US" sz="2100" dirty="0"/>
              <a:t> </a:t>
            </a:r>
            <a:r>
              <a:rPr lang="en-US" sz="2100" b="1" dirty="0"/>
              <a:t>write</a:t>
            </a:r>
            <a:r>
              <a:rPr lang="en-US" sz="2100" dirty="0"/>
              <a:t>(‘two</a:t>
            </a:r>
            <a:r>
              <a:rPr lang="ru-RU" sz="2100" dirty="0"/>
              <a:t>')</a:t>
            </a:r>
            <a:br>
              <a:rPr lang="ru-RU" sz="2100" dirty="0"/>
            </a:br>
            <a:r>
              <a:rPr lang="ru-RU" sz="2100" dirty="0"/>
              <a:t>         </a:t>
            </a:r>
            <a:r>
              <a:rPr lang="en-US" sz="2100" b="1" dirty="0"/>
              <a:t>else</a:t>
            </a:r>
            <a:r>
              <a:rPr lang="en-US" sz="2100" dirty="0"/>
              <a:t> </a:t>
            </a:r>
            <a:r>
              <a:rPr lang="en-US" sz="2100" b="1" dirty="0"/>
              <a:t>if</a:t>
            </a:r>
            <a:r>
              <a:rPr lang="en-US" sz="2100" dirty="0"/>
              <a:t> n=3 </a:t>
            </a:r>
            <a:r>
              <a:rPr lang="en-US" sz="2100" b="1" dirty="0"/>
              <a:t>then</a:t>
            </a:r>
            <a:r>
              <a:rPr lang="en-US" sz="2100" dirty="0"/>
              <a:t> </a:t>
            </a:r>
            <a:r>
              <a:rPr lang="en-US" sz="2100" b="1" dirty="0"/>
              <a:t>write</a:t>
            </a:r>
            <a:r>
              <a:rPr lang="en-US" sz="2100" dirty="0"/>
              <a:t>(‘three</a:t>
            </a:r>
            <a:r>
              <a:rPr lang="ru-RU" sz="2100" dirty="0"/>
              <a:t>')</a:t>
            </a:r>
            <a:br>
              <a:rPr lang="ru-RU" sz="2100" dirty="0"/>
            </a:br>
            <a:r>
              <a:rPr lang="ru-RU" sz="2100" dirty="0"/>
              <a:t>           </a:t>
            </a:r>
            <a:r>
              <a:rPr lang="en-US" sz="2100" b="1" dirty="0"/>
              <a:t>else</a:t>
            </a:r>
            <a:r>
              <a:rPr lang="en-US" sz="2100" dirty="0"/>
              <a:t> </a:t>
            </a:r>
            <a:r>
              <a:rPr lang="en-US" sz="2100" b="1" dirty="0"/>
              <a:t>if</a:t>
            </a:r>
            <a:r>
              <a:rPr lang="en-US" sz="2100" dirty="0"/>
              <a:t> n=4 </a:t>
            </a:r>
            <a:r>
              <a:rPr lang="en-US" sz="2100" b="1" dirty="0"/>
              <a:t>then</a:t>
            </a:r>
            <a:r>
              <a:rPr lang="en-US" sz="2100" dirty="0"/>
              <a:t> </a:t>
            </a:r>
            <a:r>
              <a:rPr lang="en-US" sz="2100" b="1" dirty="0"/>
              <a:t>write</a:t>
            </a:r>
            <a:r>
              <a:rPr lang="en-US" sz="2100" dirty="0"/>
              <a:t>(‘four</a:t>
            </a:r>
            <a:r>
              <a:rPr lang="ru-RU" sz="2100" dirty="0"/>
              <a:t>')</a:t>
            </a:r>
            <a:br>
              <a:rPr lang="ru-RU" sz="2100" dirty="0"/>
            </a:br>
            <a:r>
              <a:rPr lang="ru-RU" sz="2100" dirty="0"/>
              <a:t>             </a:t>
            </a:r>
            <a:r>
              <a:rPr lang="en-US" sz="2100" b="1" dirty="0"/>
              <a:t>else</a:t>
            </a:r>
            <a:r>
              <a:rPr lang="en-US" sz="2100" dirty="0"/>
              <a:t> </a:t>
            </a:r>
            <a:r>
              <a:rPr lang="en-US" sz="2100" b="1" dirty="0"/>
              <a:t>if</a:t>
            </a:r>
            <a:r>
              <a:rPr lang="en-US" sz="2100" dirty="0"/>
              <a:t> n=5 </a:t>
            </a:r>
            <a:r>
              <a:rPr lang="en-US" sz="2100" b="1" dirty="0"/>
              <a:t>then</a:t>
            </a:r>
            <a:r>
              <a:rPr lang="en-US" sz="2100" dirty="0"/>
              <a:t> </a:t>
            </a:r>
            <a:r>
              <a:rPr lang="en-US" sz="2100" b="1" dirty="0"/>
              <a:t>write</a:t>
            </a:r>
            <a:r>
              <a:rPr lang="en-US" sz="2100" dirty="0"/>
              <a:t>(‘five</a:t>
            </a:r>
            <a:r>
              <a:rPr lang="ru-RU" sz="2100" dirty="0"/>
              <a:t>')</a:t>
            </a:r>
            <a:br>
              <a:rPr lang="ru-RU" sz="2100" dirty="0"/>
            </a:br>
            <a:r>
              <a:rPr lang="ru-RU" sz="2100" dirty="0"/>
              <a:t>               </a:t>
            </a:r>
            <a:r>
              <a:rPr lang="en-US" sz="2100" b="1" dirty="0"/>
              <a:t>else</a:t>
            </a:r>
            <a:r>
              <a:rPr lang="en-US" sz="2100" dirty="0"/>
              <a:t> </a:t>
            </a:r>
            <a:r>
              <a:rPr lang="en-US" sz="2100" b="1" dirty="0"/>
              <a:t>if</a:t>
            </a:r>
            <a:r>
              <a:rPr lang="en-US" sz="2100" dirty="0"/>
              <a:t> n=6 </a:t>
            </a:r>
            <a:r>
              <a:rPr lang="en-US" sz="2100" b="1" dirty="0"/>
              <a:t>then</a:t>
            </a:r>
            <a:r>
              <a:rPr lang="en-US" sz="2100" dirty="0"/>
              <a:t> </a:t>
            </a:r>
            <a:r>
              <a:rPr lang="en-US" sz="2100" b="1" dirty="0"/>
              <a:t>write</a:t>
            </a:r>
            <a:r>
              <a:rPr lang="en-US" sz="2100" dirty="0"/>
              <a:t>(‘six</a:t>
            </a:r>
            <a:r>
              <a:rPr lang="ru-RU" sz="2100" dirty="0"/>
              <a:t>')</a:t>
            </a:r>
            <a:br>
              <a:rPr lang="ru-RU" sz="2100" dirty="0"/>
            </a:br>
            <a:r>
              <a:rPr lang="ru-RU" sz="2100" dirty="0"/>
              <a:t>                 </a:t>
            </a:r>
            <a:r>
              <a:rPr lang="en-US" sz="2100" b="1" dirty="0"/>
              <a:t>else</a:t>
            </a:r>
            <a:r>
              <a:rPr lang="en-US" sz="2100" dirty="0"/>
              <a:t> </a:t>
            </a:r>
            <a:r>
              <a:rPr lang="en-US" sz="2100" b="1" dirty="0"/>
              <a:t>if</a:t>
            </a:r>
            <a:r>
              <a:rPr lang="en-US" sz="2100" dirty="0"/>
              <a:t> n=7 </a:t>
            </a:r>
            <a:r>
              <a:rPr lang="en-US" sz="2100" b="1" dirty="0"/>
              <a:t>then</a:t>
            </a:r>
            <a:r>
              <a:rPr lang="en-US" sz="2100" dirty="0"/>
              <a:t> </a:t>
            </a:r>
            <a:r>
              <a:rPr lang="en-US" sz="2100" b="1" dirty="0"/>
              <a:t>write</a:t>
            </a:r>
            <a:r>
              <a:rPr lang="en-US" sz="2100" dirty="0"/>
              <a:t>(‘seven</a:t>
            </a:r>
            <a:r>
              <a:rPr lang="ru-RU" sz="2100" dirty="0"/>
              <a:t>')</a:t>
            </a:r>
            <a:br>
              <a:rPr lang="ru-RU" sz="2100" dirty="0"/>
            </a:br>
            <a:r>
              <a:rPr lang="ru-RU" sz="2100" dirty="0"/>
              <a:t>                   </a:t>
            </a:r>
            <a:r>
              <a:rPr lang="en-US" sz="2100" b="1" dirty="0"/>
              <a:t>else</a:t>
            </a:r>
            <a:r>
              <a:rPr lang="en-US" sz="2100" dirty="0"/>
              <a:t> </a:t>
            </a:r>
            <a:r>
              <a:rPr lang="en-US" sz="2100" b="1" dirty="0"/>
              <a:t>if</a:t>
            </a:r>
            <a:r>
              <a:rPr lang="en-US" sz="2100" dirty="0"/>
              <a:t> n=8 </a:t>
            </a:r>
            <a:r>
              <a:rPr lang="en-US" sz="2100" b="1" dirty="0"/>
              <a:t>then</a:t>
            </a:r>
            <a:r>
              <a:rPr lang="en-US" sz="2100" dirty="0"/>
              <a:t> </a:t>
            </a:r>
            <a:r>
              <a:rPr lang="en-US" sz="2100" b="1" dirty="0"/>
              <a:t>write</a:t>
            </a:r>
            <a:r>
              <a:rPr lang="en-US" sz="2100" dirty="0"/>
              <a:t>(‘eight</a:t>
            </a:r>
            <a:r>
              <a:rPr lang="ru-RU" sz="2100" dirty="0"/>
              <a:t>')</a:t>
            </a:r>
            <a:br>
              <a:rPr lang="ru-RU" sz="2100" dirty="0"/>
            </a:br>
            <a:r>
              <a:rPr lang="ru-RU" sz="2100" dirty="0"/>
              <a:t>                     </a:t>
            </a:r>
            <a:r>
              <a:rPr lang="en-US" sz="2100" b="1" dirty="0"/>
              <a:t>else</a:t>
            </a:r>
            <a:r>
              <a:rPr lang="en-US" sz="2100" dirty="0"/>
              <a:t> </a:t>
            </a:r>
            <a:r>
              <a:rPr lang="en-US" sz="2100" b="1" dirty="0"/>
              <a:t>if</a:t>
            </a:r>
            <a:r>
              <a:rPr lang="en-US" sz="2100" dirty="0"/>
              <a:t> n=9 </a:t>
            </a:r>
            <a:r>
              <a:rPr lang="en-US" sz="2100" b="1" dirty="0"/>
              <a:t>then</a:t>
            </a:r>
            <a:r>
              <a:rPr lang="en-US" sz="2100" dirty="0"/>
              <a:t> </a:t>
            </a:r>
            <a:r>
              <a:rPr lang="en-US" sz="2100" b="1" dirty="0"/>
              <a:t>write</a:t>
            </a:r>
            <a:r>
              <a:rPr lang="en-US" sz="2100" dirty="0"/>
              <a:t>(‘nine</a:t>
            </a:r>
            <a:r>
              <a:rPr lang="ru-RU" sz="2100" dirty="0"/>
              <a:t>')</a:t>
            </a:r>
            <a:br>
              <a:rPr lang="ru-RU" sz="2100" dirty="0"/>
            </a:br>
            <a:r>
              <a:rPr lang="ru-RU" sz="2100" dirty="0"/>
              <a:t>                       </a:t>
            </a:r>
            <a:r>
              <a:rPr lang="en-US" sz="2100" b="1" dirty="0"/>
              <a:t>else</a:t>
            </a:r>
            <a:r>
              <a:rPr lang="en-US" sz="2100" dirty="0"/>
              <a:t> </a:t>
            </a:r>
            <a:r>
              <a:rPr lang="en-US" sz="2100" b="1" dirty="0"/>
              <a:t>write</a:t>
            </a:r>
            <a:r>
              <a:rPr lang="en-US" sz="2100" dirty="0"/>
              <a:t>('This is not a number</a:t>
            </a:r>
            <a:r>
              <a:rPr lang="ru-RU" sz="2100" dirty="0"/>
              <a:t>');</a:t>
            </a:r>
            <a:br>
              <a:rPr lang="ru-RU" sz="2100" dirty="0"/>
            </a:br>
            <a:r>
              <a:rPr lang="en-US" sz="2100" b="1" dirty="0"/>
              <a:t>end</a:t>
            </a:r>
            <a:r>
              <a:rPr lang="en-US" sz="2100" dirty="0"/>
              <a:t>.</a:t>
            </a:r>
            <a:endParaRPr lang="ru-RU" sz="210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4D6B8D2E-3111-4202-8A8D-00394E4F1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40883" y="1314807"/>
            <a:ext cx="2945726" cy="510064"/>
          </a:xfrm>
        </p:spPr>
        <p:txBody>
          <a:bodyPr/>
          <a:lstStyle/>
          <a:p>
            <a:pPr defTabSz="685793">
              <a:spcBef>
                <a:spcPts val="750"/>
              </a:spcBef>
              <a:defRPr/>
            </a:pPr>
            <a:r>
              <a:rPr lang="ru-RU" sz="162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Оператор </a:t>
            </a:r>
            <a:r>
              <a:rPr lang="en-US" sz="162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case</a:t>
            </a:r>
            <a:endParaRPr lang="ru-RU" sz="162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F0165BB-0A4C-40A9-AEEF-5B8B8F8FBD6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599093" y="2165628"/>
            <a:ext cx="3029307" cy="3871555"/>
          </a:xfrm>
        </p:spPr>
        <p:txBody>
          <a:bodyPr>
            <a:normAutofit fontScale="77500" lnSpcReduction="20000"/>
          </a:bodyPr>
          <a:lstStyle/>
          <a:p>
            <a:pPr marL="0" indent="0" defTabSz="685793">
              <a:spcBef>
                <a:spcPts val="0"/>
              </a:spcBef>
              <a:buNone/>
              <a:defRPr/>
            </a:pPr>
            <a:r>
              <a:rPr lang="en-US" sz="2100" b="1" dirty="0"/>
              <a:t>program </a:t>
            </a:r>
            <a:r>
              <a:rPr lang="en-US" sz="2100" dirty="0" err="1"/>
              <a:t>chislo</a:t>
            </a:r>
            <a:r>
              <a:rPr lang="en-US" sz="2100" dirty="0"/>
              <a:t>;</a:t>
            </a:r>
            <a:br>
              <a:rPr lang="en-US" sz="2100" dirty="0"/>
            </a:br>
            <a:r>
              <a:rPr lang="en-US" sz="2100" b="1" dirty="0" err="1"/>
              <a:t>var</a:t>
            </a:r>
            <a:r>
              <a:rPr lang="en-US" sz="2100" b="1" dirty="0"/>
              <a:t> </a:t>
            </a:r>
            <a:r>
              <a:rPr lang="en-US" sz="2100" dirty="0"/>
              <a:t>n:shortint;</a:t>
            </a:r>
            <a:br>
              <a:rPr lang="en-US" sz="2100" dirty="0"/>
            </a:br>
            <a:r>
              <a:rPr lang="en-US" sz="2100" b="1" dirty="0"/>
              <a:t>Begin</a:t>
            </a:r>
            <a:br>
              <a:rPr lang="en-US" sz="2100" b="1" dirty="0"/>
            </a:br>
            <a:r>
              <a:rPr lang="en-US" sz="2100" dirty="0"/>
              <a:t>     </a:t>
            </a:r>
            <a:r>
              <a:rPr lang="en-US" sz="2100" b="1" dirty="0"/>
              <a:t>write</a:t>
            </a:r>
            <a:r>
              <a:rPr lang="en-US" sz="2100" dirty="0"/>
              <a:t>(‘Input number</a:t>
            </a:r>
            <a:r>
              <a:rPr lang="ru-RU" sz="2100" dirty="0"/>
              <a:t>: ');</a:t>
            </a:r>
            <a:br>
              <a:rPr lang="en-US" sz="2100" dirty="0"/>
            </a:br>
            <a:r>
              <a:rPr lang="ru-RU" sz="2100" dirty="0"/>
              <a:t>     </a:t>
            </a:r>
            <a:r>
              <a:rPr lang="en-US" sz="2100" dirty="0" err="1"/>
              <a:t>readln</a:t>
            </a:r>
            <a:r>
              <a:rPr lang="en-US" sz="2100" dirty="0"/>
              <a:t>(n);</a:t>
            </a:r>
            <a:br>
              <a:rPr lang="en-US" sz="2100" dirty="0"/>
            </a:br>
            <a:r>
              <a:rPr lang="en-US" sz="2100" dirty="0"/>
              <a:t>     </a:t>
            </a:r>
            <a:r>
              <a:rPr lang="en-US" sz="2100" b="1" dirty="0"/>
              <a:t>case</a:t>
            </a:r>
            <a:r>
              <a:rPr lang="en-US" sz="2100" dirty="0"/>
              <a:t> n </a:t>
            </a:r>
            <a:r>
              <a:rPr lang="en-US" sz="2100" b="1" dirty="0"/>
              <a:t>of</a:t>
            </a:r>
            <a:br>
              <a:rPr lang="en-US" sz="2100" b="1" dirty="0"/>
            </a:br>
            <a:r>
              <a:rPr lang="en-US" sz="2100" dirty="0"/>
              <a:t>       0: </a:t>
            </a:r>
            <a:r>
              <a:rPr lang="en-US" sz="2100" b="1" dirty="0"/>
              <a:t>write</a:t>
            </a:r>
            <a:r>
              <a:rPr lang="en-US" sz="2100" dirty="0"/>
              <a:t> ('zero');</a:t>
            </a:r>
            <a:br>
              <a:rPr lang="en-US" sz="2100" dirty="0"/>
            </a:br>
            <a:r>
              <a:rPr lang="en-US" sz="2100" dirty="0"/>
              <a:t>       1: </a:t>
            </a:r>
            <a:r>
              <a:rPr lang="en-US" sz="2100" b="1" dirty="0"/>
              <a:t>write</a:t>
            </a:r>
            <a:r>
              <a:rPr lang="en-US" sz="2100" dirty="0"/>
              <a:t> ('one');</a:t>
            </a:r>
            <a:br>
              <a:rPr lang="en-US" sz="2100" dirty="0"/>
            </a:br>
            <a:r>
              <a:rPr lang="en-US" sz="2100" dirty="0"/>
              <a:t>       2: </a:t>
            </a:r>
            <a:r>
              <a:rPr lang="en-US" sz="2100" b="1" dirty="0"/>
              <a:t>write</a:t>
            </a:r>
            <a:r>
              <a:rPr lang="en-US" sz="2100" dirty="0"/>
              <a:t> (‘two');</a:t>
            </a:r>
            <a:br>
              <a:rPr lang="en-US" sz="2100" dirty="0"/>
            </a:br>
            <a:r>
              <a:rPr lang="en-US" sz="2100" dirty="0"/>
              <a:t>       3: </a:t>
            </a:r>
            <a:r>
              <a:rPr lang="en-US" sz="2100" b="1" dirty="0"/>
              <a:t>write</a:t>
            </a:r>
            <a:r>
              <a:rPr lang="en-US" sz="2100" dirty="0"/>
              <a:t> (‘three');</a:t>
            </a:r>
            <a:br>
              <a:rPr lang="en-US" sz="2100" dirty="0"/>
            </a:br>
            <a:r>
              <a:rPr lang="en-US" sz="2100" dirty="0"/>
              <a:t>       4: </a:t>
            </a:r>
            <a:r>
              <a:rPr lang="en-US" sz="2100" b="1" dirty="0"/>
              <a:t>write</a:t>
            </a:r>
            <a:r>
              <a:rPr lang="en-US" sz="2100" dirty="0"/>
              <a:t> (‘four');</a:t>
            </a:r>
            <a:br>
              <a:rPr lang="en-US" sz="2100" dirty="0"/>
            </a:br>
            <a:r>
              <a:rPr lang="en-US" sz="2100" dirty="0"/>
              <a:t>       5: </a:t>
            </a:r>
            <a:r>
              <a:rPr lang="en-US" sz="2100" b="1" dirty="0"/>
              <a:t>write</a:t>
            </a:r>
            <a:r>
              <a:rPr lang="en-US" sz="2100" dirty="0"/>
              <a:t> (‘five');</a:t>
            </a:r>
            <a:br>
              <a:rPr lang="en-US" sz="2100" dirty="0"/>
            </a:br>
            <a:r>
              <a:rPr lang="en-US" sz="2100" dirty="0"/>
              <a:t>       6: </a:t>
            </a:r>
            <a:r>
              <a:rPr lang="en-US" sz="2100" b="1" dirty="0"/>
              <a:t>write</a:t>
            </a:r>
            <a:r>
              <a:rPr lang="en-US" sz="2100" dirty="0"/>
              <a:t> (‘six');</a:t>
            </a:r>
            <a:br>
              <a:rPr lang="en-US" sz="2100" dirty="0"/>
            </a:br>
            <a:r>
              <a:rPr lang="en-US" sz="2100" dirty="0"/>
              <a:t>       7: </a:t>
            </a:r>
            <a:r>
              <a:rPr lang="en-US" sz="2100" b="1" dirty="0"/>
              <a:t>write</a:t>
            </a:r>
            <a:r>
              <a:rPr lang="en-US" sz="2100" dirty="0"/>
              <a:t> (‘seven');</a:t>
            </a:r>
            <a:br>
              <a:rPr lang="en-US" sz="2100" dirty="0"/>
            </a:br>
            <a:r>
              <a:rPr lang="en-US" sz="2100" dirty="0"/>
              <a:t>       8: </a:t>
            </a:r>
            <a:r>
              <a:rPr lang="en-US" sz="2100" b="1" dirty="0"/>
              <a:t>write</a:t>
            </a:r>
            <a:r>
              <a:rPr lang="en-US" sz="2100" dirty="0"/>
              <a:t> (‘eight');</a:t>
            </a:r>
            <a:br>
              <a:rPr lang="en-US" sz="2100" dirty="0"/>
            </a:br>
            <a:r>
              <a:rPr lang="en-US" sz="2100" dirty="0"/>
              <a:t>       9: </a:t>
            </a:r>
            <a:r>
              <a:rPr lang="en-US" sz="2100" b="1" dirty="0"/>
              <a:t>write</a:t>
            </a:r>
            <a:r>
              <a:rPr lang="en-US" sz="2100" dirty="0"/>
              <a:t> (‘nine');</a:t>
            </a:r>
            <a:br>
              <a:rPr lang="en-US" sz="2100" dirty="0"/>
            </a:br>
            <a:r>
              <a:rPr lang="en-US" sz="2100" dirty="0"/>
              <a:t>       else </a:t>
            </a:r>
            <a:r>
              <a:rPr lang="en-US" sz="2100" b="1" dirty="0"/>
              <a:t>write</a:t>
            </a:r>
            <a:r>
              <a:rPr lang="en-US" sz="2100" dirty="0"/>
              <a:t> ('This is not a number');</a:t>
            </a:r>
            <a:br>
              <a:rPr lang="en-US" sz="2100" dirty="0"/>
            </a:br>
            <a:r>
              <a:rPr lang="en-US" sz="2100" dirty="0"/>
              <a:t> </a:t>
            </a:r>
            <a:r>
              <a:rPr lang="ru-RU" sz="2100" dirty="0"/>
              <a:t>     </a:t>
            </a:r>
            <a:r>
              <a:rPr lang="en-US" sz="2100" b="1" dirty="0"/>
              <a:t>end</a:t>
            </a:r>
            <a:r>
              <a:rPr lang="en-US" sz="2100" dirty="0"/>
              <a:t>;</a:t>
            </a:r>
            <a:br>
              <a:rPr lang="en-US" sz="2100" dirty="0"/>
            </a:br>
            <a:r>
              <a:rPr lang="en-US" sz="2100" b="1" dirty="0"/>
              <a:t>end</a:t>
            </a:r>
            <a:r>
              <a:rPr lang="en-US" sz="2100" dirty="0"/>
              <a:t>.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10B34CC9-48F9-4A36-9262-3CC289589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30" y="381476"/>
            <a:ext cx="3709749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216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Сравните программы: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BB4974E-5C74-4041-BF10-043F7C452B48}"/>
              </a:ext>
            </a:extLst>
          </p:cNvPr>
          <p:cNvSpPr/>
          <p:nvPr/>
        </p:nvSpPr>
        <p:spPr>
          <a:xfrm>
            <a:off x="4873951" y="1947514"/>
            <a:ext cx="3912735" cy="408596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AC4BE8F-38B3-4B57-AB1C-EA8D6B32531B}"/>
              </a:ext>
            </a:extLst>
          </p:cNvPr>
          <p:cNvSpPr/>
          <p:nvPr/>
        </p:nvSpPr>
        <p:spPr>
          <a:xfrm>
            <a:off x="306869" y="1951052"/>
            <a:ext cx="4265131" cy="408596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D5045710-75A8-4696-A5B2-53FEE9113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68" y="116800"/>
            <a:ext cx="2429232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14" name="Рамка 13">
            <a:extLst>
              <a:ext uri="{FF2B5EF4-FFF2-40B4-BE49-F238E27FC236}">
                <a16:creationId xmlns:a16="http://schemas.microsoft.com/office/drawing/2014/main" id="{DD8D38D2-071B-4E8F-9EC2-072EFAD14046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7F4A4821-A42F-4FF5-B61E-AC2009D5F2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40246" y="244317"/>
            <a:ext cx="8197453" cy="18709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sz="189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  <a:r>
              <a:rPr lang="ru-RU" altLang="ru-RU" sz="189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90">
                <a:latin typeface="Arial" panose="020B0604020202020204" pitchFamily="34" charset="0"/>
                <a:cs typeface="Arial" panose="020B0604020202020204" pitchFamily="34" charset="0"/>
              </a:rPr>
              <a:t>позволяет выбрать </a:t>
            </a:r>
            <a:r>
              <a:rPr lang="ru-RU" altLang="ru-RU" sz="189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 из нескольких</a:t>
            </a:r>
            <a:r>
              <a:rPr lang="ru-RU" altLang="ru-RU" sz="189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90">
                <a:latin typeface="Arial" panose="020B0604020202020204" pitchFamily="34" charset="0"/>
                <a:cs typeface="Arial" panose="020B0604020202020204" pitchFamily="34" charset="0"/>
              </a:rPr>
              <a:t>возможных продолжений программы. Параметром, по которому осуществляется выбор, служит так называемый </a:t>
            </a:r>
            <a:r>
              <a:rPr lang="ru-RU" altLang="ru-RU" sz="189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 выбора </a:t>
            </a:r>
            <a:r>
              <a:rPr lang="ru-RU" altLang="ru-RU" sz="1890">
                <a:latin typeface="Arial" panose="020B0604020202020204" pitchFamily="34" charset="0"/>
                <a:cs typeface="Arial" panose="020B0604020202020204" pitchFamily="34" charset="0"/>
              </a:rPr>
              <a:t>(или селектор) - выражение любого типа (кроме типов REAL и STRING)</a:t>
            </a:r>
          </a:p>
        </p:txBody>
      </p:sp>
      <p:sp>
        <p:nvSpPr>
          <p:cNvPr id="23555" name="Объект 2">
            <a:extLst>
              <a:ext uri="{FF2B5EF4-FFF2-40B4-BE49-F238E27FC236}">
                <a16:creationId xmlns:a16="http://schemas.microsoft.com/office/drawing/2014/main" id="{30FB34F3-2EF7-42B1-8A51-494AF37C135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323790" y="3168611"/>
            <a:ext cx="8687158" cy="35007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ru-RU" altLang="ru-RU" sz="2430" b="1" u="sng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 выражение </a:t>
            </a:r>
            <a:r>
              <a:rPr lang="ru-RU" altLang="ru-RU" sz="2430" b="1" u="sng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b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значение1 : оператор (группа операторов);</a:t>
            </a:r>
            <a:b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значение2 : оператор (группа операторов);</a:t>
            </a:r>
            <a:b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. . . . . . . . . . . . . . . . . . . .</a:t>
            </a:r>
            <a:b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значениеN : оператор (группа операторов)</a:t>
            </a:r>
            <a:b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430" b="1" u="sng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 оператор (группа операторов);</a:t>
            </a:r>
            <a:b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30" b="1" u="sng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ru-RU" altLang="ru-RU" sz="243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526E71-C228-41EA-A154-1E8666EF050C}"/>
              </a:ext>
            </a:extLst>
          </p:cNvPr>
          <p:cNvSpPr/>
          <p:nvPr/>
        </p:nvSpPr>
        <p:spPr>
          <a:xfrm>
            <a:off x="1259265" y="3213616"/>
            <a:ext cx="2160270" cy="36004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29EF0587-2CB8-4DBD-BD39-19C89438A6B8}"/>
              </a:ext>
            </a:extLst>
          </p:cNvPr>
          <p:cNvCxnSpPr>
            <a:cxnSpLocks/>
          </p:cNvCxnSpPr>
          <p:nvPr/>
        </p:nvCxnSpPr>
        <p:spPr>
          <a:xfrm flipV="1">
            <a:off x="1023521" y="1773437"/>
            <a:ext cx="2719626" cy="150661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9DC814D-5F3D-4767-A10D-CD34F25E5F94}"/>
              </a:ext>
            </a:extLst>
          </p:cNvPr>
          <p:cNvSpPr/>
          <p:nvPr/>
        </p:nvSpPr>
        <p:spPr>
          <a:xfrm>
            <a:off x="561677" y="3920848"/>
            <a:ext cx="1829158" cy="35897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CA5B987D-C656-45C8-8B93-A5641723099F}"/>
              </a:ext>
            </a:extLst>
          </p:cNvPr>
          <p:cNvCxnSpPr/>
          <p:nvPr/>
        </p:nvCxnSpPr>
        <p:spPr>
          <a:xfrm flipV="1">
            <a:off x="1476792" y="3284340"/>
            <a:ext cx="3735467" cy="6365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DD63011-FDDE-4A54-9204-5CF220F6F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187" y="2637116"/>
            <a:ext cx="3526512" cy="83099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sz="2400">
                <a:latin typeface="Calibri" panose="020F0502020204030204" pitchFamily="34" charset="0"/>
              </a:rPr>
              <a:t>Перебор из возможных значений выражения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3F86CBC-E20B-430C-9FAE-9308EA01A92F}"/>
              </a:ext>
            </a:extLst>
          </p:cNvPr>
          <p:cNvSpPr/>
          <p:nvPr/>
        </p:nvSpPr>
        <p:spPr>
          <a:xfrm>
            <a:off x="1583948" y="5976105"/>
            <a:ext cx="5976104" cy="36111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A35CF7CB-28E9-4AE2-A754-D0C013425C1D}"/>
              </a:ext>
            </a:extLst>
          </p:cNvPr>
          <p:cNvCxnSpPr>
            <a:endCxn id="16" idx="0"/>
          </p:cNvCxnSpPr>
          <p:nvPr/>
        </p:nvCxnSpPr>
        <p:spPr>
          <a:xfrm>
            <a:off x="4140696" y="5376030"/>
            <a:ext cx="503099" cy="5464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C6688F4-9587-47FE-AEEE-7EF405CD3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515" y="5922527"/>
            <a:ext cx="6192560" cy="4616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sz="2400" dirty="0">
                <a:latin typeface="Calibri" panose="020F0502020204030204" pitchFamily="34" charset="0"/>
              </a:rPr>
              <a:t>Перебор из возможных значений выражения</a:t>
            </a:r>
          </a:p>
        </p:txBody>
      </p:sp>
      <p:pic>
        <p:nvPicPr>
          <p:cNvPr id="23564" name="Picture 12" descr="&amp;Tcy;&amp;rcy;&amp;icy; &amp;ocy;&amp;scy;&amp;ncy;&amp;ocy;&amp;vcy;&amp;ncy;&amp;ycy;&amp;khcy; &amp;pcy;&amp;rcy;&amp;ocy;&amp;bcy;&amp;lcy;&amp;iecy;&amp;mcy;&amp;ycy; &amp;ncy;&amp;acy; &amp;pcy;&amp;ucy;&amp;tcy;&amp;icy; &amp;bcy;&amp;lcy;&amp;ocy;&amp;gcy;&amp;gcy;&amp;iecy;&amp;rcy;&amp;acy; &amp;icy; &amp;scy;&amp;pcy;&amp;ocy;&amp;scy;&amp;ocy;&amp;bcy;&amp;ycy; &amp;icy;&amp;khcy; &amp;pcy;&amp;rcy;&amp;iecy;&amp;ocy;&amp;dcy;&amp;ocy;&amp;lcy;&amp;iecy;&amp;ncy;&amp;icy;&amp;yacy; Grabr &amp;Scy;&amp;ocy;&amp;tscy;&amp;icy;&amp;acy;&amp;lcy;&amp;softcy;&amp;ncy;&amp;acy;&amp;yacy; &amp;scy;&amp;iecy;&amp;tcy;&amp;softcy; &amp;dcy;&amp;lcy;&amp;yacy; &amp;vcy;&amp;iecy;&amp;bcy;-&amp;mcy;&amp;acy;&amp;scy;&amp;tcy;&amp;iecy;&amp;rcy;&amp;ocy;&amp;vcy;">
            <a:extLst>
              <a:ext uri="{FF2B5EF4-FFF2-40B4-BE49-F238E27FC236}">
                <a16:creationId xmlns:a16="http://schemas.microsoft.com/office/drawing/2014/main" id="{14381517-741A-4561-9434-3D31924BC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1" t="26242" r="16231"/>
          <a:stretch>
            <a:fillRect/>
          </a:stretch>
        </p:blipFill>
        <p:spPr bwMode="auto">
          <a:xfrm>
            <a:off x="325934" y="1738074"/>
            <a:ext cx="1513046" cy="1012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">
            <a:extLst>
              <a:ext uri="{FF2B5EF4-FFF2-40B4-BE49-F238E27FC236}">
                <a16:creationId xmlns:a16="http://schemas.microsoft.com/office/drawing/2014/main" id="{7E616702-3B77-4408-AE0A-BC203CF75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68" y="116800"/>
            <a:ext cx="2429232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EAE0C7A-6AD1-40A2-BD51-CF2D070A834E}"/>
              </a:ext>
            </a:extLst>
          </p:cNvPr>
          <p:cNvSpPr/>
          <p:nvPr/>
        </p:nvSpPr>
        <p:spPr>
          <a:xfrm>
            <a:off x="99834" y="1738075"/>
            <a:ext cx="8911114" cy="48756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/>
          </a:p>
        </p:txBody>
      </p:sp>
      <p:sp>
        <p:nvSpPr>
          <p:cNvPr id="17" name="Рамка 16">
            <a:extLst>
              <a:ext uri="{FF2B5EF4-FFF2-40B4-BE49-F238E27FC236}">
                <a16:creationId xmlns:a16="http://schemas.microsoft.com/office/drawing/2014/main" id="{A5ADDD4B-46A4-4EAE-A5BB-25ECF2AB9FB6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1" grpId="0" animBg="1"/>
      <p:bldP spid="16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2933F3-9C00-496A-818B-CA659F7405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3457" y="2116336"/>
            <a:ext cx="8117086" cy="4092297"/>
          </a:xfrm>
        </p:spPr>
        <p:txBody>
          <a:bodyPr>
            <a:noAutofit/>
          </a:bodyPr>
          <a:lstStyle/>
          <a:p>
            <a:pPr marL="501491" indent="-501491" defTabSz="685793"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переменная не принимает ни одно из перечисленных значений, то работает ветка 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501491" indent="-501491" defTabSz="685793"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роли переменной может выступать только переменная порядкового типа (можно указывать диапазон);</a:t>
            </a:r>
          </a:p>
          <a:p>
            <a:pPr marL="501491" indent="-501491" defTabSz="685793"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в операторе должно быть несколько действий, то их заключают в операторные скобки;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4C52B31-DF85-41BD-B9E2-9155D600F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215" y="338614"/>
            <a:ext cx="2429232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5BA9BDC4-5627-4564-8DF0-2BB1DEF4365A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37CBA300-D98A-47A7-8162-702199553E7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385941" y="875467"/>
            <a:ext cx="8017431" cy="4931331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171448" indent="-171448" algn="just" defTabSz="685793">
              <a:lnSpc>
                <a:spcPct val="80000"/>
              </a:lnSpc>
              <a:spcBef>
                <a:spcPts val="750"/>
              </a:spcBef>
              <a:buNone/>
              <a:defRPr/>
            </a:pPr>
            <a:r>
              <a:rPr lang="ru-RU" altLang="ru-RU" sz="162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1.</a:t>
            </a:r>
          </a:p>
          <a:p>
            <a:pPr marL="171448" indent="-171448" algn="just" defTabSz="685793">
              <a:lnSpc>
                <a:spcPct val="80000"/>
              </a:lnSpc>
              <a:spcBef>
                <a:spcPts val="750"/>
              </a:spcBef>
              <a:buNone/>
              <a:defRPr/>
            </a:pPr>
            <a:r>
              <a:rPr lang="ru-RU" altLang="ru-RU" sz="1620" dirty="0">
                <a:latin typeface="Arial" panose="020B0604020202020204" pitchFamily="34" charset="0"/>
                <a:cs typeface="Arial" panose="020B0604020202020204" pitchFamily="34" charset="0"/>
              </a:rPr>
              <a:t>   По введенному номеру месяца выведите на экран квартал к которому он относится. (Первый квартал – январь, февраль, март, второй квартал – апрель, май, июнь, третий квартал – июль, август, сентябрь, четвертый квартал – октябрь, ноябрь, декабрь)</a:t>
            </a:r>
            <a:endParaRPr lang="ru-RU" altLang="ru-RU" sz="162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8" indent="-171448" algn="just" defTabSz="685793">
              <a:lnSpc>
                <a:spcPct val="80000"/>
              </a:lnSpc>
              <a:spcBef>
                <a:spcPts val="750"/>
              </a:spcBef>
              <a:buNone/>
              <a:defRPr/>
            </a:pPr>
            <a:r>
              <a:rPr lang="ru-RU" altLang="ru-RU" sz="162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2.</a:t>
            </a:r>
          </a:p>
          <a:p>
            <a:pPr marL="171448" indent="-171448" algn="just" defTabSz="685793">
              <a:lnSpc>
                <a:spcPct val="80000"/>
              </a:lnSpc>
              <a:spcBef>
                <a:spcPts val="750"/>
              </a:spcBef>
              <a:buNone/>
              <a:defRPr/>
            </a:pPr>
            <a:r>
              <a:rPr lang="ru-RU" altLang="ru-RU" sz="1620" dirty="0">
                <a:latin typeface="Arial" panose="020B0604020202020204" pitchFamily="34" charset="0"/>
                <a:cs typeface="Arial" panose="020B0604020202020204" pitchFamily="34" charset="0"/>
              </a:rPr>
              <a:t>   Определить ваши действия в зависимости от дня недели.  Например,  суббота - еду в баню,  воскресенье - еду в гости и т. д.  Программа запрашивает ввод дня недели и выводит на экран ваши действия в зависимости от составленного расписания. </a:t>
            </a:r>
            <a:endParaRPr lang="ru-RU" altLang="ru-RU" sz="162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8" indent="-171448" algn="just" defTabSz="685793">
              <a:lnSpc>
                <a:spcPct val="80000"/>
              </a:lnSpc>
              <a:spcBef>
                <a:spcPts val="750"/>
              </a:spcBef>
              <a:buNone/>
              <a:defRPr/>
            </a:pPr>
            <a:r>
              <a:rPr lang="ru-RU" altLang="ru-RU" sz="162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3.</a:t>
            </a:r>
          </a:p>
          <a:p>
            <a:pPr marL="171448" indent="-171448" algn="just" defTabSz="685793">
              <a:lnSpc>
                <a:spcPct val="80000"/>
              </a:lnSpc>
              <a:spcBef>
                <a:spcPts val="750"/>
              </a:spcBef>
              <a:buNone/>
              <a:defRPr/>
            </a:pPr>
            <a:r>
              <a:rPr lang="ru-RU" altLang="ru-RU" sz="1620" dirty="0">
                <a:latin typeface="Arial" panose="020B0604020202020204" pitchFamily="34" charset="0"/>
                <a:cs typeface="Arial" panose="020B0604020202020204" pitchFamily="34" charset="0"/>
              </a:rPr>
              <a:t>   Определить вид функции в зависимости от значения аргумента:  y=7 при х&lt;-7,     у=-х при -7=&lt;х&lt;0,     у=х при 0&lt;х&lt;=5,     у= 5 при х&gt;5. Программа запрашивает ввод значения "х" и выводит на экран вид функции "у". </a:t>
            </a:r>
            <a:endParaRPr lang="ru-RU" altLang="ru-RU" sz="162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8" indent="-171448" algn="just" defTabSz="685793">
              <a:lnSpc>
                <a:spcPct val="80000"/>
              </a:lnSpc>
              <a:spcBef>
                <a:spcPts val="750"/>
              </a:spcBef>
              <a:buNone/>
              <a:defRPr/>
            </a:pPr>
            <a:r>
              <a:rPr lang="ru-RU" altLang="ru-RU" sz="162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4.</a:t>
            </a:r>
          </a:p>
          <a:p>
            <a:pPr marL="0" indent="0" algn="just" defTabSz="685793">
              <a:spcBef>
                <a:spcPts val="750"/>
              </a:spcBef>
              <a:buNone/>
              <a:defRPr/>
            </a:pPr>
            <a:r>
              <a:rPr lang="ru-RU" sz="1620" dirty="0">
                <a:latin typeface="Arial" panose="020B0604020202020204" pitchFamily="34" charset="0"/>
                <a:cs typeface="Arial" panose="020B0604020202020204" pitchFamily="34" charset="0"/>
              </a:rPr>
              <a:t>Составьте программу, имитирующую своеобразный калькулятор, где </a:t>
            </a:r>
            <a:endParaRPr lang="en-US" sz="16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97" lvl="1" indent="0" algn="just" defTabSz="685793">
              <a:spcBef>
                <a:spcPts val="375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dirty="0">
                <a:latin typeface="Arial" panose="020B0604020202020204" pitchFamily="34" charset="0"/>
                <a:cs typeface="Arial" panose="020B0604020202020204" pitchFamily="34" charset="0"/>
              </a:rPr>
              <a:t>сумма двух чисел, </a:t>
            </a:r>
            <a:endParaRPr lang="en-US" sz="16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97" lvl="1" indent="0" algn="just" defTabSz="685793">
              <a:spcBef>
                <a:spcPts val="375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dirty="0">
                <a:latin typeface="Arial" panose="020B0604020202020204" pitchFamily="34" charset="0"/>
                <a:cs typeface="Arial" panose="020B0604020202020204" pitchFamily="34" charset="0"/>
              </a:rPr>
              <a:t>разность двух чисел, </a:t>
            </a:r>
            <a:endParaRPr lang="en-US" sz="16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97" lvl="1" indent="0" algn="just" defTabSz="685793">
              <a:spcBef>
                <a:spcPts val="375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dirty="0">
                <a:latin typeface="Arial" panose="020B0604020202020204" pitchFamily="34" charset="0"/>
                <a:cs typeface="Arial" panose="020B0604020202020204" pitchFamily="34" charset="0"/>
              </a:rPr>
              <a:t>произведение двух чисел, </a:t>
            </a:r>
            <a:endParaRPr lang="en-US" sz="16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97" lvl="1" indent="0" algn="just" defTabSz="685793">
              <a:spcBef>
                <a:spcPts val="375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dirty="0">
                <a:latin typeface="Arial" panose="020B0604020202020204" pitchFamily="34" charset="0"/>
                <a:cs typeface="Arial" panose="020B0604020202020204" pitchFamily="34" charset="0"/>
              </a:rPr>
              <a:t>целая часть от деления, </a:t>
            </a:r>
            <a:endParaRPr lang="en-US" sz="16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97" lvl="1" indent="0" algn="just" defTabSz="685793">
              <a:spcBef>
                <a:spcPts val="375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dirty="0">
                <a:latin typeface="Arial" panose="020B0604020202020204" pitchFamily="34" charset="0"/>
                <a:cs typeface="Arial" panose="020B0604020202020204" pitchFamily="34" charset="0"/>
              </a:rPr>
              <a:t>остаток от деления,</a:t>
            </a:r>
            <a:endParaRPr lang="en-US" sz="16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97" lvl="1" indent="0" algn="just" defTabSz="685793">
              <a:spcBef>
                <a:spcPts val="375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62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20" dirty="0">
                <a:latin typeface="Arial" panose="020B0604020202020204" pitchFamily="34" charset="0"/>
                <a:cs typeface="Arial" panose="020B0604020202020204" pitchFamily="34" charset="0"/>
              </a:rPr>
              <a:t>квадратный корень числа, </a:t>
            </a:r>
            <a:endParaRPr lang="en-US" sz="16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685793">
              <a:spcBef>
                <a:spcPts val="750"/>
              </a:spcBef>
              <a:buNone/>
              <a:defRPr/>
            </a:pPr>
            <a:r>
              <a:rPr lang="ru-RU" sz="1620" b="1" dirty="0">
                <a:latin typeface="Arial" panose="020B0604020202020204" pitchFamily="34" charset="0"/>
                <a:cs typeface="Arial" panose="020B0604020202020204" pitchFamily="34" charset="0"/>
              </a:rPr>
              <a:t>иначе</a:t>
            </a:r>
            <a:r>
              <a:rPr lang="ru-RU" sz="1620" dirty="0">
                <a:latin typeface="Arial" panose="020B0604020202020204" pitchFamily="34" charset="0"/>
                <a:cs typeface="Arial" panose="020B0604020202020204" pitchFamily="34" charset="0"/>
              </a:rPr>
              <a:t> введен неизвестный номер операции.</a:t>
            </a:r>
            <a:endParaRPr lang="ru-RU" altLang="ru-RU" sz="16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8" indent="-171448" algn="just" defTabSz="685793">
              <a:lnSpc>
                <a:spcPct val="80000"/>
              </a:lnSpc>
              <a:spcBef>
                <a:spcPts val="750"/>
              </a:spcBef>
              <a:buNone/>
              <a:defRPr/>
            </a:pPr>
            <a:endParaRPr lang="ru-RU" altLang="ru-RU" sz="16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8" indent="-171448" algn="just" defTabSz="685793">
              <a:lnSpc>
                <a:spcPct val="80000"/>
              </a:lnSpc>
              <a:spcBef>
                <a:spcPts val="750"/>
              </a:spcBef>
              <a:buNone/>
              <a:defRPr/>
            </a:pPr>
            <a:endParaRPr lang="ru-RU" altLang="ru-RU" sz="16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8" indent="-171448" algn="just" defTabSz="685793">
              <a:lnSpc>
                <a:spcPct val="80000"/>
              </a:lnSpc>
              <a:spcBef>
                <a:spcPts val="750"/>
              </a:spcBef>
              <a:buNone/>
              <a:defRPr/>
            </a:pPr>
            <a:endParaRPr lang="ru-RU" altLang="ru-RU" sz="16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E79C5B-B9C7-4F9B-AC81-61AB07FD9372}"/>
              </a:ext>
            </a:extLst>
          </p:cNvPr>
          <p:cNvSpPr/>
          <p:nvPr/>
        </p:nvSpPr>
        <p:spPr>
          <a:xfrm>
            <a:off x="2641067" y="648296"/>
            <a:ext cx="350717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ru-RU" sz="216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Самостоятельна работа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14F03999-E98E-4FD7-B9C7-EF6FADC34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505" y="102870"/>
            <a:ext cx="2429232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2EEE6663-A24D-415D-A9BE-62FB2E7B1C56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4">
            <a:extLst>
              <a:ext uri="{FF2B5EF4-FFF2-40B4-BE49-F238E27FC236}">
                <a16:creationId xmlns:a16="http://schemas.microsoft.com/office/drawing/2014/main" id="{FC77AD98-7CC6-4EC5-8B48-470D6DA2F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837" y="1241941"/>
            <a:ext cx="8102084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20">
                <a:latin typeface="Arial" panose="020B0604020202020204" pitchFamily="34" charset="0"/>
                <a:cs typeface="Arial" panose="020B0604020202020204" pitchFamily="34" charset="0"/>
              </a:rPr>
              <a:t>Вводится число от 1 до 10.  Вывести данное число, записанное римскими цифрами (I, II, III, IV, V, VI, …., X).</a:t>
            </a:r>
          </a:p>
        </p:txBody>
      </p:sp>
      <p:sp>
        <p:nvSpPr>
          <p:cNvPr id="26627" name="Прямоугольник 5">
            <a:extLst>
              <a:ext uri="{FF2B5EF4-FFF2-40B4-BE49-F238E27FC236}">
                <a16:creationId xmlns:a16="http://schemas.microsoft.com/office/drawing/2014/main" id="{A9CD14BB-3E95-4818-9BBF-68926AA87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811" y="997625"/>
            <a:ext cx="1912739" cy="29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ru-RU" altLang="ru-RU" sz="162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5.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39C898E4-7A57-4936-BB29-346192159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215" y="338614"/>
            <a:ext cx="2429232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8" name="Рамка 7">
            <a:extLst>
              <a:ext uri="{FF2B5EF4-FFF2-40B4-BE49-F238E27FC236}">
                <a16:creationId xmlns:a16="http://schemas.microsoft.com/office/drawing/2014/main" id="{E57F17D7-327F-4B04-A4DC-A36B7E1D9C81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4">
            <a:extLst>
              <a:ext uri="{FF2B5EF4-FFF2-40B4-BE49-F238E27FC236}">
                <a16:creationId xmlns:a16="http://schemas.microsoft.com/office/drawing/2014/main" id="{73DCFA4F-3FF5-43AC-867F-089990449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79" y="609720"/>
            <a:ext cx="6805494" cy="279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215">
                <a:hlinkClick r:id="rId2"/>
              </a:rPr>
              <a:t>https://kopilkaurokov.ru/informatika/presentacii/opierator-mnozhiestviennogho-vybora-case</a:t>
            </a:r>
            <a:r>
              <a:rPr lang="en-US" altLang="ru-RU" sz="1215"/>
              <a:t> </a:t>
            </a:r>
            <a:endParaRPr lang="ru-RU" altLang="ru-RU" sz="1215"/>
          </a:p>
        </p:txBody>
      </p:sp>
      <p:sp>
        <p:nvSpPr>
          <p:cNvPr id="27651" name="Прямоугольник 5">
            <a:extLst>
              <a:ext uri="{FF2B5EF4-FFF2-40B4-BE49-F238E27FC236}">
                <a16:creationId xmlns:a16="http://schemas.microsoft.com/office/drawing/2014/main" id="{F30FEC82-8AD3-42CE-8576-052E10EC2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79" y="1144429"/>
            <a:ext cx="2347437" cy="279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215">
                <a:hlinkClick r:id="rId3"/>
              </a:rPr>
              <a:t>https://en.ppt-online.org/167286</a:t>
            </a:r>
            <a:r>
              <a:rPr lang="en-US" altLang="ru-RU" sz="1215"/>
              <a:t> </a:t>
            </a:r>
            <a:endParaRPr lang="ru-RU" altLang="ru-RU" sz="1215"/>
          </a:p>
        </p:txBody>
      </p:sp>
      <p:sp>
        <p:nvSpPr>
          <p:cNvPr id="27652" name="Прямоугольник 7">
            <a:extLst>
              <a:ext uri="{FF2B5EF4-FFF2-40B4-BE49-F238E27FC236}">
                <a16:creationId xmlns:a16="http://schemas.microsoft.com/office/drawing/2014/main" id="{7F28873C-FC78-451E-AD7F-C1A760CBD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436" y="1824871"/>
            <a:ext cx="6167914" cy="46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215">
                <a:hlinkClick r:id="rId4"/>
              </a:rPr>
              <a:t>https://infourok.ru/operator-mnozhestvennogo-vibora-case-669907.html</a:t>
            </a:r>
            <a:endParaRPr lang="en-US" altLang="ru-RU" sz="1215"/>
          </a:p>
          <a:p>
            <a:pPr eaLnBrk="1" hangingPunct="1"/>
            <a:endParaRPr lang="ru-RU" altLang="ru-RU" sz="1215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B9F1D1B9-A74F-4088-A45F-9E8B7ED8E4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9583" y="804744"/>
            <a:ext cx="7244834" cy="4661297"/>
          </a:xfrm>
        </p:spPr>
        <p:txBody>
          <a:bodyPr>
            <a:noAutofit/>
          </a:bodyPr>
          <a:lstStyle/>
          <a:p>
            <a:pPr marL="171448" indent="-171448" defTabSz="685793">
              <a:lnSpc>
                <a:spcPct val="100000"/>
              </a:lnSpc>
              <a:spcBef>
                <a:spcPts val="750"/>
              </a:spcBef>
              <a:buNone/>
              <a:defRPr/>
            </a:pPr>
            <a:r>
              <a:rPr lang="ru-RU" altLang="ru-RU" sz="189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</a:t>
            </a:r>
            <a:endParaRPr lang="ru-RU" altLang="ru-RU" sz="189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086" lvl="1" indent="-347186" defTabSz="685793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altLang="ru-RU" sz="216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алгоритм?</a:t>
            </a:r>
          </a:p>
          <a:p>
            <a:pPr marL="690086" lvl="1" indent="-347186" defTabSz="685793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altLang="ru-RU" sz="216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типы алгоритмов вы знаете?</a:t>
            </a:r>
            <a:endParaRPr lang="en-US" altLang="ru-RU" sz="216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086" lvl="1" indent="-347186" defTabSz="685793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sz="216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линейное программирование?</a:t>
            </a:r>
            <a:endParaRPr lang="en-US" sz="216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086" lvl="1" indent="-347186" defTabSz="685793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sz="216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записывается оператор присваивания?</a:t>
            </a:r>
            <a:endParaRPr lang="en-US" sz="216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086" lvl="1" indent="-347186" defTabSz="685793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sz="216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Каким образом осуществляется ввод и вывод информации?</a:t>
            </a:r>
            <a:endParaRPr lang="en-US" sz="216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086" lvl="1" indent="-347186" defTabSz="685793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sz="216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математические операции вы уже знаете?</a:t>
            </a:r>
            <a:endParaRPr lang="ru-RU" altLang="ru-RU" sz="216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0086" lvl="1" indent="-347186" defTabSz="685793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altLang="ru-RU" sz="216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алгоритм называется разветвляющимся?</a:t>
            </a:r>
          </a:p>
          <a:p>
            <a:pPr marL="690086" lvl="1" indent="-347186" defTabSz="685793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altLang="ru-RU" sz="216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Приведите примеры.</a:t>
            </a:r>
          </a:p>
          <a:p>
            <a:pPr marL="690086" lvl="1" indent="-347186" defTabSz="685793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altLang="ru-RU" sz="216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типы данных мы с вами изучили?</a:t>
            </a:r>
          </a:p>
          <a:p>
            <a:pPr marL="690086" lvl="1" indent="-347186" defTabSz="685793">
              <a:lnSpc>
                <a:spcPct val="100000"/>
              </a:lnSpc>
              <a:spcBef>
                <a:spcPts val="750"/>
              </a:spcBef>
              <a:buFont typeface="+mj-lt"/>
              <a:buAutoNum type="arabicPeriod"/>
              <a:defRPr/>
            </a:pPr>
            <a:r>
              <a:rPr lang="ru-RU" altLang="ru-RU" sz="216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операторы изучены?</a:t>
            </a:r>
          </a:p>
        </p:txBody>
      </p:sp>
      <p:sp>
        <p:nvSpPr>
          <p:cNvPr id="3" name="Рамка 2">
            <a:extLst>
              <a:ext uri="{FF2B5EF4-FFF2-40B4-BE49-F238E27FC236}">
                <a16:creationId xmlns:a16="http://schemas.microsoft.com/office/drawing/2014/main" id="{B9FA3173-98DF-47F4-A5B8-DB3A44F8ABC1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E869DD84-1262-459C-8F34-4EC31BCFD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71" y="944205"/>
            <a:ext cx="8359259" cy="228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83" tIns="0" rIns="0" bIns="152114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ru-RU" altLang="ru-RU" sz="189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ru-RU" sz="189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altLang="ru-RU" sz="1890">
                <a:latin typeface="Arial" panose="020B0604020202020204" pitchFamily="34" charset="0"/>
                <a:cs typeface="Arial" panose="020B0604020202020204" pitchFamily="34" charset="0"/>
              </a:rPr>
              <a:t>Оператор </a:t>
            </a:r>
            <a:r>
              <a:rPr lang="ru-RU" altLang="ru-RU" sz="189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ru-RU" altLang="ru-RU" sz="1890">
                <a:latin typeface="Arial" panose="020B0604020202020204" pitchFamily="34" charset="0"/>
                <a:cs typeface="Arial" panose="020B0604020202020204" pitchFamily="34" charset="0"/>
              </a:rPr>
              <a:t> в Паскале используется в тех случаях, когда в зависимости от значения какой-либо переменной нужно выполнить те или иные действия (простые или составные операторы).</a:t>
            </a:r>
          </a:p>
          <a:p>
            <a:pPr algn="just">
              <a:lnSpc>
                <a:spcPct val="150000"/>
              </a:lnSpc>
            </a:pPr>
            <a:endParaRPr lang="ru-RU" altLang="ru-RU" sz="189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B5260BE-8BB7-442F-9992-17FB63379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215" y="338614"/>
            <a:ext cx="2429232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2B237FE-9B04-4A1B-88B2-1C61947034D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04158" y="3225487"/>
            <a:ext cx="8456771" cy="2717315"/>
          </a:xfrm>
          <a:prstGeom prst="rect">
            <a:avLst/>
          </a:prstGeom>
          <a:noFill/>
          <a:ln>
            <a:noFill/>
          </a:ln>
          <a:effectLst/>
        </p:spPr>
        <p:txBody>
          <a:bodyPr lIns="89983" tIns="0" rIns="0" bIns="152114" anchor="ctr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ru-RU" altLang="ru-RU" sz="18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189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altLang="ru-RU" sz="189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Если вариантов всего два, то можно обойтись и условным оператором </a:t>
            </a:r>
            <a:r>
              <a:rPr lang="ru-RU" altLang="ru-RU" sz="189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IF</a:t>
            </a:r>
            <a:r>
              <a:rPr lang="ru-RU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, с которым мы уже знакомы. Но если их, к примеру, десять, то использовать конструкцию </a:t>
            </a:r>
            <a:r>
              <a:rPr lang="ru-RU" altLang="ru-RU" sz="189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ru-RU" altLang="ru-RU" sz="189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9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ru-RU" altLang="ru-RU" sz="189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9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ru-RU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 в </a:t>
            </a:r>
            <a:r>
              <a:rPr lang="ru-RU" altLang="ru-RU" sz="1890" dirty="0" err="1">
                <a:latin typeface="Arial" panose="020B0604020202020204" pitchFamily="34" charset="0"/>
                <a:cs typeface="Arial" panose="020B0604020202020204" pitchFamily="34" charset="0"/>
              </a:rPr>
              <a:t>pascal</a:t>
            </a:r>
            <a:r>
              <a:rPr lang="ru-RU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 становится совсем нецелесообразно. В этом случае оптимален оператор </a:t>
            </a:r>
            <a:r>
              <a:rPr lang="en-US" altLang="ru-RU" sz="189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ru-RU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 варианта.</a:t>
            </a:r>
          </a:p>
          <a:p>
            <a:pPr>
              <a:lnSpc>
                <a:spcPct val="150000"/>
              </a:lnSpc>
              <a:defRPr/>
            </a:pPr>
            <a:endParaRPr lang="ru-RU" altLang="ru-RU" sz="1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5DD1E220-6EFF-465F-B5CE-5F508CB0F28E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>
            <a:extLst>
              <a:ext uri="{FF2B5EF4-FFF2-40B4-BE49-F238E27FC236}">
                <a16:creationId xmlns:a16="http://schemas.microsoft.com/office/drawing/2014/main" id="{CEC2BF5E-3C6F-4F7F-97E9-2EEDFF73E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16" y="1978957"/>
            <a:ext cx="4392789" cy="3110746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altLang="ru-RU" sz="189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Case</a:t>
            </a:r>
            <a:r>
              <a:rPr lang="en-US" altLang="ru-RU" sz="1890" dirty="0"/>
              <a:t> &lt;</a:t>
            </a:r>
            <a:r>
              <a:rPr lang="ru-RU" altLang="ru-RU" sz="1890" dirty="0"/>
              <a:t>переменная порядкового типа</a:t>
            </a:r>
            <a:r>
              <a:rPr lang="en-US" altLang="ru-RU" sz="1890" dirty="0"/>
              <a:t>&gt; </a:t>
            </a:r>
            <a:r>
              <a:rPr lang="en-US" altLang="ru-RU" sz="189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</a:t>
            </a:r>
          </a:p>
          <a:p>
            <a:pPr>
              <a:defRPr/>
            </a:pPr>
            <a:r>
              <a:rPr lang="en-US" altLang="ru-RU" sz="1890" dirty="0"/>
              <a:t>&lt;</a:t>
            </a:r>
            <a:r>
              <a:rPr lang="ru-RU" altLang="ru-RU" sz="1890" dirty="0"/>
              <a:t>список констант 1</a:t>
            </a:r>
            <a:r>
              <a:rPr lang="en-US" altLang="ru-RU" sz="1890" dirty="0"/>
              <a:t>&gt;</a:t>
            </a:r>
            <a:r>
              <a:rPr lang="en-US" altLang="ru-RU" sz="189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en-US" altLang="ru-RU" sz="1890" dirty="0"/>
              <a:t>&lt;</a:t>
            </a:r>
            <a:r>
              <a:rPr lang="ru-RU" altLang="ru-RU" sz="1890" dirty="0"/>
              <a:t>оператор 1</a:t>
            </a:r>
            <a:r>
              <a:rPr lang="en-US" altLang="ru-RU" sz="1890" dirty="0"/>
              <a:t>&gt;</a:t>
            </a:r>
            <a:r>
              <a:rPr lang="en-US" altLang="ru-RU" sz="189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  <a:endParaRPr lang="ru-RU" altLang="ru-RU" sz="189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altLang="ru-RU" sz="1890" dirty="0"/>
              <a:t>&lt; </a:t>
            </a:r>
            <a:r>
              <a:rPr lang="ru-RU" altLang="ru-RU" sz="1890" dirty="0"/>
              <a:t>список констант 2</a:t>
            </a:r>
            <a:r>
              <a:rPr lang="en-US" altLang="ru-RU" sz="1890" dirty="0"/>
              <a:t>&gt;</a:t>
            </a:r>
            <a:r>
              <a:rPr lang="en-US" altLang="ru-RU" sz="189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en-US" altLang="ru-RU" sz="1890" dirty="0"/>
              <a:t>&lt;</a:t>
            </a:r>
            <a:r>
              <a:rPr lang="ru-RU" altLang="ru-RU" sz="1890" dirty="0"/>
              <a:t>оператор 2</a:t>
            </a:r>
            <a:r>
              <a:rPr lang="en-US" altLang="ru-RU" sz="1890" dirty="0"/>
              <a:t>&gt;</a:t>
            </a:r>
            <a:r>
              <a:rPr lang="en-US" altLang="ru-RU" sz="189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  <a:endParaRPr lang="ru-RU" altLang="ru-RU" sz="189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altLang="ru-RU" sz="1890" dirty="0"/>
              <a:t>…</a:t>
            </a:r>
            <a:endParaRPr lang="ru-RU" altLang="ru-RU" sz="1890" dirty="0"/>
          </a:p>
          <a:p>
            <a:pPr>
              <a:defRPr/>
            </a:pPr>
            <a:endParaRPr lang="en-US" altLang="ru-RU" sz="1890" dirty="0"/>
          </a:p>
          <a:p>
            <a:pPr>
              <a:defRPr/>
            </a:pPr>
            <a:r>
              <a:rPr lang="en-US" altLang="ru-RU" sz="1890" dirty="0"/>
              <a:t>&lt; </a:t>
            </a:r>
            <a:r>
              <a:rPr lang="ru-RU" altLang="ru-RU" sz="1890" dirty="0"/>
              <a:t>список констант </a:t>
            </a:r>
            <a:r>
              <a:rPr lang="en-US" altLang="ru-RU" sz="1890" dirty="0"/>
              <a:t>N&gt;</a:t>
            </a:r>
            <a:r>
              <a:rPr lang="en-US" altLang="ru-RU" sz="189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en-US" altLang="ru-RU" sz="1890" dirty="0"/>
              <a:t>&lt;</a:t>
            </a:r>
            <a:r>
              <a:rPr lang="ru-RU" altLang="ru-RU" sz="1890" dirty="0"/>
              <a:t>оператор </a:t>
            </a:r>
            <a:r>
              <a:rPr lang="en-US" altLang="ru-RU" sz="1890" dirty="0"/>
              <a:t>N&gt;</a:t>
            </a:r>
            <a:r>
              <a:rPr lang="en-US" altLang="ru-RU" sz="189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>
              <a:defRPr/>
            </a:pPr>
            <a:r>
              <a:rPr lang="en-US" altLang="ru-RU" sz="189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Else</a:t>
            </a:r>
            <a:r>
              <a:rPr lang="en-US" altLang="ru-RU" sz="1890" dirty="0"/>
              <a:t> &lt;</a:t>
            </a:r>
            <a:r>
              <a:rPr lang="ru-RU" altLang="ru-RU" sz="1890" dirty="0"/>
              <a:t>оператор</a:t>
            </a:r>
            <a:r>
              <a:rPr lang="en-US" altLang="ru-RU" sz="1890" dirty="0"/>
              <a:t>&gt;</a:t>
            </a:r>
          </a:p>
          <a:p>
            <a:pPr>
              <a:defRPr/>
            </a:pPr>
            <a:r>
              <a:rPr lang="en-US" altLang="ru-RU" sz="189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End</a:t>
            </a:r>
            <a:r>
              <a:rPr lang="en-US" altLang="ru-RU" sz="1890" dirty="0"/>
              <a:t>;</a:t>
            </a:r>
            <a:endParaRPr lang="ru-RU" altLang="ru-RU" sz="1890" dirty="0"/>
          </a:p>
          <a:p>
            <a:pPr>
              <a:defRPr/>
            </a:pPr>
            <a:endParaRPr lang="ru-RU" altLang="ru-RU" dirty="0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EFD36638-CED0-49A7-BDA0-B77FC5A8E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215" y="338614"/>
            <a:ext cx="2429232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grpSp>
        <p:nvGrpSpPr>
          <p:cNvPr id="10246" name="Group 37">
            <a:extLst>
              <a:ext uri="{FF2B5EF4-FFF2-40B4-BE49-F238E27FC236}">
                <a16:creationId xmlns:a16="http://schemas.microsoft.com/office/drawing/2014/main" id="{881C1FC3-C67A-4C74-A9F2-96AD1CFB5AFF}"/>
              </a:ext>
            </a:extLst>
          </p:cNvPr>
          <p:cNvGrpSpPr>
            <a:grpSpLocks/>
          </p:cNvGrpSpPr>
          <p:nvPr/>
        </p:nvGrpSpPr>
        <p:grpSpPr bwMode="auto">
          <a:xfrm>
            <a:off x="4571464" y="1630918"/>
            <a:ext cx="4090154" cy="4253032"/>
            <a:chOff x="5438" y="1204"/>
            <a:chExt cx="4263" cy="4763"/>
          </a:xfrm>
        </p:grpSpPr>
        <p:sp>
          <p:nvSpPr>
            <p:cNvPr id="6152" name="Oval 8">
              <a:extLst>
                <a:ext uri="{FF2B5EF4-FFF2-40B4-BE49-F238E27FC236}">
                  <a16:creationId xmlns:a16="http://schemas.microsoft.com/office/drawing/2014/main" id="{DDB268FB-B950-4F60-A634-3A636795E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1" y="1204"/>
              <a:ext cx="1471" cy="368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solidFill>
                <a:schemeClr val="tx1"/>
              </a:solidFill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altLang="ru-RU" sz="1125" b="1" dirty="0">
                  <a:solidFill>
                    <a:schemeClr val="tx1"/>
                  </a:solidFill>
                  <a:latin typeface="Arial" panose="020B0604020202020204" pitchFamily="34" charset="0"/>
                </a:rPr>
                <a:t>начало</a:t>
              </a:r>
            </a:p>
          </p:txBody>
        </p:sp>
        <p:sp>
          <p:nvSpPr>
            <p:cNvPr id="6153" name="AutoShape 9">
              <a:extLst>
                <a:ext uri="{FF2B5EF4-FFF2-40B4-BE49-F238E27FC236}">
                  <a16:creationId xmlns:a16="http://schemas.microsoft.com/office/drawing/2014/main" id="{0A21F2C2-78C5-41C0-A578-74F78EF91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8" y="1755"/>
              <a:ext cx="1470" cy="304"/>
            </a:xfrm>
            <a:prstGeom prst="parallelogram">
              <a:avLst>
                <a:gd name="adj" fmla="val 120888"/>
              </a:avLst>
            </a:prstGeom>
            <a:solidFill>
              <a:schemeClr val="accent4">
                <a:alpha val="50000"/>
              </a:schemeClr>
            </a:solidFill>
            <a:ln w="12700">
              <a:solidFill>
                <a:schemeClr val="tx1"/>
              </a:solidFill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altLang="ru-RU" sz="1125" b="1">
                  <a:solidFill>
                    <a:schemeClr val="tx1"/>
                  </a:solidFill>
                  <a:latin typeface="Arial" panose="020B0604020202020204" pitchFamily="34" charset="0"/>
                </a:rPr>
                <a:t>Ввод </a:t>
              </a:r>
              <a:r>
                <a:rPr lang="en-US" altLang="ru-RU" sz="1125" b="1">
                  <a:solidFill>
                    <a:schemeClr val="tx1"/>
                  </a:solidFill>
                  <a:latin typeface="Arial" panose="020B0604020202020204" pitchFamily="34" charset="0"/>
                </a:rPr>
                <a:t>S</a:t>
              </a:r>
              <a:endParaRPr lang="ru-RU" altLang="ru-RU" sz="1125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4" name="AutoShape 10">
              <a:extLst>
                <a:ext uri="{FF2B5EF4-FFF2-40B4-BE49-F238E27FC236}">
                  <a16:creationId xmlns:a16="http://schemas.microsoft.com/office/drawing/2014/main" id="{2AAC87FB-43B1-49A5-BF2A-B523C718D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1" y="2304"/>
              <a:ext cx="811" cy="546"/>
            </a:xfrm>
            <a:prstGeom prst="diamond">
              <a:avLst/>
            </a:prstGeom>
            <a:solidFill>
              <a:schemeClr val="accent4">
                <a:alpha val="50000"/>
              </a:schemeClr>
            </a:solidFill>
            <a:ln w="12700">
              <a:solidFill>
                <a:schemeClr val="tx1"/>
              </a:solidFill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ru-RU" sz="1125" b="1">
                  <a:solidFill>
                    <a:schemeClr val="tx1"/>
                  </a:solidFill>
                  <a:latin typeface="Arial" panose="020B0604020202020204" pitchFamily="34" charset="0"/>
                </a:rPr>
                <a:t>S</a:t>
              </a:r>
              <a:endParaRPr lang="ru-RU" altLang="ru-RU" sz="1125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" name="Line 11">
              <a:extLst>
                <a:ext uri="{FF2B5EF4-FFF2-40B4-BE49-F238E27FC236}">
                  <a16:creationId xmlns:a16="http://schemas.microsoft.com/office/drawing/2014/main" id="{D4BF4504-DDAB-4CE0-B9B2-9987123169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99" y="2842"/>
              <a:ext cx="34" cy="2759"/>
            </a:xfrm>
            <a:prstGeom prst="line">
              <a:avLst/>
            </a:prstGeom>
            <a:ln w="12700"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6156" name="AutoShape 12">
              <a:extLst>
                <a:ext uri="{FF2B5EF4-FFF2-40B4-BE49-F238E27FC236}">
                  <a16:creationId xmlns:a16="http://schemas.microsoft.com/office/drawing/2014/main" id="{CAFB4CCA-7888-401E-8ED4-D26DFDA0E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7" y="2976"/>
              <a:ext cx="2503" cy="304"/>
            </a:xfrm>
            <a:prstGeom prst="parallelogram">
              <a:avLst>
                <a:gd name="adj" fmla="val 205592"/>
              </a:avLst>
            </a:prstGeom>
            <a:solidFill>
              <a:schemeClr val="accent4">
                <a:alpha val="50000"/>
              </a:schemeClr>
            </a:solidFill>
            <a:ln w="12700">
              <a:solidFill>
                <a:schemeClr val="tx1"/>
              </a:solidFill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altLang="ru-RU" sz="1125" b="1">
                  <a:solidFill>
                    <a:schemeClr val="tx1"/>
                  </a:solidFill>
                  <a:latin typeface="Arial" panose="020B0604020202020204" pitchFamily="34" charset="0"/>
                </a:rPr>
                <a:t>Группа операторов 1</a:t>
              </a:r>
            </a:p>
          </p:txBody>
        </p:sp>
        <p:sp>
          <p:nvSpPr>
            <p:cNvPr id="6157" name="AutoShape 13">
              <a:extLst>
                <a:ext uri="{FF2B5EF4-FFF2-40B4-BE49-F238E27FC236}">
                  <a16:creationId xmlns:a16="http://schemas.microsoft.com/office/drawing/2014/main" id="{1D3F37F5-99BA-4EB8-B52D-1FD66421F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7" y="3404"/>
              <a:ext cx="2503" cy="305"/>
            </a:xfrm>
            <a:prstGeom prst="parallelogram">
              <a:avLst>
                <a:gd name="adj" fmla="val 205592"/>
              </a:avLst>
            </a:prstGeom>
            <a:solidFill>
              <a:schemeClr val="accent4">
                <a:alpha val="50000"/>
              </a:schemeClr>
            </a:solidFill>
            <a:ln w="12700">
              <a:solidFill>
                <a:schemeClr val="tx1"/>
              </a:solidFill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altLang="ru-RU" sz="1350" b="1" dirty="0">
                  <a:solidFill>
                    <a:schemeClr val="tx1"/>
                  </a:solidFill>
                </a:rPr>
                <a:t>Группа операторов 2</a:t>
              </a:r>
            </a:p>
          </p:txBody>
        </p:sp>
        <p:sp>
          <p:nvSpPr>
            <p:cNvPr id="6158" name="AutoShape 14">
              <a:extLst>
                <a:ext uri="{FF2B5EF4-FFF2-40B4-BE49-F238E27FC236}">
                  <a16:creationId xmlns:a16="http://schemas.microsoft.com/office/drawing/2014/main" id="{4E3DF5DD-3A3F-4C5C-828C-7F01E1D87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0" y="4257"/>
              <a:ext cx="2500" cy="305"/>
            </a:xfrm>
            <a:prstGeom prst="parallelogram">
              <a:avLst>
                <a:gd name="adj" fmla="val 204918"/>
              </a:avLst>
            </a:prstGeom>
            <a:solidFill>
              <a:schemeClr val="accent4">
                <a:alpha val="50000"/>
              </a:schemeClr>
            </a:solidFill>
            <a:ln w="12700">
              <a:solidFill>
                <a:schemeClr val="tx1"/>
              </a:solidFill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altLang="ru-RU" sz="1350" b="1">
                  <a:solidFill>
                    <a:schemeClr val="tx1"/>
                  </a:solidFill>
                </a:rPr>
                <a:t>Группа операторов </a:t>
              </a:r>
              <a:r>
                <a:rPr lang="en-US" altLang="ru-RU" sz="1350" b="1">
                  <a:solidFill>
                    <a:schemeClr val="tx1"/>
                  </a:solidFill>
                </a:rPr>
                <a:t>N</a:t>
              </a:r>
              <a:endParaRPr lang="ru-RU" altLang="ru-RU" sz="1350" b="1">
                <a:solidFill>
                  <a:schemeClr val="tx1"/>
                </a:solidFill>
              </a:endParaRPr>
            </a:p>
          </p:txBody>
        </p:sp>
        <p:sp>
          <p:nvSpPr>
            <p:cNvPr id="3" name="Line 15">
              <a:extLst>
                <a:ext uri="{FF2B5EF4-FFF2-40B4-BE49-F238E27FC236}">
                  <a16:creationId xmlns:a16="http://schemas.microsoft.com/office/drawing/2014/main" id="{01603BCA-C9F9-4AF3-8725-89BE57C50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5" y="3148"/>
              <a:ext cx="590" cy="0"/>
            </a:xfrm>
            <a:prstGeom prst="line">
              <a:avLst/>
            </a:prstGeom>
            <a:ln w="127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4" name="Line 16">
              <a:extLst>
                <a:ext uri="{FF2B5EF4-FFF2-40B4-BE49-F238E27FC236}">
                  <a16:creationId xmlns:a16="http://schemas.microsoft.com/office/drawing/2014/main" id="{F4FF66C3-BBC0-4823-822C-9AC4A5C65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5" y="3586"/>
              <a:ext cx="590" cy="0"/>
            </a:xfrm>
            <a:prstGeom prst="line">
              <a:avLst/>
            </a:prstGeom>
            <a:ln w="127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5" name="Line 17">
              <a:extLst>
                <a:ext uri="{FF2B5EF4-FFF2-40B4-BE49-F238E27FC236}">
                  <a16:creationId xmlns:a16="http://schemas.microsoft.com/office/drawing/2014/main" id="{AF531664-4FBE-4D6D-AAF8-DF0220A86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72" y="4441"/>
              <a:ext cx="590" cy="0"/>
            </a:xfrm>
            <a:prstGeom prst="line">
              <a:avLst/>
            </a:prstGeom>
            <a:ln w="127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6162" name="Text Box 18">
              <a:extLst>
                <a:ext uri="{FF2B5EF4-FFF2-40B4-BE49-F238E27FC236}">
                  <a16:creationId xmlns:a16="http://schemas.microsoft.com/office/drawing/2014/main" id="{C3D6193B-A24B-4E31-A937-D91BDF80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3" y="3891"/>
              <a:ext cx="1618" cy="297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altLang="ru-RU" sz="1125" b="1">
                  <a:solidFill>
                    <a:schemeClr val="tx1"/>
                  </a:solidFill>
                  <a:latin typeface="Arial" panose="020B0604020202020204" pitchFamily="34" charset="0"/>
                </a:rPr>
                <a:t>……………..</a:t>
              </a:r>
            </a:p>
          </p:txBody>
        </p:sp>
        <p:sp>
          <p:nvSpPr>
            <p:cNvPr id="6163" name="AutoShape 19">
              <a:extLst>
                <a:ext uri="{FF2B5EF4-FFF2-40B4-BE49-F238E27FC236}">
                  <a16:creationId xmlns:a16="http://schemas.microsoft.com/office/drawing/2014/main" id="{2D3ABB11-EE45-49DF-B59C-0F9F5B984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3" y="4747"/>
              <a:ext cx="2721" cy="306"/>
            </a:xfrm>
            <a:prstGeom prst="parallelogram">
              <a:avLst>
                <a:gd name="adj" fmla="val 223766"/>
              </a:avLst>
            </a:prstGeom>
            <a:solidFill>
              <a:schemeClr val="accent4">
                <a:alpha val="50000"/>
              </a:schemeClr>
            </a:solidFill>
            <a:ln w="12700">
              <a:solidFill>
                <a:schemeClr val="tx1"/>
              </a:solidFill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altLang="ru-RU" sz="1350" b="1" dirty="0">
                  <a:solidFill>
                    <a:schemeClr val="tx1"/>
                  </a:solidFill>
                </a:rPr>
                <a:t>Группа операторов </a:t>
              </a:r>
            </a:p>
          </p:txBody>
        </p:sp>
        <p:sp>
          <p:nvSpPr>
            <p:cNvPr id="6161" name="Line 20">
              <a:extLst>
                <a:ext uri="{FF2B5EF4-FFF2-40B4-BE49-F238E27FC236}">
                  <a16:creationId xmlns:a16="http://schemas.microsoft.com/office/drawing/2014/main" id="{AF0F7952-8D6E-457F-9512-825807424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9" y="4868"/>
              <a:ext cx="662" cy="0"/>
            </a:xfrm>
            <a:prstGeom prst="line">
              <a:avLst/>
            </a:prstGeom>
            <a:ln w="127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6" name="Line 21">
              <a:extLst>
                <a:ext uri="{FF2B5EF4-FFF2-40B4-BE49-F238E27FC236}">
                  <a16:creationId xmlns:a16="http://schemas.microsoft.com/office/drawing/2014/main" id="{DE93B125-A657-4523-AB1D-68FF233EBB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01" y="3159"/>
              <a:ext cx="0" cy="2198"/>
            </a:xfrm>
            <a:prstGeom prst="line">
              <a:avLst/>
            </a:prstGeom>
            <a:ln w="12700"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7" name="Line 22">
              <a:extLst>
                <a:ext uri="{FF2B5EF4-FFF2-40B4-BE49-F238E27FC236}">
                  <a16:creationId xmlns:a16="http://schemas.microsoft.com/office/drawing/2014/main" id="{68293E81-A009-4AB4-ACF7-523109EB4E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99" y="3159"/>
              <a:ext cx="1102" cy="0"/>
            </a:xfrm>
            <a:prstGeom prst="line">
              <a:avLst/>
            </a:prstGeom>
            <a:ln w="127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6164" name="Line 23">
              <a:extLst>
                <a:ext uri="{FF2B5EF4-FFF2-40B4-BE49-F238E27FC236}">
                  <a16:creationId xmlns:a16="http://schemas.microsoft.com/office/drawing/2014/main" id="{98200D80-9AD0-41D0-8DAC-0F2DE00173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99" y="3586"/>
              <a:ext cx="1102" cy="0"/>
            </a:xfrm>
            <a:prstGeom prst="line">
              <a:avLst/>
            </a:prstGeom>
            <a:ln w="127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6165" name="Line 24">
              <a:extLst>
                <a:ext uri="{FF2B5EF4-FFF2-40B4-BE49-F238E27FC236}">
                  <a16:creationId xmlns:a16="http://schemas.microsoft.com/office/drawing/2014/main" id="{D09944FA-3A80-4CEB-AF4B-391BA10A8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72" y="4441"/>
              <a:ext cx="1029" cy="0"/>
            </a:xfrm>
            <a:prstGeom prst="line">
              <a:avLst/>
            </a:prstGeom>
            <a:ln w="127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6166" name="Line 25">
              <a:extLst>
                <a:ext uri="{FF2B5EF4-FFF2-40B4-BE49-F238E27FC236}">
                  <a16:creationId xmlns:a16="http://schemas.microsoft.com/office/drawing/2014/main" id="{FD74CF2C-4528-451F-87C7-E02CB015EE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72" y="4929"/>
              <a:ext cx="1029" cy="0"/>
            </a:xfrm>
            <a:prstGeom prst="line">
              <a:avLst/>
            </a:prstGeom>
            <a:ln w="127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6170" name="Text Box 26">
              <a:extLst>
                <a:ext uri="{FF2B5EF4-FFF2-40B4-BE49-F238E27FC236}">
                  <a16:creationId xmlns:a16="http://schemas.microsoft.com/office/drawing/2014/main" id="{6EDAF5AF-B0AD-48E9-B195-847A7A58A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3" y="2925"/>
              <a:ext cx="490" cy="297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altLang="ru-RU" sz="1125" b="1">
                  <a:solidFill>
                    <a:schemeClr val="tx1"/>
                  </a:solidFill>
                  <a:latin typeface="Arial" panose="020B0604020202020204" pitchFamily="34" charset="0"/>
                </a:rPr>
                <a:t>зн1</a:t>
              </a:r>
            </a:p>
          </p:txBody>
        </p:sp>
        <p:sp>
          <p:nvSpPr>
            <p:cNvPr id="6173" name="Text Box 29">
              <a:extLst>
                <a:ext uri="{FF2B5EF4-FFF2-40B4-BE49-F238E27FC236}">
                  <a16:creationId xmlns:a16="http://schemas.microsoft.com/office/drawing/2014/main" id="{15A90365-2C1A-4FDE-A74C-A1701E8941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9" y="4563"/>
              <a:ext cx="735" cy="297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ru-RU" sz="1125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else</a:t>
              </a:r>
              <a:endParaRPr lang="ru-RU" altLang="ru-RU" sz="1125" b="1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9" name="Line 30">
              <a:extLst>
                <a:ext uri="{FF2B5EF4-FFF2-40B4-BE49-F238E27FC236}">
                  <a16:creationId xmlns:a16="http://schemas.microsoft.com/office/drawing/2014/main" id="{BEA28984-2656-4E8D-AC9B-F8E8A5409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9" y="5357"/>
              <a:ext cx="3602" cy="0"/>
            </a:xfrm>
            <a:prstGeom prst="line">
              <a:avLst/>
            </a:prstGeom>
            <a:ln w="12700"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6175" name="Oval 31">
              <a:extLst>
                <a:ext uri="{FF2B5EF4-FFF2-40B4-BE49-F238E27FC236}">
                  <a16:creationId xmlns:a16="http://schemas.microsoft.com/office/drawing/2014/main" id="{37F8FB43-A08B-44F5-9500-0AC14037A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1" y="5663"/>
              <a:ext cx="1177" cy="304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 w="12700">
              <a:solidFill>
                <a:schemeClr val="tx1"/>
              </a:solidFill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ru-RU" sz="1125" b="1">
                  <a:solidFill>
                    <a:schemeClr val="tx1"/>
                  </a:solidFill>
                  <a:latin typeface="Arial" panose="020B0604020202020204" pitchFamily="34" charset="0"/>
                </a:rPr>
                <a:t>End.</a:t>
              </a:r>
              <a:endParaRPr lang="ru-RU" altLang="ru-RU" sz="1125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71" name="Line 32">
              <a:extLst>
                <a:ext uri="{FF2B5EF4-FFF2-40B4-BE49-F238E27FC236}">
                  <a16:creationId xmlns:a16="http://schemas.microsoft.com/office/drawing/2014/main" id="{B0E0A1ED-A345-4DA9-95E2-C7CE66754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72" y="1572"/>
              <a:ext cx="0" cy="181"/>
            </a:xfrm>
            <a:prstGeom prst="line">
              <a:avLst/>
            </a:prstGeom>
            <a:ln w="127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6172" name="Line 33">
              <a:extLst>
                <a:ext uri="{FF2B5EF4-FFF2-40B4-BE49-F238E27FC236}">
                  <a16:creationId xmlns:a16="http://schemas.microsoft.com/office/drawing/2014/main" id="{FE759609-5616-41BC-8175-75F7F85AD2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99" y="2058"/>
              <a:ext cx="0" cy="246"/>
            </a:xfrm>
            <a:prstGeom prst="line">
              <a:avLst/>
            </a:prstGeom>
            <a:ln w="127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8" name="Line 34">
              <a:extLst>
                <a:ext uri="{FF2B5EF4-FFF2-40B4-BE49-F238E27FC236}">
                  <a16:creationId xmlns:a16="http://schemas.microsoft.com/office/drawing/2014/main" id="{7038BC2E-7438-4321-A8FB-8AAB48B8BF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9" y="5540"/>
              <a:ext cx="0" cy="125"/>
            </a:xfrm>
            <a:prstGeom prst="line">
              <a:avLst/>
            </a:prstGeom>
            <a:ln w="127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1215" b="1"/>
            </a:p>
          </p:txBody>
        </p:sp>
        <p:sp>
          <p:nvSpPr>
            <p:cNvPr id="6179" name="Text Box 35">
              <a:extLst>
                <a:ext uri="{FF2B5EF4-FFF2-40B4-BE49-F238E27FC236}">
                  <a16:creationId xmlns:a16="http://schemas.microsoft.com/office/drawing/2014/main" id="{3216D07C-DED4-458C-B5B5-4404E75008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8" y="3336"/>
              <a:ext cx="490" cy="297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altLang="ru-RU" sz="1125" b="1">
                  <a:solidFill>
                    <a:schemeClr val="tx1"/>
                  </a:solidFill>
                  <a:latin typeface="Arial" panose="020B0604020202020204" pitchFamily="34" charset="0"/>
                </a:rPr>
                <a:t>зн2</a:t>
              </a:r>
            </a:p>
          </p:txBody>
        </p:sp>
        <p:sp>
          <p:nvSpPr>
            <p:cNvPr id="6180" name="Text Box 36">
              <a:extLst>
                <a:ext uri="{FF2B5EF4-FFF2-40B4-BE49-F238E27FC236}">
                  <a16:creationId xmlns:a16="http://schemas.microsoft.com/office/drawing/2014/main" id="{9B93A5B7-55FB-452D-B658-8C1C5D098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8" y="4198"/>
              <a:ext cx="490" cy="297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altLang="ru-RU" sz="1125" b="1">
                  <a:solidFill>
                    <a:schemeClr val="tx1"/>
                  </a:solidFill>
                  <a:latin typeface="Arial" panose="020B0604020202020204" pitchFamily="34" charset="0"/>
                </a:rPr>
                <a:t>зн</a:t>
              </a:r>
              <a:r>
                <a:rPr lang="en-US" altLang="ru-RU" sz="1125" b="1">
                  <a:solidFill>
                    <a:schemeClr val="tx1"/>
                  </a:solidFill>
                  <a:latin typeface="Arial" panose="020B0604020202020204" pitchFamily="34" charset="0"/>
                </a:rPr>
                <a:t>N</a:t>
              </a:r>
              <a:endParaRPr lang="ru-RU" altLang="ru-RU" sz="1125" b="1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2" name="Рамка 31">
            <a:extLst>
              <a:ext uri="{FF2B5EF4-FFF2-40B4-BE49-F238E27FC236}">
                <a16:creationId xmlns:a16="http://schemas.microsoft.com/office/drawing/2014/main" id="{1CC480AB-99E8-49C0-8992-51DDE80F16AE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3" name="Rectangle 35">
            <a:extLst>
              <a:ext uri="{FF2B5EF4-FFF2-40B4-BE49-F238E27FC236}">
                <a16:creationId xmlns:a16="http://schemas.microsoft.com/office/drawing/2014/main" id="{9A8F7943-89F1-42E6-8648-FE6A3D8E9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42" y="571144"/>
            <a:ext cx="4426161" cy="571571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altLang="ru-RU" dirty="0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A89D6384-DCA4-441C-A469-E5DCA54E8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8654" y="1744504"/>
            <a:ext cx="3969068" cy="198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56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0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216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1.</a:t>
            </a:r>
          </a:p>
          <a:p>
            <a:pPr algn="ctr">
              <a:defRPr/>
            </a:pPr>
            <a:r>
              <a:rPr lang="ru-RU" altLang="ru-RU" sz="3150" b="1" dirty="0">
                <a:solidFill>
                  <a:srgbClr val="C00000"/>
                </a:solidFill>
              </a:rPr>
              <a:t> </a:t>
            </a:r>
            <a:endParaRPr lang="ru-RU" altLang="ru-RU" sz="2194" dirty="0"/>
          </a:p>
          <a:p>
            <a:pPr>
              <a:spcBef>
                <a:spcPct val="20000"/>
              </a:spcBef>
              <a:defRPr/>
            </a:pPr>
            <a:r>
              <a:rPr lang="ru-RU" altLang="ru-RU" sz="1620" b="1" dirty="0">
                <a:cs typeface="Arial" panose="020B0604020202020204" pitchFamily="34" charset="0"/>
              </a:rPr>
              <a:t>Составить блок-схему и написать программу, которая по номеру дня недели (1,2,…,7) выведет название этого дня недели (понедельник, вторник,…, воскресенье) иначе вывести сообщение «В неделе только 7 дней!»</a:t>
            </a:r>
            <a:endParaRPr lang="ru-RU" altLang="ru-RU" sz="162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grpSp>
        <p:nvGrpSpPr>
          <p:cNvPr id="11270" name="Group 7">
            <a:extLst>
              <a:ext uri="{FF2B5EF4-FFF2-40B4-BE49-F238E27FC236}">
                <a16:creationId xmlns:a16="http://schemas.microsoft.com/office/drawing/2014/main" id="{B0BA7CD8-8150-48BC-8189-97D214323BE7}"/>
              </a:ext>
            </a:extLst>
          </p:cNvPr>
          <p:cNvGrpSpPr>
            <a:grpSpLocks/>
          </p:cNvGrpSpPr>
          <p:nvPr/>
        </p:nvGrpSpPr>
        <p:grpSpPr bwMode="auto">
          <a:xfrm>
            <a:off x="360224" y="571144"/>
            <a:ext cx="4050506" cy="5715714"/>
            <a:chOff x="2200" y="572"/>
            <a:chExt cx="2630" cy="3538"/>
          </a:xfrm>
        </p:grpSpPr>
        <p:sp>
          <p:nvSpPr>
            <p:cNvPr id="7176" name="Oval 8">
              <a:extLst>
                <a:ext uri="{FF2B5EF4-FFF2-40B4-BE49-F238E27FC236}">
                  <a16:creationId xmlns:a16="http://schemas.microsoft.com/office/drawing/2014/main" id="{4F74E7F3-8645-4C9D-B18F-45D6C1535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572"/>
              <a:ext cx="907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altLang="ru-RU">
                  <a:latin typeface="Arial" panose="020B0604020202020204" pitchFamily="34" charset="0"/>
                </a:rPr>
                <a:t>начало</a:t>
              </a:r>
            </a:p>
          </p:txBody>
        </p:sp>
        <p:sp>
          <p:nvSpPr>
            <p:cNvPr id="7177" name="AutoShape 9">
              <a:extLst>
                <a:ext uri="{FF2B5EF4-FFF2-40B4-BE49-F238E27FC236}">
                  <a16:creationId xmlns:a16="http://schemas.microsoft.com/office/drawing/2014/main" id="{CF9C3906-E9A5-4B89-ACE3-D832F9054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981"/>
              <a:ext cx="907" cy="226"/>
            </a:xfrm>
            <a:prstGeom prst="parallelogram">
              <a:avLst>
                <a:gd name="adj" fmla="val 10033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altLang="ru-RU">
                  <a:latin typeface="Arial" panose="020B0604020202020204" pitchFamily="34" charset="0"/>
                </a:rPr>
                <a:t>Ввод </a:t>
              </a:r>
              <a:r>
                <a:rPr lang="en-US" altLang="ru-RU">
                  <a:latin typeface="Arial" panose="020B0604020202020204" pitchFamily="34" charset="0"/>
                </a:rPr>
                <a:t>N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7178" name="AutoShape 10">
              <a:extLst>
                <a:ext uri="{FF2B5EF4-FFF2-40B4-BE49-F238E27FC236}">
                  <a16:creationId xmlns:a16="http://schemas.microsoft.com/office/drawing/2014/main" id="{5AB2C21C-309A-4B8A-92A4-A6F11AE24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1389"/>
              <a:ext cx="499" cy="408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ru-RU">
                  <a:latin typeface="Arial" panose="020B0604020202020204" pitchFamily="34" charset="0"/>
                </a:rPr>
                <a:t>N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1281" name="Line 11">
              <a:extLst>
                <a:ext uri="{FF2B5EF4-FFF2-40B4-BE49-F238E27FC236}">
                  <a16:creationId xmlns:a16="http://schemas.microsoft.com/office/drawing/2014/main" id="{9021EDD7-938B-4734-9BDE-81F5E6517E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8" y="1789"/>
              <a:ext cx="21" cy="20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7180" name="AutoShape 12">
              <a:extLst>
                <a:ext uri="{FF2B5EF4-FFF2-40B4-BE49-F238E27FC236}">
                  <a16:creationId xmlns:a16="http://schemas.microsoft.com/office/drawing/2014/main" id="{66A3F3AF-D39B-4FEE-A6C2-547C20FC4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1888"/>
              <a:ext cx="1542" cy="226"/>
            </a:xfrm>
            <a:prstGeom prst="parallelogram">
              <a:avLst>
                <a:gd name="adj" fmla="val 17057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altLang="ru-RU">
                  <a:latin typeface="Arial" panose="020B0604020202020204" pitchFamily="34" charset="0"/>
                </a:rPr>
                <a:t>Понедельник</a:t>
              </a:r>
            </a:p>
          </p:txBody>
        </p:sp>
        <p:sp>
          <p:nvSpPr>
            <p:cNvPr id="2" name="AutoShape 13">
              <a:extLst>
                <a:ext uri="{FF2B5EF4-FFF2-40B4-BE49-F238E27FC236}">
                  <a16:creationId xmlns:a16="http://schemas.microsoft.com/office/drawing/2014/main" id="{53DEEFF5-84C6-434D-A982-85C5B8284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206"/>
              <a:ext cx="1542" cy="226"/>
            </a:xfrm>
            <a:prstGeom prst="parallelogram">
              <a:avLst>
                <a:gd name="adj" fmla="val 17057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altLang="ru-RU">
                  <a:latin typeface="Arial" panose="020B0604020202020204" pitchFamily="34" charset="0"/>
                </a:rPr>
                <a:t>Вторник</a:t>
              </a:r>
            </a:p>
          </p:txBody>
        </p:sp>
        <p:sp>
          <p:nvSpPr>
            <p:cNvPr id="7182" name="AutoShape 14">
              <a:extLst>
                <a:ext uri="{FF2B5EF4-FFF2-40B4-BE49-F238E27FC236}">
                  <a16:creationId xmlns:a16="http://schemas.microsoft.com/office/drawing/2014/main" id="{7090CF3A-E0CF-482D-8BFA-F2BB74BB0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840"/>
              <a:ext cx="1543" cy="226"/>
            </a:xfrm>
            <a:prstGeom prst="parallelogram">
              <a:avLst>
                <a:gd name="adj" fmla="val 17057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altLang="ru-RU">
                  <a:latin typeface="Arial" panose="020B0604020202020204" pitchFamily="34" charset="0"/>
                </a:rPr>
                <a:t>Воскресенье</a:t>
              </a:r>
            </a:p>
          </p:txBody>
        </p:sp>
        <p:sp>
          <p:nvSpPr>
            <p:cNvPr id="11285" name="Line 15">
              <a:extLst>
                <a:ext uri="{FF2B5EF4-FFF2-40B4-BE49-F238E27FC236}">
                  <a16:creationId xmlns:a16="http://schemas.microsoft.com/office/drawing/2014/main" id="{BE5BA4E1-6B6C-43FF-8D54-0C2C6B9435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4" y="2016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11286" name="Line 16">
              <a:extLst>
                <a:ext uri="{FF2B5EF4-FFF2-40B4-BE49-F238E27FC236}">
                  <a16:creationId xmlns:a16="http://schemas.microsoft.com/office/drawing/2014/main" id="{DED399DF-EB29-44B1-AEFC-14AE3DCCD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4" y="2341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11287" name="Line 17">
              <a:extLst>
                <a:ext uri="{FF2B5EF4-FFF2-40B4-BE49-F238E27FC236}">
                  <a16:creationId xmlns:a16="http://schemas.microsoft.com/office/drawing/2014/main" id="{850E221B-DEB3-448B-B923-EC5EBBDB53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76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3" name="Text Box 18">
              <a:extLst>
                <a:ext uri="{FF2B5EF4-FFF2-40B4-BE49-F238E27FC236}">
                  <a16:creationId xmlns:a16="http://schemas.microsoft.com/office/drawing/2014/main" id="{09219A34-7A42-4870-B14F-8F9574351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2568"/>
              <a:ext cx="99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altLang="ru-RU">
                  <a:latin typeface="Arial" panose="020B0604020202020204" pitchFamily="34" charset="0"/>
                </a:rPr>
                <a:t>……………..</a:t>
              </a:r>
            </a:p>
          </p:txBody>
        </p:sp>
        <p:sp>
          <p:nvSpPr>
            <p:cNvPr id="4" name="AutoShape 19">
              <a:extLst>
                <a:ext uri="{FF2B5EF4-FFF2-40B4-BE49-F238E27FC236}">
                  <a16:creationId xmlns:a16="http://schemas.microsoft.com/office/drawing/2014/main" id="{8A99E4A0-64BC-48CF-A271-641AA3F2A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203"/>
              <a:ext cx="1679" cy="226"/>
            </a:xfrm>
            <a:prstGeom prst="parallelogram">
              <a:avLst>
                <a:gd name="adj" fmla="val 18573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altLang="ru-RU">
                  <a:latin typeface="Arial" panose="020B0604020202020204" pitchFamily="34" charset="0"/>
                </a:rPr>
                <a:t>В неделе 7 дней</a:t>
              </a:r>
            </a:p>
          </p:txBody>
        </p:sp>
        <p:sp>
          <p:nvSpPr>
            <p:cNvPr id="11290" name="Line 20">
              <a:extLst>
                <a:ext uri="{FF2B5EF4-FFF2-40B4-BE49-F238E27FC236}">
                  <a16:creationId xmlns:a16="http://schemas.microsoft.com/office/drawing/2014/main" id="{90DD441B-36DC-4464-8C64-E08729F5D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3294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11291" name="Line 21">
              <a:extLst>
                <a:ext uri="{FF2B5EF4-FFF2-40B4-BE49-F238E27FC236}">
                  <a16:creationId xmlns:a16="http://schemas.microsoft.com/office/drawing/2014/main" id="{9D936A05-7457-4A61-B056-242E74CC5F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0" y="2024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11292" name="Line 22">
              <a:extLst>
                <a:ext uri="{FF2B5EF4-FFF2-40B4-BE49-F238E27FC236}">
                  <a16:creationId xmlns:a16="http://schemas.microsoft.com/office/drawing/2014/main" id="{523D7648-8914-4FA0-9C75-EEBBD0D6EC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2024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11293" name="Line 23">
              <a:extLst>
                <a:ext uri="{FF2B5EF4-FFF2-40B4-BE49-F238E27FC236}">
                  <a16:creationId xmlns:a16="http://schemas.microsoft.com/office/drawing/2014/main" id="{1C556FE9-9D95-4CC6-9F89-FF1240ADC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0" y="2341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11294" name="Line 24">
              <a:extLst>
                <a:ext uri="{FF2B5EF4-FFF2-40B4-BE49-F238E27FC236}">
                  <a16:creationId xmlns:a16="http://schemas.microsoft.com/office/drawing/2014/main" id="{61B18A9A-F313-43DA-872A-B96B58929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2976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11295" name="Line 25">
              <a:extLst>
                <a:ext uri="{FF2B5EF4-FFF2-40B4-BE49-F238E27FC236}">
                  <a16:creationId xmlns:a16="http://schemas.microsoft.com/office/drawing/2014/main" id="{1CBE915F-EFF6-4F3B-8732-F5B7EF514E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333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5" name="Text Box 26">
              <a:extLst>
                <a:ext uri="{FF2B5EF4-FFF2-40B4-BE49-F238E27FC236}">
                  <a16:creationId xmlns:a16="http://schemas.microsoft.com/office/drawing/2014/main" id="{B8FE6EE7-5199-420C-8BC0-2B0E42B30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1842"/>
              <a:ext cx="1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altLang="ru-RU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6" name="Text Box 27">
              <a:extLst>
                <a:ext uri="{FF2B5EF4-FFF2-40B4-BE49-F238E27FC236}">
                  <a16:creationId xmlns:a16="http://schemas.microsoft.com/office/drawing/2014/main" id="{ECDFF20F-55D8-4FFA-8E2D-F33EF6844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2115"/>
              <a:ext cx="1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altLang="ru-RU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7196" name="Text Box 28">
              <a:extLst>
                <a:ext uri="{FF2B5EF4-FFF2-40B4-BE49-F238E27FC236}">
                  <a16:creationId xmlns:a16="http://schemas.microsoft.com/office/drawing/2014/main" id="{0D458352-1C03-463D-8573-DB376BC7C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2750"/>
              <a:ext cx="1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altLang="ru-RU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7197" name="Text Box 29">
              <a:extLst>
                <a:ext uri="{FF2B5EF4-FFF2-40B4-BE49-F238E27FC236}">
                  <a16:creationId xmlns:a16="http://schemas.microsoft.com/office/drawing/2014/main" id="{C858F8AE-426B-4F6B-9AA8-64ED995F2F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3067"/>
              <a:ext cx="45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ru-RU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else</a:t>
              </a:r>
              <a:endParaRPr lang="ru-RU" alt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1300" name="Line 30">
              <a:extLst>
                <a:ext uri="{FF2B5EF4-FFF2-40B4-BE49-F238E27FC236}">
                  <a16:creationId xmlns:a16="http://schemas.microsoft.com/office/drawing/2014/main" id="{B64F8554-4D3B-4B82-95E3-67CA2036CB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3657"/>
              <a:ext cx="2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7199" name="Oval 31">
              <a:extLst>
                <a:ext uri="{FF2B5EF4-FFF2-40B4-BE49-F238E27FC236}">
                  <a16:creationId xmlns:a16="http://schemas.microsoft.com/office/drawing/2014/main" id="{50EE837F-5C51-4029-9700-F94B02E84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884"/>
              <a:ext cx="726" cy="22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ru-RU">
                  <a:latin typeface="Arial" panose="020B0604020202020204" pitchFamily="34" charset="0"/>
                </a:rPr>
                <a:t>End.</a:t>
              </a:r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11302" name="Line 32">
              <a:extLst>
                <a:ext uri="{FF2B5EF4-FFF2-40B4-BE49-F238E27FC236}">
                  <a16:creationId xmlns:a16="http://schemas.microsoft.com/office/drawing/2014/main" id="{1B8D250D-2106-4A20-8C30-56D79B5B5D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84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11303" name="Line 33">
              <a:extLst>
                <a:ext uri="{FF2B5EF4-FFF2-40B4-BE49-F238E27FC236}">
                  <a16:creationId xmlns:a16="http://schemas.microsoft.com/office/drawing/2014/main" id="{32A895E5-C53C-4E04-BDDA-CAD6CD86C2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8" y="120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  <p:sp>
          <p:nvSpPr>
            <p:cNvPr id="11304" name="Line 34">
              <a:extLst>
                <a:ext uri="{FF2B5EF4-FFF2-40B4-BE49-F238E27FC236}">
                  <a16:creationId xmlns:a16="http://schemas.microsoft.com/office/drawing/2014/main" id="{A2F095F3-66DD-47FB-A395-D495266F3B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8" y="379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1215"/>
            </a:p>
          </p:txBody>
        </p:sp>
      </p:grp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4522F07-DCCE-4049-A42E-3CE4430AED6E}"/>
              </a:ext>
            </a:extLst>
          </p:cNvPr>
          <p:cNvSpPr/>
          <p:nvPr/>
        </p:nvSpPr>
        <p:spPr>
          <a:xfrm>
            <a:off x="4727993" y="2183992"/>
            <a:ext cx="4238697" cy="188584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b="1" dirty="0"/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A48E75BB-6429-465A-90BB-C699AA54D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650" y="60008"/>
            <a:ext cx="2428161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34" name="Рамка 33">
            <a:extLst>
              <a:ext uri="{FF2B5EF4-FFF2-40B4-BE49-F238E27FC236}">
                <a16:creationId xmlns:a16="http://schemas.microsoft.com/office/drawing/2014/main" id="{B3DC565B-55D0-44BF-A359-AA0ACC61A280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1">
            <a:extLst>
              <a:ext uri="{FF2B5EF4-FFF2-40B4-BE49-F238E27FC236}">
                <a16:creationId xmlns:a16="http://schemas.microsoft.com/office/drawing/2014/main" id="{73AF2D28-B44F-424F-8A93-152495C22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232" y="1144429"/>
            <a:ext cx="6804422" cy="474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Var </a:t>
            </a:r>
            <a:r>
              <a:rPr lang="ru-RU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integer;</a:t>
            </a:r>
          </a:p>
          <a:p>
            <a:pPr>
              <a:defRPr/>
            </a:pPr>
            <a:r>
              <a:rPr lang="en-US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</a:p>
          <a:p>
            <a:pPr>
              <a:defRPr/>
            </a:pPr>
            <a:r>
              <a:rPr lang="en-US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890" dirty="0" err="1"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(‘</a:t>
            </a:r>
            <a:r>
              <a:rPr lang="ru-RU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Введите число – номер дня недели: </a:t>
            </a:r>
            <a:r>
              <a:rPr lang="en-US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’);</a:t>
            </a:r>
          </a:p>
          <a:p>
            <a:pPr>
              <a:defRPr/>
            </a:pPr>
            <a:r>
              <a:rPr lang="en-US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890" dirty="0" err="1">
                <a:latin typeface="Arial" panose="020B0604020202020204" pitchFamily="34" charset="0"/>
                <a:cs typeface="Arial" panose="020B0604020202020204" pitchFamily="34" charset="0"/>
              </a:rPr>
              <a:t>readln</a:t>
            </a:r>
            <a:r>
              <a:rPr lang="en-US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(n);</a:t>
            </a:r>
          </a:p>
          <a:p>
            <a:pPr lvl="1">
              <a:defRPr/>
            </a:pPr>
            <a:r>
              <a:rPr lang="en-US" altLang="ru-RU" sz="189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altLang="ru-RU" sz="189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 of</a:t>
            </a:r>
          </a:p>
          <a:p>
            <a:pPr lvl="1">
              <a:defRPr/>
            </a:pP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en-US" altLang="ru-RU" sz="189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</a:t>
            </a: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понедельник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’);</a:t>
            </a:r>
          </a:p>
          <a:p>
            <a:pPr lvl="1">
              <a:defRPr/>
            </a:pP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en-US" altLang="ru-RU" sz="189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</a:t>
            </a: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вторник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’);</a:t>
            </a:r>
          </a:p>
          <a:p>
            <a:pPr lvl="1">
              <a:defRPr/>
            </a:pP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en-US" altLang="ru-RU" sz="189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</a:t>
            </a: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среда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’);</a:t>
            </a:r>
          </a:p>
          <a:p>
            <a:pPr lvl="1">
              <a:defRPr/>
            </a:pP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 </a:t>
            </a:r>
            <a:r>
              <a:rPr lang="en-US" altLang="ru-RU" sz="189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</a:t>
            </a: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четверг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’);</a:t>
            </a:r>
          </a:p>
          <a:p>
            <a:pPr lvl="1">
              <a:defRPr/>
            </a:pP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en-US" altLang="ru-RU" sz="189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</a:t>
            </a: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пятница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’);</a:t>
            </a:r>
          </a:p>
          <a:p>
            <a:pPr lvl="1">
              <a:defRPr/>
            </a:pP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6: </a:t>
            </a:r>
            <a:r>
              <a:rPr lang="en-US" altLang="ru-RU" sz="189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</a:t>
            </a: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суббота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’);</a:t>
            </a:r>
          </a:p>
          <a:p>
            <a:pPr lvl="1">
              <a:defRPr/>
            </a:pP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7: </a:t>
            </a:r>
            <a:r>
              <a:rPr lang="en-US" altLang="ru-RU" sz="189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</a:t>
            </a: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воскресенье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’);</a:t>
            </a:r>
          </a:p>
          <a:p>
            <a:pPr lvl="1">
              <a:defRPr/>
            </a:pP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 </a:t>
            </a:r>
            <a:r>
              <a:rPr lang="en-US" altLang="ru-RU" sz="189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(‘</a:t>
            </a: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неделе только 7 дней!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’)</a:t>
            </a:r>
          </a:p>
          <a:p>
            <a:pPr lvl="1">
              <a:defRPr/>
            </a:pPr>
            <a:r>
              <a:rPr lang="ru-RU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89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End;</a:t>
            </a:r>
          </a:p>
          <a:p>
            <a:pPr>
              <a:defRPr/>
            </a:pPr>
            <a:endParaRPr lang="en-US" altLang="ru-RU" sz="18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ru-RU" sz="1890" dirty="0">
                <a:latin typeface="Arial" panose="020B0604020202020204" pitchFamily="34" charset="0"/>
                <a:cs typeface="Arial" panose="020B0604020202020204" pitchFamily="34" charset="0"/>
              </a:rPr>
              <a:t>End.</a:t>
            </a:r>
            <a:endParaRPr lang="ru-RU" altLang="ru-RU" sz="1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FF89CC-BFAE-419F-8471-5484FF0A8B42}"/>
              </a:ext>
            </a:extLst>
          </p:cNvPr>
          <p:cNvSpPr/>
          <p:nvPr/>
        </p:nvSpPr>
        <p:spPr>
          <a:xfrm>
            <a:off x="410245" y="318254"/>
            <a:ext cx="145693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ru-RU" sz="216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Задача 1.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7D0BA5E-1CE8-4987-ADA7-3E01DFC82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580" y="243245"/>
            <a:ext cx="2429233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924F008D-ACFD-40AE-89A1-DAAA705F653F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>
            <a:extLst>
              <a:ext uri="{FF2B5EF4-FFF2-40B4-BE49-F238E27FC236}">
                <a16:creationId xmlns:a16="http://schemas.microsoft.com/office/drawing/2014/main" id="{6EB8979C-0F25-4552-B799-F94D52112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730" y="884039"/>
            <a:ext cx="67401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ru-RU" altLang="ru-RU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25" name="Text Box 5">
            <a:extLst>
              <a:ext uri="{FF2B5EF4-FFF2-40B4-BE49-F238E27FC236}">
                <a16:creationId xmlns:a16="http://schemas.microsoft.com/office/drawing/2014/main" id="{C5605DC1-70E8-4823-AC0F-26617F1AF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80" y="887254"/>
            <a:ext cx="8420338" cy="26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2682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altLang="ru-RU" sz="189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Особенности:</a:t>
            </a:r>
          </a:p>
          <a:p>
            <a:pPr lvl="1">
              <a:spcBef>
                <a:spcPct val="15000"/>
              </a:spcBef>
              <a:buFontTx/>
              <a:buChar char="•"/>
              <a:defRPr/>
            </a:pPr>
            <a:r>
              <a:rPr lang="ru-RU" altLang="ru-RU" sz="1890" dirty="0">
                <a:cs typeface="Arial" panose="020B0604020202020204" pitchFamily="34" charset="0"/>
              </a:rPr>
              <a:t>если нужно выполнить только один оператор, слова </a:t>
            </a:r>
            <a:r>
              <a:rPr lang="en-US" altLang="ru-RU" sz="1890" dirty="0">
                <a:cs typeface="Arial" panose="020B0604020202020204" pitchFamily="34" charset="0"/>
              </a:rPr>
              <a:t>begin </a:t>
            </a:r>
            <a:r>
              <a:rPr lang="ru-RU" altLang="ru-RU" sz="1890" dirty="0">
                <a:cs typeface="Arial" panose="020B0604020202020204" pitchFamily="34" charset="0"/>
              </a:rPr>
              <a:t>и </a:t>
            </a:r>
            <a:r>
              <a:rPr lang="en-US" altLang="ru-RU" sz="1890" dirty="0">
                <a:cs typeface="Arial" panose="020B0604020202020204" pitchFamily="34" charset="0"/>
              </a:rPr>
              <a:t>end </a:t>
            </a:r>
            <a:r>
              <a:rPr lang="ru-RU" altLang="ru-RU" sz="1890" dirty="0">
                <a:cs typeface="Arial" panose="020B0604020202020204" pitchFamily="34" charset="0"/>
              </a:rPr>
              <a:t>можно не писать</a:t>
            </a:r>
          </a:p>
          <a:p>
            <a:pPr lvl="1">
              <a:spcBef>
                <a:spcPct val="450000"/>
              </a:spcBef>
              <a:buFontTx/>
              <a:buChar char="•"/>
              <a:defRPr/>
            </a:pPr>
            <a:r>
              <a:rPr lang="ru-RU" altLang="ru-RU" sz="1890" dirty="0">
                <a:cs typeface="Arial" panose="020B0604020202020204" pitchFamily="34" charset="0"/>
              </a:rPr>
              <a:t>нельзя ставить два одинаковых значения</a:t>
            </a:r>
          </a:p>
        </p:txBody>
      </p:sp>
      <p:sp>
        <p:nvSpPr>
          <p:cNvPr id="184326" name="Rectangle 6">
            <a:extLst>
              <a:ext uri="{FF2B5EF4-FFF2-40B4-BE49-F238E27FC236}">
                <a16:creationId xmlns:a16="http://schemas.microsoft.com/office/drawing/2014/main" id="{AB8423BB-E474-4664-8914-07364D3F1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364" y="3730110"/>
            <a:ext cx="2576036" cy="14487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lIns="89996" tIns="46798" rIns="89996" bIns="46798">
            <a:spAutoFit/>
          </a:bodyPr>
          <a:lstStyle/>
          <a:p>
            <a:pPr>
              <a:defRPr/>
            </a:pPr>
            <a:r>
              <a:rPr lang="en-US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da-DK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i+3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</a:p>
          <a:p>
            <a:pPr>
              <a:defRPr/>
            </a:pPr>
            <a:r>
              <a:rPr lang="da-DK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1: a := b;</a:t>
            </a:r>
          </a:p>
          <a:p>
            <a:pPr>
              <a:defRPr/>
            </a:pPr>
            <a:r>
              <a:rPr lang="da-DK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1: a := c;</a:t>
            </a:r>
          </a:p>
          <a:p>
            <a:pPr>
              <a:defRPr/>
            </a:pPr>
            <a:r>
              <a:rPr lang="da-DK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end;</a:t>
            </a:r>
            <a:endParaRPr lang="ru-RU" altLang="ru-RU" sz="22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27" name="Rectangle 7">
            <a:extLst>
              <a:ext uri="{FF2B5EF4-FFF2-40B4-BE49-F238E27FC236}">
                <a16:creationId xmlns:a16="http://schemas.microsoft.com/office/drawing/2014/main" id="{448E480C-F487-4ADA-881F-97BB7B626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7362" y="1679139"/>
            <a:ext cx="2576036" cy="14487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9996" tIns="46798" rIns="89996" bIns="46798">
            <a:spAutoFit/>
          </a:bodyPr>
          <a:lstStyle/>
          <a:p>
            <a:pPr>
              <a:defRPr/>
            </a:pPr>
            <a:r>
              <a:rPr lang="en-US" alt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da-DK" alt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i+3</a:t>
            </a:r>
            <a:r>
              <a:rPr lang="ru-RU" alt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</a:p>
          <a:p>
            <a:pPr>
              <a:defRPr/>
            </a:pPr>
            <a:r>
              <a:rPr lang="da-DK" alt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a := b;</a:t>
            </a:r>
          </a:p>
          <a:p>
            <a:pPr>
              <a:defRPr/>
            </a:pPr>
            <a:r>
              <a:rPr lang="da-DK" alt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a-DK" alt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:= c;</a:t>
            </a:r>
          </a:p>
          <a:p>
            <a:pPr>
              <a:defRPr/>
            </a:pPr>
            <a:r>
              <a:rPr lang="da-DK" alt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end;</a:t>
            </a:r>
            <a:endParaRPr lang="ru-RU" altLang="ru-RU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4331" name="Group 11">
            <a:extLst>
              <a:ext uri="{FF2B5EF4-FFF2-40B4-BE49-F238E27FC236}">
                <a16:creationId xmlns:a16="http://schemas.microsoft.com/office/drawing/2014/main" id="{3338A53C-7DBC-4A24-A37B-CA755AF94922}"/>
              </a:ext>
            </a:extLst>
          </p:cNvPr>
          <p:cNvGrpSpPr>
            <a:grpSpLocks/>
          </p:cNvGrpSpPr>
          <p:nvPr/>
        </p:nvGrpSpPr>
        <p:grpSpPr bwMode="auto">
          <a:xfrm>
            <a:off x="3356865" y="4762886"/>
            <a:ext cx="415909" cy="415909"/>
            <a:chOff x="809" y="3160"/>
            <a:chExt cx="262" cy="262"/>
          </a:xfrm>
          <a:noFill/>
        </p:grpSpPr>
        <p:sp>
          <p:nvSpPr>
            <p:cNvPr id="184329" name="Oval 9">
              <a:extLst>
                <a:ext uri="{FF2B5EF4-FFF2-40B4-BE49-F238E27FC236}">
                  <a16:creationId xmlns:a16="http://schemas.microsoft.com/office/drawing/2014/main" id="{6C9681A9-12E8-403D-9006-1EBB546FD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" y="3160"/>
              <a:ext cx="262" cy="262"/>
            </a:xfrm>
            <a:prstGeom prst="ellips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996" tIns="46798" rIns="89996" bIns="46798" anchor="ctr"/>
            <a:lstStyle/>
            <a:p>
              <a:pPr>
                <a:defRPr/>
              </a:pPr>
              <a:endParaRPr lang="ru-RU" sz="1215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330" name="Line 10">
              <a:extLst>
                <a:ext uri="{FF2B5EF4-FFF2-40B4-BE49-F238E27FC236}">
                  <a16:creationId xmlns:a16="http://schemas.microsoft.com/office/drawing/2014/main" id="{C1EE110C-9173-436D-893A-DF87C62BCD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4" y="3213"/>
              <a:ext cx="204" cy="156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996" tIns="46798" rIns="89996" bIns="46798" anchor="ctr"/>
            <a:lstStyle/>
            <a:p>
              <a:pPr>
                <a:defRPr/>
              </a:pPr>
              <a:endParaRPr lang="ru-RU" sz="1215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 Box 4">
            <a:extLst>
              <a:ext uri="{FF2B5EF4-FFF2-40B4-BE49-F238E27FC236}">
                <a16:creationId xmlns:a16="http://schemas.microsoft.com/office/drawing/2014/main" id="{E2A29D43-DA47-4B03-BE56-6D1563D78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215" y="338614"/>
            <a:ext cx="2429232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12" name="Рамка 11">
            <a:extLst>
              <a:ext uri="{FF2B5EF4-FFF2-40B4-BE49-F238E27FC236}">
                <a16:creationId xmlns:a16="http://schemas.microsoft.com/office/drawing/2014/main" id="{DA9B736C-5680-4F41-A537-2304657049A8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build="p"/>
      <p:bldP spid="184326" grpId="0" animBg="1"/>
      <p:bldP spid="1843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3">
            <a:extLst>
              <a:ext uri="{FF2B5EF4-FFF2-40B4-BE49-F238E27FC236}">
                <a16:creationId xmlns:a16="http://schemas.microsoft.com/office/drawing/2014/main" id="{732332F1-3D94-45A1-8429-8C654B50E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730" y="884039"/>
            <a:ext cx="67401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ru-RU" altLang="ru-RU" sz="1000">
              <a:latin typeface="Times New Roman" panose="02020603050405020304" pitchFamily="18" charset="0"/>
            </a:endParaRPr>
          </a:p>
        </p:txBody>
      </p:sp>
      <p:sp>
        <p:nvSpPr>
          <p:cNvPr id="186373" name="Text Box 5">
            <a:extLst>
              <a:ext uri="{FF2B5EF4-FFF2-40B4-BE49-F238E27FC236}">
                <a16:creationId xmlns:a16="http://schemas.microsoft.com/office/drawing/2014/main" id="{08968E81-7C77-4292-9365-6E3BE8810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80" y="887254"/>
            <a:ext cx="8420338" cy="111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6213" indent="-1762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2682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altLang="ru-RU" sz="189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Особенности:</a:t>
            </a:r>
          </a:p>
          <a:p>
            <a:pPr lvl="1">
              <a:spcBef>
                <a:spcPct val="15000"/>
              </a:spcBef>
              <a:buFontTx/>
              <a:buChar char="•"/>
              <a:defRPr/>
            </a:pPr>
            <a:r>
              <a:rPr lang="ru-RU" altLang="ru-RU" sz="2200" dirty="0"/>
              <a:t>значения, при которых выполняются одинаковые действия, можно группировать</a:t>
            </a:r>
          </a:p>
        </p:txBody>
      </p:sp>
      <p:sp>
        <p:nvSpPr>
          <p:cNvPr id="186374" name="Rectangle 6">
            <a:extLst>
              <a:ext uri="{FF2B5EF4-FFF2-40B4-BE49-F238E27FC236}">
                <a16:creationId xmlns:a16="http://schemas.microsoft.com/office/drawing/2014/main" id="{DDBAF8ED-E1BC-40C4-84B3-8F536DA0D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721" y="2397086"/>
            <a:ext cx="5096351" cy="3255375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9996" tIns="46798" rIns="89996" bIns="46798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case</a:t>
            </a:r>
            <a:r>
              <a:rPr lang="da-DK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 i</a:t>
            </a:r>
            <a:r>
              <a:rPr lang="ru-RU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da-DK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of </a:t>
            </a:r>
          </a:p>
          <a:p>
            <a:pPr>
              <a:spcBef>
                <a:spcPct val="15000"/>
              </a:spcBef>
              <a:defRPr/>
            </a:pPr>
            <a:r>
              <a:rPr lang="da-DK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 1:            a := b;</a:t>
            </a:r>
          </a:p>
          <a:p>
            <a:pPr>
              <a:spcBef>
                <a:spcPct val="15000"/>
              </a:spcBef>
              <a:defRPr/>
            </a:pPr>
            <a:r>
              <a:rPr lang="da-DK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ru-RU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2,4</a:t>
            </a:r>
            <a:r>
              <a:rPr lang="en-US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,6</a:t>
            </a:r>
            <a:r>
              <a:rPr lang="da-DK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:        a := c;</a:t>
            </a:r>
          </a:p>
          <a:p>
            <a:pPr>
              <a:spcBef>
                <a:spcPct val="15000"/>
              </a:spcBef>
              <a:defRPr/>
            </a:pPr>
            <a:r>
              <a:rPr lang="da-DK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 10..15:       a := d;</a:t>
            </a:r>
          </a:p>
          <a:p>
            <a:pPr>
              <a:spcBef>
                <a:spcPct val="15000"/>
              </a:spcBef>
              <a:defRPr/>
            </a:pPr>
            <a:r>
              <a:rPr lang="da-DK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 20,21,25..30: a := e; </a:t>
            </a:r>
          </a:p>
          <a:p>
            <a:pPr>
              <a:spcBef>
                <a:spcPct val="15000"/>
              </a:spcBef>
              <a:defRPr/>
            </a:pPr>
            <a:r>
              <a:rPr lang="da-DK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 else writeln('</a:t>
            </a:r>
            <a:r>
              <a:rPr lang="ru-RU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Ошибка</a:t>
            </a:r>
            <a:r>
              <a:rPr lang="en-US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');</a:t>
            </a:r>
            <a:r>
              <a:rPr lang="da-DK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      </a:t>
            </a:r>
          </a:p>
          <a:p>
            <a:pPr>
              <a:spcBef>
                <a:spcPct val="15000"/>
              </a:spcBef>
              <a:defRPr/>
            </a:pPr>
            <a:r>
              <a:rPr lang="da-DK" altLang="ru-RU" sz="2600" b="1" dirty="0">
                <a:solidFill>
                  <a:schemeClr val="tx1"/>
                </a:solidFill>
                <a:latin typeface="Courier New" panose="02070309020205020404" pitchFamily="49" charset="0"/>
              </a:rPr>
              <a:t>end;</a:t>
            </a:r>
            <a:endParaRPr lang="ru-RU" altLang="ru-RU" sz="2600" b="1" dirty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186375" name="AutoShape 7">
            <a:extLst>
              <a:ext uri="{FF2B5EF4-FFF2-40B4-BE49-F238E27FC236}">
                <a16:creationId xmlns:a16="http://schemas.microsoft.com/office/drawing/2014/main" id="{3E50E433-FE4D-4509-80B1-6A6F6DE91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17" y="2752844"/>
            <a:ext cx="2110978" cy="457557"/>
          </a:xfrm>
          <a:prstGeom prst="wedgeRoundRectCallout">
            <a:avLst>
              <a:gd name="adj1" fmla="val 87593"/>
              <a:gd name="adj2" fmla="val 12847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lIns="89996" tIns="46798" rIns="89996" bIns="46798" anchor="ctr"/>
          <a:lstStyle/>
          <a:p>
            <a:pPr algn="ctr">
              <a:defRPr/>
            </a:pPr>
            <a:r>
              <a:rPr lang="ru-RU" altLang="ru-RU" sz="2000"/>
              <a:t>перечисление</a:t>
            </a:r>
          </a:p>
        </p:txBody>
      </p:sp>
      <p:sp>
        <p:nvSpPr>
          <p:cNvPr id="186378" name="AutoShape 10">
            <a:extLst>
              <a:ext uri="{FF2B5EF4-FFF2-40B4-BE49-F238E27FC236}">
                <a16:creationId xmlns:a16="http://schemas.microsoft.com/office/drawing/2014/main" id="{9F0FCE77-26A1-4ED9-B322-800FC4741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50" y="3665816"/>
            <a:ext cx="2110978" cy="456486"/>
          </a:xfrm>
          <a:prstGeom prst="wedgeRoundRectCallout">
            <a:avLst>
              <a:gd name="adj1" fmla="val 86315"/>
              <a:gd name="adj2" fmla="val 3125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lIns="89996" tIns="46798" rIns="89996" bIns="46798" anchor="ctr"/>
          <a:lstStyle/>
          <a:p>
            <a:pPr algn="ctr">
              <a:defRPr/>
            </a:pPr>
            <a:r>
              <a:rPr lang="ru-RU" altLang="ru-RU" sz="2000"/>
              <a:t>диапазон</a:t>
            </a:r>
          </a:p>
        </p:txBody>
      </p:sp>
      <p:sp>
        <p:nvSpPr>
          <p:cNvPr id="186379" name="AutoShape 11">
            <a:extLst>
              <a:ext uri="{FF2B5EF4-FFF2-40B4-BE49-F238E27FC236}">
                <a16:creationId xmlns:a16="http://schemas.microsoft.com/office/drawing/2014/main" id="{113E7420-A8DA-4D27-A956-C88D548F7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71" y="4673084"/>
            <a:ext cx="2110978" cy="457557"/>
          </a:xfrm>
          <a:prstGeom prst="wedgeRoundRectCallout">
            <a:avLst>
              <a:gd name="adj1" fmla="val 81880"/>
              <a:gd name="adj2" fmla="val -10000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lIns="89996" tIns="46798" rIns="89996" bIns="46798" anchor="ctr"/>
          <a:lstStyle/>
          <a:p>
            <a:pPr algn="ctr">
              <a:defRPr/>
            </a:pPr>
            <a:r>
              <a:rPr lang="ru-RU" altLang="ru-RU" sz="2000"/>
              <a:t>смесь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61EF4B00-1619-474E-A181-E790ADE54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215" y="338614"/>
            <a:ext cx="2429232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11" name="Рамка 10">
            <a:extLst>
              <a:ext uri="{FF2B5EF4-FFF2-40B4-BE49-F238E27FC236}">
                <a16:creationId xmlns:a16="http://schemas.microsoft.com/office/drawing/2014/main" id="{9E97F5C2-E0D6-49EF-BFFC-450FBAC0E86D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6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3" grpId="0" build="p"/>
      <p:bldP spid="186374" grpId="0" animBg="1"/>
      <p:bldP spid="186375" grpId="0" animBg="1"/>
      <p:bldP spid="186378" grpId="0" animBg="1"/>
      <p:bldP spid="1863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Text Box 3">
            <a:extLst>
              <a:ext uri="{FF2B5EF4-FFF2-40B4-BE49-F238E27FC236}">
                <a16:creationId xmlns:a16="http://schemas.microsoft.com/office/drawing/2014/main" id="{9AA4EA00-1704-4F15-B43E-BCEA007B1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375" y="922615"/>
            <a:ext cx="672941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ru-RU" altLang="ru-RU" sz="1000">
              <a:latin typeface="Times New Roman" panose="02020603050405020304" pitchFamily="18" charset="0"/>
            </a:endParaRPr>
          </a:p>
        </p:txBody>
      </p:sp>
      <p:sp>
        <p:nvSpPr>
          <p:cNvPr id="158724" name="Text Box 4">
            <a:extLst>
              <a:ext uri="{FF2B5EF4-FFF2-40B4-BE49-F238E27FC236}">
                <a16:creationId xmlns:a16="http://schemas.microsoft.com/office/drawing/2014/main" id="{1E612C98-1E96-486C-A9B8-0E5B2D0EF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021" y="402907"/>
            <a:ext cx="8140660" cy="38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189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Найдите ошибки:</a:t>
            </a:r>
          </a:p>
        </p:txBody>
      </p:sp>
      <p:sp>
        <p:nvSpPr>
          <p:cNvPr id="158726" name="Rectangle 6">
            <a:extLst>
              <a:ext uri="{FF2B5EF4-FFF2-40B4-BE49-F238E27FC236}">
                <a16:creationId xmlns:a16="http://schemas.microsoft.com/office/drawing/2014/main" id="{9B46C50F-4D94-4C60-A1E5-5CC0B5893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01" y="1352312"/>
            <a:ext cx="3158966" cy="144872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9996" tIns="46798" rIns="89996" bIns="46798">
            <a:spAutoFit/>
          </a:bodyPr>
          <a:lstStyle/>
          <a:p>
            <a:pPr>
              <a:defRPr/>
            </a:pP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case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a</a:t>
            </a:r>
            <a:r>
              <a:rPr lang="ru-RU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of 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2: begin a := b;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4: a := c;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end;</a:t>
            </a:r>
            <a:endParaRPr lang="ru-RU" altLang="ru-RU" sz="2200" b="1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158729" name="Group 9">
            <a:extLst>
              <a:ext uri="{FF2B5EF4-FFF2-40B4-BE49-F238E27FC236}">
                <a16:creationId xmlns:a16="http://schemas.microsoft.com/office/drawing/2014/main" id="{7422C35C-6901-44D3-8B88-D051E6AB420E}"/>
              </a:ext>
            </a:extLst>
          </p:cNvPr>
          <p:cNvGrpSpPr>
            <a:grpSpLocks/>
          </p:cNvGrpSpPr>
          <p:nvPr/>
        </p:nvGrpSpPr>
        <p:grpSpPr bwMode="auto">
          <a:xfrm>
            <a:off x="1338561" y="1682353"/>
            <a:ext cx="1081206" cy="351473"/>
            <a:chOff x="651" y="862"/>
            <a:chExt cx="681" cy="221"/>
          </a:xfrm>
        </p:grpSpPr>
        <p:sp>
          <p:nvSpPr>
            <p:cNvPr id="17434" name="AutoShape 7">
              <a:extLst>
                <a:ext uri="{FF2B5EF4-FFF2-40B4-BE49-F238E27FC236}">
                  <a16:creationId xmlns:a16="http://schemas.microsoft.com/office/drawing/2014/main" id="{A4130DE8-2624-4E3E-A2A0-0CCEA4116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" y="862"/>
              <a:ext cx="681" cy="221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996" tIns="46798" rIns="89996" bIns="46798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 sz="1215"/>
            </a:p>
          </p:txBody>
        </p:sp>
        <p:sp>
          <p:nvSpPr>
            <p:cNvPr id="17435" name="Line 8">
              <a:extLst>
                <a:ext uri="{FF2B5EF4-FFF2-40B4-BE49-F238E27FC236}">
                  <a16:creationId xmlns:a16="http://schemas.microsoft.com/office/drawing/2014/main" id="{CC81A389-70B6-4F31-93FA-1518FAB8C8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0" y="879"/>
              <a:ext cx="663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996" tIns="46798" rIns="89996" bIns="46798" anchor="ctr"/>
            <a:lstStyle/>
            <a:p>
              <a:endParaRPr lang="ru-RU" sz="1215"/>
            </a:p>
          </p:txBody>
        </p:sp>
      </p:grpSp>
      <p:sp>
        <p:nvSpPr>
          <p:cNvPr id="158730" name="Rectangle 10">
            <a:extLst>
              <a:ext uri="{FF2B5EF4-FFF2-40B4-BE49-F238E27FC236}">
                <a16:creationId xmlns:a16="http://schemas.microsoft.com/office/drawing/2014/main" id="{B71D8F4B-956D-4EF3-8BC0-0CC82E65A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067" y="1352312"/>
            <a:ext cx="3158966" cy="144872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9996" tIns="46798" rIns="89996" bIns="46798">
            <a:spAutoFit/>
          </a:bodyPr>
          <a:lstStyle/>
          <a:p>
            <a:pPr>
              <a:defRPr/>
            </a:pP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case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a</a:t>
            </a:r>
            <a:r>
              <a:rPr lang="ru-RU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of 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2: a := b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4: a := c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end;</a:t>
            </a:r>
            <a:endParaRPr lang="ru-RU" altLang="ru-RU" sz="2200" b="1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158731" name="Rectangle 11">
            <a:extLst>
              <a:ext uri="{FF2B5EF4-FFF2-40B4-BE49-F238E27FC236}">
                <a16:creationId xmlns:a16="http://schemas.microsoft.com/office/drawing/2014/main" id="{1FA70654-1BE6-4C12-A09F-B110616DE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580" y="1727359"/>
            <a:ext cx="231458" cy="415766"/>
          </a:xfrm>
          <a:prstGeom prst="rect">
            <a:avLst/>
          </a:prstGeom>
          <a:ln>
            <a:headEnd/>
            <a:tailEnd type="none" w="lg" len="lg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89996" tIns="46798" rIns="89996" bIns="46798" anchor="ctr"/>
          <a:lstStyle/>
          <a:p>
            <a:pPr algn="ctr">
              <a:defRPr/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;</a:t>
            </a:r>
            <a:endParaRPr lang="ru-RU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158732" name="Rectangle 12">
            <a:extLst>
              <a:ext uri="{FF2B5EF4-FFF2-40B4-BE49-F238E27FC236}">
                <a16:creationId xmlns:a16="http://schemas.microsoft.com/office/drawing/2014/main" id="{D945C0BB-CC04-4674-B455-8224CBF6F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01" y="3183613"/>
            <a:ext cx="3158966" cy="144872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9996" tIns="46798" rIns="89996" bIns="46798">
            <a:spAutoFit/>
          </a:bodyPr>
          <a:lstStyle/>
          <a:p>
            <a:pPr>
              <a:defRPr/>
            </a:pP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case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a</a:t>
            </a:r>
            <a:r>
              <a:rPr lang="ru-RU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of 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2..5: a := b;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4: a := c;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end;</a:t>
            </a:r>
            <a:endParaRPr lang="ru-RU" altLang="ru-RU" sz="2200" b="1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158733" name="Group 13">
            <a:extLst>
              <a:ext uri="{FF2B5EF4-FFF2-40B4-BE49-F238E27FC236}">
                <a16:creationId xmlns:a16="http://schemas.microsoft.com/office/drawing/2014/main" id="{88A46761-7565-42CA-87E0-BBB3EE9E5231}"/>
              </a:ext>
            </a:extLst>
          </p:cNvPr>
          <p:cNvGrpSpPr>
            <a:grpSpLocks/>
          </p:cNvGrpSpPr>
          <p:nvPr/>
        </p:nvGrpSpPr>
        <p:grpSpPr bwMode="auto">
          <a:xfrm>
            <a:off x="917436" y="3858697"/>
            <a:ext cx="416838" cy="415766"/>
            <a:chOff x="809" y="3160"/>
            <a:chExt cx="262" cy="262"/>
          </a:xfrm>
        </p:grpSpPr>
        <p:sp>
          <p:nvSpPr>
            <p:cNvPr id="17432" name="Oval 14">
              <a:extLst>
                <a:ext uri="{FF2B5EF4-FFF2-40B4-BE49-F238E27FC236}">
                  <a16:creationId xmlns:a16="http://schemas.microsoft.com/office/drawing/2014/main" id="{8F82FD96-4D15-4853-A72F-C44B2940B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" y="3160"/>
              <a:ext cx="262" cy="26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996" tIns="46798" rIns="89996" bIns="46798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 sz="1215"/>
            </a:p>
          </p:txBody>
        </p:sp>
        <p:sp>
          <p:nvSpPr>
            <p:cNvPr id="17433" name="Line 15">
              <a:extLst>
                <a:ext uri="{FF2B5EF4-FFF2-40B4-BE49-F238E27FC236}">
                  <a16:creationId xmlns:a16="http://schemas.microsoft.com/office/drawing/2014/main" id="{21FB6509-9610-42D8-BB87-7996279A00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4" y="3213"/>
              <a:ext cx="204" cy="15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996" tIns="46798" rIns="89996" bIns="46798" anchor="ctr"/>
            <a:lstStyle/>
            <a:p>
              <a:endParaRPr lang="ru-RU" sz="1215"/>
            </a:p>
          </p:txBody>
        </p:sp>
      </p:grpSp>
      <p:sp>
        <p:nvSpPr>
          <p:cNvPr id="158736" name="Rectangle 16">
            <a:extLst>
              <a:ext uri="{FF2B5EF4-FFF2-40B4-BE49-F238E27FC236}">
                <a16:creationId xmlns:a16="http://schemas.microsoft.com/office/drawing/2014/main" id="{941E304D-8181-4A83-AA40-D08FE6F81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067" y="3142894"/>
            <a:ext cx="3158966" cy="144872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9996" tIns="46798" rIns="89996" bIns="46798">
            <a:spAutoFit/>
          </a:bodyPr>
          <a:lstStyle/>
          <a:p>
            <a:pPr>
              <a:defRPr/>
            </a:pP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case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a</a:t>
            </a:r>
            <a:r>
              <a:rPr lang="ru-RU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of 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0..2: a := b;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6..3: a := c;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end;</a:t>
            </a:r>
            <a:endParaRPr lang="ru-RU" altLang="ru-RU" sz="2200" b="1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158737" name="Rectangle 17">
            <a:extLst>
              <a:ext uri="{FF2B5EF4-FFF2-40B4-BE49-F238E27FC236}">
                <a16:creationId xmlns:a16="http://schemas.microsoft.com/office/drawing/2014/main" id="{CE7CB8C0-432A-4253-AA85-29417B46B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798" y="3822264"/>
            <a:ext cx="1006197" cy="415766"/>
          </a:xfrm>
          <a:prstGeom prst="rect">
            <a:avLst/>
          </a:prstGeom>
          <a:ln>
            <a:headEnd/>
            <a:tailEnd type="none" w="lg" len="lg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18000" tIns="46798" rIns="18000" bIns="46798" anchor="ctr"/>
          <a:lstStyle/>
          <a:p>
            <a:pPr algn="r">
              <a:defRPr/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3..6:</a:t>
            </a:r>
            <a:endParaRPr lang="ru-RU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158738" name="Rectangle 18">
            <a:extLst>
              <a:ext uri="{FF2B5EF4-FFF2-40B4-BE49-F238E27FC236}">
                <a16:creationId xmlns:a16="http://schemas.microsoft.com/office/drawing/2014/main" id="{92A36C5C-35D1-4A14-AFB4-C499F3224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702" y="4998840"/>
            <a:ext cx="3158966" cy="144872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9996" tIns="46798" rIns="89996" bIns="46798">
            <a:spAutoFit/>
          </a:bodyPr>
          <a:lstStyle/>
          <a:p>
            <a:pPr>
              <a:defRPr/>
            </a:pP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case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a+c/2</a:t>
            </a:r>
            <a:r>
              <a:rPr lang="ru-RU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of 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2: a := b;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4: a := c;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end;</a:t>
            </a:r>
            <a:endParaRPr lang="ru-RU" altLang="ru-RU" sz="2200" b="1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158739" name="Group 19">
            <a:extLst>
              <a:ext uri="{FF2B5EF4-FFF2-40B4-BE49-F238E27FC236}">
                <a16:creationId xmlns:a16="http://schemas.microsoft.com/office/drawing/2014/main" id="{10A4E38D-9DDD-4F38-9A00-CB6D5BEA43B2}"/>
              </a:ext>
            </a:extLst>
          </p:cNvPr>
          <p:cNvGrpSpPr>
            <a:grpSpLocks/>
          </p:cNvGrpSpPr>
          <p:nvPr/>
        </p:nvGrpSpPr>
        <p:grpSpPr bwMode="auto">
          <a:xfrm>
            <a:off x="1582877" y="4999911"/>
            <a:ext cx="942975" cy="350401"/>
            <a:chOff x="651" y="862"/>
            <a:chExt cx="681" cy="221"/>
          </a:xfrm>
        </p:grpSpPr>
        <p:sp>
          <p:nvSpPr>
            <p:cNvPr id="17430" name="AutoShape 20">
              <a:extLst>
                <a:ext uri="{FF2B5EF4-FFF2-40B4-BE49-F238E27FC236}">
                  <a16:creationId xmlns:a16="http://schemas.microsoft.com/office/drawing/2014/main" id="{E5050FCD-1D89-421B-A534-D6DE16D7B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" y="862"/>
              <a:ext cx="681" cy="221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996" tIns="46798" rIns="89996" bIns="46798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ru-RU" altLang="ru-RU" sz="1215"/>
            </a:p>
          </p:txBody>
        </p:sp>
        <p:sp>
          <p:nvSpPr>
            <p:cNvPr id="17431" name="Line 21">
              <a:extLst>
                <a:ext uri="{FF2B5EF4-FFF2-40B4-BE49-F238E27FC236}">
                  <a16:creationId xmlns:a16="http://schemas.microsoft.com/office/drawing/2014/main" id="{1D8BB8BA-2E67-473C-B9BE-C0C9F5076F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0" y="879"/>
              <a:ext cx="663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996" tIns="46798" rIns="89996" bIns="46798" anchor="ctr"/>
            <a:lstStyle/>
            <a:p>
              <a:endParaRPr lang="ru-RU" sz="1215"/>
            </a:p>
          </p:txBody>
        </p:sp>
      </p:grpSp>
      <p:sp>
        <p:nvSpPr>
          <p:cNvPr id="158742" name="Rectangle 22">
            <a:extLst>
              <a:ext uri="{FF2B5EF4-FFF2-40B4-BE49-F238E27FC236}">
                <a16:creationId xmlns:a16="http://schemas.microsoft.com/office/drawing/2014/main" id="{DBB0AF45-24C3-4BE8-82D9-7DBA989F6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361" y="4945262"/>
            <a:ext cx="4285178" cy="144872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9996" tIns="46798" rIns="89996" bIns="46798">
            <a:spAutoFit/>
          </a:bodyPr>
          <a:lstStyle/>
          <a:p>
            <a:pPr>
              <a:defRPr/>
            </a:pP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case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a</a:t>
            </a:r>
            <a:r>
              <a:rPr lang="ru-RU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of 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2: a := b; d := 0;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 4: a := c;</a:t>
            </a:r>
          </a:p>
          <a:p>
            <a:pPr>
              <a:defRPr/>
            </a:pPr>
            <a:r>
              <a:rPr lang="da-DK" altLang="ru-RU" sz="2200" b="1">
                <a:solidFill>
                  <a:schemeClr val="tx1"/>
                </a:solidFill>
                <a:latin typeface="Courier New" panose="02070309020205020404" pitchFamily="49" charset="0"/>
              </a:rPr>
              <a:t>end;</a:t>
            </a:r>
            <a:endParaRPr lang="ru-RU" altLang="ru-RU" sz="2200" b="1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158743" name="Rectangle 23">
            <a:extLst>
              <a:ext uri="{FF2B5EF4-FFF2-40B4-BE49-F238E27FC236}">
                <a16:creationId xmlns:a16="http://schemas.microsoft.com/office/drawing/2014/main" id="{7A335A3C-6342-4DAA-B8A4-4AF886E18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353" y="4632365"/>
            <a:ext cx="1006198" cy="415766"/>
          </a:xfrm>
          <a:prstGeom prst="rect">
            <a:avLst/>
          </a:prstGeom>
          <a:ln>
            <a:headEnd/>
            <a:tailEnd type="none" w="lg" len="lg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18000" tIns="46798" rIns="18000" bIns="46798" anchor="ctr"/>
          <a:lstStyle/>
          <a:p>
            <a:pPr algn="ctr">
              <a:defRPr/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begin</a:t>
            </a:r>
            <a:endParaRPr lang="ru-RU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158744" name="Rectangle 24">
            <a:extLst>
              <a:ext uri="{FF2B5EF4-FFF2-40B4-BE49-F238E27FC236}">
                <a16:creationId xmlns:a16="http://schemas.microsoft.com/office/drawing/2014/main" id="{8CFD753E-BAA0-4D5C-AC96-4790C1721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8622" y="5307450"/>
            <a:ext cx="794027" cy="415766"/>
          </a:xfrm>
          <a:prstGeom prst="rect">
            <a:avLst/>
          </a:prstGeom>
          <a:ln>
            <a:headEnd/>
            <a:tailEnd type="none" w="lg" len="lg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89996" tIns="46798" rIns="18000" bIns="46798" anchor="ctr"/>
          <a:lstStyle/>
          <a:p>
            <a:pPr>
              <a:defRPr/>
            </a:pPr>
            <a:r>
              <a:rPr lang="en-US" altLang="ru-RU" sz="2200" b="1">
                <a:solidFill>
                  <a:srgbClr val="FF0000"/>
                </a:solidFill>
                <a:latin typeface="Courier New" panose="02070309020205020404" pitchFamily="49" charset="0"/>
              </a:rPr>
              <a:t>end;</a:t>
            </a:r>
            <a:endParaRPr lang="ru-RU" altLang="ru-RU" sz="22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158745" name="Freeform 25">
            <a:extLst>
              <a:ext uri="{FF2B5EF4-FFF2-40B4-BE49-F238E27FC236}">
                <a16:creationId xmlns:a16="http://schemas.microsoft.com/office/drawing/2014/main" id="{00C9422B-CAD1-48D5-B990-816348119387}"/>
              </a:ext>
            </a:extLst>
          </p:cNvPr>
          <p:cNvSpPr>
            <a:spLocks/>
          </p:cNvSpPr>
          <p:nvPr/>
        </p:nvSpPr>
        <p:spPr bwMode="auto">
          <a:xfrm>
            <a:off x="4960442" y="5052418"/>
            <a:ext cx="238958" cy="499348"/>
          </a:xfrm>
          <a:custGeom>
            <a:avLst/>
            <a:gdLst>
              <a:gd name="T0" fmla="*/ 352764 w 150"/>
              <a:gd name="T1" fmla="*/ 0 h 314"/>
              <a:gd name="T2" fmla="*/ 326895 w 150"/>
              <a:gd name="T3" fmla="*/ 190493 h 314"/>
              <a:gd name="T4" fmla="*/ 270452 w 150"/>
              <a:gd name="T5" fmla="*/ 355116 h 314"/>
              <a:gd name="T6" fmla="*/ 65849 w 150"/>
              <a:gd name="T7" fmla="*/ 395096 h 314"/>
              <a:gd name="T8" fmla="*/ 25869 w 150"/>
              <a:gd name="T9" fmla="*/ 613810 h 314"/>
              <a:gd name="T10" fmla="*/ 25869 w 150"/>
              <a:gd name="T11" fmla="*/ 738453 h 3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0" h="314">
                <a:moveTo>
                  <a:pt x="150" y="0"/>
                </a:moveTo>
                <a:cubicBezTo>
                  <a:pt x="148" y="13"/>
                  <a:pt x="145" y="56"/>
                  <a:pt x="139" y="81"/>
                </a:cubicBezTo>
                <a:cubicBezTo>
                  <a:pt x="133" y="106"/>
                  <a:pt x="134" y="137"/>
                  <a:pt x="115" y="151"/>
                </a:cubicBezTo>
                <a:cubicBezTo>
                  <a:pt x="96" y="165"/>
                  <a:pt x="45" y="150"/>
                  <a:pt x="28" y="168"/>
                </a:cubicBezTo>
                <a:cubicBezTo>
                  <a:pt x="11" y="186"/>
                  <a:pt x="14" y="237"/>
                  <a:pt x="11" y="261"/>
                </a:cubicBezTo>
                <a:cubicBezTo>
                  <a:pt x="8" y="285"/>
                  <a:pt x="0" y="301"/>
                  <a:pt x="11" y="31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996" tIns="46798" rIns="89996" bIns="46798" anchor="ctr"/>
          <a:lstStyle/>
          <a:p>
            <a:endParaRPr lang="ru-RU" sz="1215"/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6DC21D93-8288-4536-A0AA-DFAFBB4CE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514" y="176808"/>
            <a:ext cx="2429233" cy="6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3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 выбора</a:t>
            </a:r>
          </a:p>
        </p:txBody>
      </p:sp>
      <p:sp>
        <p:nvSpPr>
          <p:cNvPr id="26" name="Рамка 25">
            <a:extLst>
              <a:ext uri="{FF2B5EF4-FFF2-40B4-BE49-F238E27FC236}">
                <a16:creationId xmlns:a16="http://schemas.microsoft.com/office/drawing/2014/main" id="{C8F86D12-2957-4ADF-B87E-1CF87B74C539}"/>
              </a:ext>
            </a:extLst>
          </p:cNvPr>
          <p:cNvSpPr/>
          <p:nvPr/>
        </p:nvSpPr>
        <p:spPr>
          <a:xfrm>
            <a:off x="179" y="0"/>
            <a:ext cx="9143643" cy="6858000"/>
          </a:xfrm>
          <a:prstGeom prst="frame">
            <a:avLst>
              <a:gd name="adj1" fmla="val 225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15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animBg="1"/>
      <p:bldP spid="158730" grpId="0" animBg="1"/>
      <p:bldP spid="158731" grpId="0" animBg="1"/>
      <p:bldP spid="158732" grpId="0" animBg="1"/>
      <p:bldP spid="158736" grpId="0" animBg="1"/>
      <p:bldP spid="158737" grpId="0" animBg="1"/>
      <p:bldP spid="158738" grpId="0" animBg="1"/>
      <p:bldP spid="158742" grpId="0" animBg="1"/>
      <p:bldP spid="158743" grpId="0" animBg="1"/>
      <p:bldP spid="15874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1260</Words>
  <Application>Microsoft Office PowerPoint</Application>
  <PresentationFormat>Экран (4:3)</PresentationFormat>
  <Paragraphs>223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 PL KaitiM GB</vt:lpstr>
      <vt:lpstr>Arial</vt:lpstr>
      <vt:lpstr>Calibri</vt:lpstr>
      <vt:lpstr>Calibri Light</vt:lpstr>
      <vt:lpstr>Courier New</vt:lpstr>
      <vt:lpstr>Liberation Serif</vt:lpstr>
      <vt:lpstr>Mangal</vt:lpstr>
      <vt:lpstr>Times New Roman</vt:lpstr>
      <vt:lpstr>Тема Office</vt:lpstr>
      <vt:lpstr>Алгоритмы ветвления. Оператор множественного выбора CASE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Оператор выбора позволяет выбрать одно из нескольких возможных продолжений программы. Параметром, по которому осуществляется выбор, служит так называемый ключ выбора (или селектор) - выражение любого типа (кроме типов REAL и STRING)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Оператор множественного выбора CASE</dc:title>
  <dc:creator>Александрова З.В.</dc:creator>
  <cp:lastModifiedBy>user</cp:lastModifiedBy>
  <cp:revision>1</cp:revision>
  <dcterms:created xsi:type="dcterms:W3CDTF">2019-03-20T03:06:22Z</dcterms:created>
  <dcterms:modified xsi:type="dcterms:W3CDTF">2019-03-20T03:09:39Z</dcterms:modified>
</cp:coreProperties>
</file>