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9" r:id="rId4"/>
    <p:sldId id="273" r:id="rId5"/>
    <p:sldId id="271" r:id="rId6"/>
    <p:sldId id="282" r:id="rId7"/>
    <p:sldId id="283" r:id="rId8"/>
    <p:sldId id="275" r:id="rId9"/>
    <p:sldId id="276" r:id="rId10"/>
    <p:sldId id="264" r:id="rId11"/>
    <p:sldId id="265" r:id="rId12"/>
    <p:sldId id="266" r:id="rId13"/>
    <p:sldId id="267" r:id="rId14"/>
    <p:sldId id="291" r:id="rId15"/>
    <p:sldId id="292" r:id="rId16"/>
    <p:sldId id="277" r:id="rId17"/>
    <p:sldId id="29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AA637B3-9921-4252-BCBE-BE68D01B3BD3}">
          <p14:sldIdLst>
            <p14:sldId id="257"/>
            <p14:sldId id="270"/>
            <p14:sldId id="279"/>
            <p14:sldId id="273"/>
            <p14:sldId id="271"/>
            <p14:sldId id="282"/>
          </p14:sldIdLst>
        </p14:section>
        <p14:section name="Раздел без заголовка" id="{CFDA91C5-6D5F-48A2-A3DE-1FBF9645BCEB}">
          <p14:sldIdLst>
            <p14:sldId id="283"/>
            <p14:sldId id="275"/>
            <p14:sldId id="276"/>
            <p14:sldId id="264"/>
            <p14:sldId id="265"/>
            <p14:sldId id="266"/>
            <p14:sldId id="267"/>
            <p14:sldId id="291"/>
            <p14:sldId id="292"/>
            <p14:sldId id="277"/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g"/><Relationship Id="rId7" Type="http://schemas.openxmlformats.org/officeDocument/2006/relationships/image" Target="../media/image2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3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5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jpe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85" y="0"/>
            <a:ext cx="916890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68760"/>
            <a:ext cx="7920880" cy="3096344"/>
          </a:xfrm>
        </p:spPr>
        <p:txBody>
          <a:bodyPr>
            <a:normAutofit/>
          </a:bodyPr>
          <a:lstStyle/>
          <a:p>
            <a:r>
              <a:rPr lang="ru-RU" sz="5400" b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О</a:t>
            </a:r>
            <a:r>
              <a:rPr lang="ru-RU" sz="4000" b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ни </a:t>
            </a:r>
            <a:r>
              <a:rPr lang="ru-RU" sz="4000" b="1" cap="all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были </a:t>
            </a:r>
            <a:r>
              <a:rPr lang="en-US" sz="4000" b="1" cap="all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4000" b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первыми…</a:t>
            </a:r>
            <a:endParaRPr lang="ru-RU" sz="4000" b="1" cap="all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5877272"/>
            <a:ext cx="4320480" cy="369332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38100" cmpd="thinThick">
            <a:solidFill>
              <a:schemeClr val="accent2">
                <a:lumMod val="50000"/>
              </a:schemeClr>
            </a:solidFill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Учитель  физики  А.В. 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Табакаева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04664"/>
            <a:ext cx="78488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Georgia Pro Black" panose="02040A02050405020203" pitchFamily="18" charset="0"/>
              </a:rPr>
              <a:t>ГОСУДАРСТВЕННОЕ КАЗЕННОЕ ОБЩЕОБРАЗОВАТЕЛЬНОЕ УЧРЕЖДЕНИЕ</a:t>
            </a:r>
          </a:p>
          <a:p>
            <a:pPr algn="ctr"/>
            <a:r>
              <a:rPr lang="ru-RU" sz="1000" dirty="0">
                <a:latin typeface="Georgia Pro Black" panose="02040A02050405020203" pitchFamily="18" charset="0"/>
              </a:rPr>
              <a:t>КЕМЕРОВСКОЙ ОБЛАСТИ «СРЕДНЯЯ ОБЩЕОБРАЗОВАТЕЛЬНАЯ ШКОЛА ПРИ ИСПРАВИТЕЛЬНЫХ УЧРЕЖДЕНИЯХ УГОЛОВНО-ИСПОЛНИТЕЛЬНОЙ СИСТЕМЫ»</a:t>
            </a:r>
          </a:p>
        </p:txBody>
      </p:sp>
    </p:spTree>
    <p:extLst>
      <p:ext uri="{BB962C8B-B14F-4D97-AF65-F5344CB8AC3E}">
        <p14:creationId xmlns:p14="http://schemas.microsoft.com/office/powerpoint/2010/main" val="78670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95543" y="-214639"/>
            <a:ext cx="9431208" cy="7072639"/>
          </a:xfrm>
        </p:spPr>
      </p:pic>
      <p:sp>
        <p:nvSpPr>
          <p:cNvPr id="6" name="Прямоугольник 5"/>
          <p:cNvSpPr/>
          <p:nvPr/>
        </p:nvSpPr>
        <p:spPr>
          <a:xfrm>
            <a:off x="6716960" y="3127996"/>
            <a:ext cx="2294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1825 — 1890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049" y="-106813"/>
            <a:ext cx="643856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Александр Федорович Можайский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70" y="273457"/>
            <a:ext cx="2076832" cy="28545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9" name="Прямоугольник 18"/>
          <p:cNvSpPr/>
          <p:nvPr/>
        </p:nvSpPr>
        <p:spPr>
          <a:xfrm>
            <a:off x="611049" y="412523"/>
            <a:ext cx="6105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Русский </a:t>
            </a:r>
            <a:r>
              <a:rPr lang="ru-RU" b="1" dirty="0">
                <a:latin typeface="Georgia" pitchFamily="18" charset="0"/>
              </a:rPr>
              <a:t>военный деятель </a:t>
            </a:r>
            <a:r>
              <a:rPr lang="ru-RU" b="1" dirty="0" smtClean="0">
                <a:latin typeface="Georgia" pitchFamily="18" charset="0"/>
              </a:rPr>
              <a:t>— </a:t>
            </a:r>
            <a:r>
              <a:rPr lang="ru-RU" b="1" dirty="0" err="1" smtClean="0">
                <a:latin typeface="Georgia" pitchFamily="18" charset="0"/>
              </a:rPr>
              <a:t>контрл</a:t>
            </a:r>
            <a:r>
              <a:rPr lang="ru-RU" b="1" dirty="0" smtClean="0">
                <a:latin typeface="Georgia" pitchFamily="18" charset="0"/>
              </a:rPr>
              <a:t>-адмирал,</a:t>
            </a:r>
            <a:r>
              <a:rPr lang="ru-RU" b="1" dirty="0">
                <a:latin typeface="Georgia" pitchFamily="18" charset="0"/>
              </a:rPr>
              <a:t> </a:t>
            </a:r>
            <a:r>
              <a:rPr lang="ru-RU" b="1" dirty="0" smtClean="0">
                <a:latin typeface="Georgia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Georgia" pitchFamily="18" charset="0"/>
              </a:rPr>
              <a:t>изобретатель</a:t>
            </a:r>
            <a:r>
              <a:rPr lang="ru-RU" b="1" dirty="0">
                <a:latin typeface="Georgia" pitchFamily="18" charset="0"/>
              </a:rPr>
              <a:t> — пионер </a:t>
            </a:r>
            <a:r>
              <a:rPr lang="ru-RU" b="1" dirty="0" smtClean="0">
                <a:latin typeface="Georgia" pitchFamily="18" charset="0"/>
              </a:rPr>
              <a:t>авиации.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2838" y="1059645"/>
            <a:ext cx="59141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1876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году "два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раза поднимался в воздух и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летал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с комфортом"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на воздушном змее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</a:t>
            </a:r>
            <a:endParaRPr lang="ru-RU" sz="16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algn="just"/>
            <a:endParaRPr lang="ru-RU" sz="16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1877 году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построил первую летающую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модель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самолета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«летучки».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16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1882 назвал «Жар-Птицей»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первый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построенный  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самолет.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802714" y="5840314"/>
            <a:ext cx="8532951" cy="1006355"/>
            <a:chOff x="802714" y="5840314"/>
            <a:chExt cx="8532951" cy="10063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802714" y="6261894"/>
              <a:ext cx="85329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i="1" dirty="0">
                  <a:latin typeface="Georgia" pitchFamily="18" charset="0"/>
                </a:rPr>
                <a:t>И случилось это </a:t>
              </a:r>
              <a:r>
                <a:rPr lang="ru-RU" sz="1600" b="1" i="1" dirty="0">
                  <a:latin typeface="Georgia" pitchFamily="18" charset="0"/>
                </a:rPr>
                <a:t>на двадцать лет раньше</a:t>
              </a:r>
              <a:r>
                <a:rPr lang="ru-RU" sz="1600" i="1" dirty="0">
                  <a:latin typeface="Georgia" pitchFamily="18" charset="0"/>
                </a:rPr>
                <a:t>, чем известные братья Райт</a:t>
              </a:r>
              <a:r>
                <a:rPr lang="ru-RU" sz="1600" i="1" dirty="0" smtClean="0">
                  <a:latin typeface="Georgia" pitchFamily="18" charset="0"/>
                </a:rPr>
                <a:t>,  </a:t>
              </a:r>
            </a:p>
            <a:p>
              <a:pPr algn="ctr"/>
              <a:r>
                <a:rPr lang="ru-RU" sz="1600" i="1" dirty="0" smtClean="0">
                  <a:latin typeface="Georgia" pitchFamily="18" charset="0"/>
                </a:rPr>
                <a:t>построили </a:t>
              </a:r>
              <a:r>
                <a:rPr lang="ru-RU" sz="1600" i="1" dirty="0">
                  <a:latin typeface="Georgia" pitchFamily="18" charset="0"/>
                </a:rPr>
                <a:t>и запатентовали свой самолет.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33894" y="5840314"/>
              <a:ext cx="84705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Русским </a:t>
              </a:r>
              <a:r>
                <a:rPr lang="ru-RU" sz="2400" b="1" dirty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ученым был изобретен </a:t>
              </a:r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первый самолет! 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82"/>
          <a:stretch/>
        </p:blipFill>
        <p:spPr>
          <a:xfrm>
            <a:off x="896202" y="3121748"/>
            <a:ext cx="2796279" cy="15971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17" y="3127996"/>
            <a:ext cx="2835008" cy="23526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4" t="8081" r="8920" b="1166"/>
          <a:stretch/>
        </p:blipFill>
        <p:spPr>
          <a:xfrm>
            <a:off x="6335097" y="4387505"/>
            <a:ext cx="2851105" cy="14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4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108520" y="-183311"/>
            <a:ext cx="9431208" cy="7072639"/>
          </a:xfr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833894" y="-106813"/>
            <a:ext cx="6139214" cy="72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Александр Степанович  Попов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6538" y="412523"/>
            <a:ext cx="6251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Русский физик </a:t>
            </a:r>
            <a:r>
              <a:rPr lang="ru-RU" b="1" dirty="0">
                <a:latin typeface="Georgia" pitchFamily="18" charset="0"/>
              </a:rPr>
              <a:t>и электротехник, профессор, изобретатель</a:t>
            </a:r>
            <a:r>
              <a:rPr lang="ru-RU" b="1" dirty="0" smtClean="0">
                <a:latin typeface="Georgia" pitchFamily="18" charset="0"/>
              </a:rPr>
              <a:t>, статский советник, пионер</a:t>
            </a:r>
            <a:r>
              <a:rPr lang="ru-RU" b="1" dirty="0">
                <a:latin typeface="Georgia" pitchFamily="18" charset="0"/>
              </a:rPr>
              <a:t> </a:t>
            </a:r>
            <a:r>
              <a:rPr lang="ru-RU" b="1" dirty="0" smtClean="0">
                <a:latin typeface="Georgia" pitchFamily="18" charset="0"/>
              </a:rPr>
              <a:t>радио.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5178" y="1147719"/>
            <a:ext cx="59141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7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мая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1895 первым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продемонстрировал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практичный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радиоприёмни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к.</a:t>
            </a:r>
          </a:p>
          <a:p>
            <a:pPr algn="just"/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24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марта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1896 первым продемонстрировал опыт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радиотелеграфии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, послав радиограмму.</a:t>
            </a:r>
          </a:p>
          <a:p>
            <a:pPr algn="just"/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 1900 года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использовал беспроводную радиосвязь 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время спасательных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работ на флоте.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 flipH="1">
            <a:off x="6973108" y="243122"/>
            <a:ext cx="2083193" cy="3237067"/>
            <a:chOff x="7047943" y="260261"/>
            <a:chExt cx="2083193" cy="323706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047943" y="3127996"/>
              <a:ext cx="20831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1859 — 1905</a:t>
              </a:r>
              <a:endParaRPr lang="ru-RU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93" b="5135"/>
            <a:stretch/>
          </p:blipFill>
          <p:spPr>
            <a:xfrm>
              <a:off x="7047943" y="260261"/>
              <a:ext cx="2083193" cy="28979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</p:grpSp>
      <p:grpSp>
        <p:nvGrpSpPr>
          <p:cNvPr id="2" name="Группа 1"/>
          <p:cNvGrpSpPr/>
          <p:nvPr/>
        </p:nvGrpSpPr>
        <p:grpSpPr>
          <a:xfrm>
            <a:off x="795011" y="5511078"/>
            <a:ext cx="8490634" cy="1179507"/>
            <a:chOff x="795011" y="5511078"/>
            <a:chExt cx="8490634" cy="117950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33894" y="5511078"/>
              <a:ext cx="73170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Русским </a:t>
              </a:r>
              <a:r>
                <a:rPr lang="ru-RU" sz="2400" b="1" dirty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ученым был изобретен </a:t>
              </a:r>
              <a:endPara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endParaRPr>
            </a:p>
            <a:p>
              <a:pPr algn="ctr"/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первый радиоприемник! 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95011" y="6352031"/>
              <a:ext cx="84906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i="1" dirty="0" smtClean="0">
                  <a:latin typeface="Georgia" pitchFamily="18" charset="0"/>
                </a:rPr>
                <a:t>Демонстрация </a:t>
              </a:r>
              <a:r>
                <a:rPr lang="ru-RU" sz="1600" b="1" i="1" dirty="0" smtClean="0">
                  <a:latin typeface="Georgia" pitchFamily="18" charset="0"/>
                </a:rPr>
                <a:t>на год раньше</a:t>
              </a:r>
              <a:r>
                <a:rPr lang="ru-RU" sz="1600" i="1" dirty="0" smtClean="0">
                  <a:latin typeface="Georgia" pitchFamily="18" charset="0"/>
                </a:rPr>
                <a:t>, чем  Маркони подал заявку на изобретение.</a:t>
              </a:r>
              <a:endParaRPr lang="ru-RU" sz="1600" i="1" dirty="0">
                <a:latin typeface="Georgia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559509"/>
            <a:ext cx="2757929" cy="18476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1522" r="394" b="-1522"/>
          <a:stretch/>
        </p:blipFill>
        <p:spPr>
          <a:xfrm>
            <a:off x="6386016" y="3681512"/>
            <a:ext cx="2618928" cy="17256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8" y="3381780"/>
            <a:ext cx="2353445" cy="20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147746" y="-154286"/>
            <a:ext cx="9431208" cy="7072639"/>
          </a:xfr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833894" y="-106813"/>
            <a:ext cx="6330394" cy="72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Борис Львович Розинг</a:t>
            </a:r>
            <a:r>
              <a:rPr lang="ru-RU" sz="2400" dirty="0">
                <a:latin typeface="Georgia" pitchFamily="18" charset="0"/>
              </a:rPr>
              <a:t> 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6538" y="412523"/>
            <a:ext cx="6251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Русский    физик,     учёный</a:t>
            </a:r>
            <a:r>
              <a:rPr lang="ru-RU" b="1" dirty="0">
                <a:latin typeface="Georgia" pitchFamily="18" charset="0"/>
              </a:rPr>
              <a:t>, </a:t>
            </a:r>
            <a:r>
              <a:rPr lang="ru-RU" b="1" dirty="0" smtClean="0">
                <a:latin typeface="Georgia" pitchFamily="18" charset="0"/>
              </a:rPr>
              <a:t>    педагог, пионер   </a:t>
            </a:r>
            <a:r>
              <a:rPr lang="ru-RU" b="1" dirty="0">
                <a:latin typeface="Georgia" pitchFamily="18" charset="0"/>
              </a:rPr>
              <a:t> </a:t>
            </a:r>
            <a:r>
              <a:rPr lang="ru-RU" b="1" dirty="0" smtClean="0">
                <a:latin typeface="Georgia" pitchFamily="18" charset="0"/>
              </a:rPr>
              <a:t>телевидения.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9286" y="1105045"/>
            <a:ext cx="57309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22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мая 1911 года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первым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мире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получил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на экране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катодного кинескопа телевизионно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е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изображение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algn="just"/>
            <a:endParaRPr lang="ru-RU" sz="16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Создал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прибор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, облегчающий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ориентировку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незрячи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х среди темных и светлых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предметов.</a:t>
            </a:r>
          </a:p>
          <a:p>
            <a:pPr algn="just"/>
            <a:endParaRPr lang="ru-RU" sz="16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Разработал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устройство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для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записи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и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воспроизведения звука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6732240" y="3280258"/>
            <a:ext cx="2267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1869 — 1933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1557" r="11955" b="34010"/>
          <a:stretch/>
        </p:blipFill>
        <p:spPr>
          <a:xfrm>
            <a:off x="6732240" y="370048"/>
            <a:ext cx="2267287" cy="29102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Прямоугольник 2"/>
          <p:cNvSpPr/>
          <p:nvPr/>
        </p:nvSpPr>
        <p:spPr>
          <a:xfrm>
            <a:off x="781691" y="6226054"/>
            <a:ext cx="8070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Georgia" pitchFamily="18" charset="0"/>
              </a:rPr>
              <a:t>Ещё в 1925 г</a:t>
            </a:r>
            <a:r>
              <a:rPr lang="ru-RU" sz="1600" i="1" dirty="0" smtClean="0">
                <a:latin typeface="Georgia" pitchFamily="18" charset="0"/>
              </a:rPr>
              <a:t>.</a:t>
            </a:r>
            <a:r>
              <a:rPr lang="en-US" sz="1600" i="1" dirty="0" smtClean="0">
                <a:latin typeface="Georgia" pitchFamily="18" charset="0"/>
              </a:rPr>
              <a:t>  </a:t>
            </a:r>
            <a:r>
              <a:rPr lang="ru-RU" sz="1600" i="1" dirty="0" smtClean="0">
                <a:latin typeface="Georgia" pitchFamily="18" charset="0"/>
              </a:rPr>
              <a:t>Розинг предвидел, </a:t>
            </a:r>
          </a:p>
          <a:p>
            <a:pPr algn="ctr"/>
            <a:r>
              <a:rPr lang="ru-RU" sz="1600" i="1" dirty="0" smtClean="0">
                <a:latin typeface="Georgia" pitchFamily="18" charset="0"/>
              </a:rPr>
              <a:t>что </a:t>
            </a:r>
            <a:r>
              <a:rPr lang="ru-RU" sz="1600" b="1" i="1" dirty="0" smtClean="0">
                <a:latin typeface="Georgia" pitchFamily="18" charset="0"/>
              </a:rPr>
              <a:t>телевидение</a:t>
            </a:r>
            <a:r>
              <a:rPr lang="ru-RU" sz="1600" i="1" dirty="0" smtClean="0">
                <a:latin typeface="Georgia" pitchFamily="18" charset="0"/>
              </a:rPr>
              <a:t>  распространится повсеместно.</a:t>
            </a:r>
            <a:endParaRPr lang="ru-RU" sz="1600" i="1" dirty="0"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1691" y="5289819"/>
            <a:ext cx="8501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Русским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ученым был изобретен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пособ передачи изображения на расстояние!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378776" y="3225489"/>
            <a:ext cx="2818400" cy="2057432"/>
            <a:chOff x="1378776" y="3225489"/>
            <a:chExt cx="2818400" cy="205743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38"/>
            <a:stretch/>
          </p:blipFill>
          <p:spPr>
            <a:xfrm>
              <a:off x="1663089" y="3225489"/>
              <a:ext cx="2249775" cy="1720028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378776" y="4913589"/>
              <a:ext cx="28184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Передающее </a:t>
              </a:r>
              <a:r>
                <a:rPr lang="ru-RU" dirty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устройство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747795" y="3667304"/>
            <a:ext cx="3660112" cy="1615617"/>
            <a:chOff x="4747795" y="3667304"/>
            <a:chExt cx="3660112" cy="161561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47"/>
            <a:stretch/>
          </p:blipFill>
          <p:spPr>
            <a:xfrm>
              <a:off x="4747795" y="3667304"/>
              <a:ext cx="3660112" cy="1092605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5463303" y="4913589"/>
              <a:ext cx="2537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Приемное </a:t>
              </a:r>
              <a:r>
                <a:rPr lang="ru-RU" dirty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устройство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6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155758" y="-122951"/>
            <a:ext cx="9431208" cy="7072639"/>
          </a:xfr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833894" y="-106813"/>
            <a:ext cx="5898346" cy="72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Владимир Григорьевич Федоров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6539" y="412523"/>
            <a:ext cx="586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Русский    конструктор оружия, </a:t>
            </a:r>
            <a:r>
              <a:rPr lang="ru-RU" b="1" dirty="0">
                <a:latin typeface="Georgia" pitchFamily="18" charset="0"/>
              </a:rPr>
              <a:t>генерал-лейтенант инженерно-технической </a:t>
            </a:r>
            <a:r>
              <a:rPr lang="ru-RU" b="1" dirty="0" smtClean="0">
                <a:latin typeface="Georgia" pitchFamily="18" charset="0"/>
              </a:rPr>
              <a:t>службы.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9286" y="1105045"/>
            <a:ext cx="55869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1911 году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испытал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5-зарядную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автоматическую  винтовку .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 </a:t>
            </a:r>
          </a:p>
          <a:p>
            <a:pPr algn="just"/>
            <a:endParaRPr lang="ru-RU" sz="16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1916 году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сделал свое гениальное открытие: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он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изобрел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автомат.</a:t>
            </a:r>
            <a:endParaRPr lang="ru-RU" sz="1600" b="1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algn="just"/>
            <a:endParaRPr lang="ru-RU" sz="16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20-х годах 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XX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века советские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Танки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МС-1 и Т-18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вооружались  спаркой 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автоматов Фёдорова.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6732240" y="3280258"/>
            <a:ext cx="2267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1874 — 1966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1691" y="6226054"/>
            <a:ext cx="8362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Georgia" pitchFamily="18" charset="0"/>
              </a:rPr>
              <a:t>Автомат имел </a:t>
            </a:r>
            <a:r>
              <a:rPr lang="ru-RU" sz="1600" i="1" dirty="0">
                <a:latin typeface="Georgia" pitchFamily="18" charset="0"/>
              </a:rPr>
              <a:t>боевое применение в первой мировой , </a:t>
            </a:r>
            <a:endParaRPr lang="ru-RU" sz="1600" i="1" dirty="0" smtClean="0">
              <a:latin typeface="Georgia" pitchFamily="18" charset="0"/>
            </a:endParaRPr>
          </a:p>
          <a:p>
            <a:pPr algn="ctr"/>
            <a:r>
              <a:rPr lang="ru-RU" sz="1600" i="1" dirty="0" smtClean="0">
                <a:latin typeface="Georgia" pitchFamily="18" charset="0"/>
              </a:rPr>
              <a:t>гражданской </a:t>
            </a:r>
            <a:r>
              <a:rPr lang="ru-RU" sz="1600" i="1" dirty="0">
                <a:latin typeface="Georgia" pitchFamily="18" charset="0"/>
              </a:rPr>
              <a:t>и финской войнах.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81690" y="5625889"/>
            <a:ext cx="8501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Первый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автомат в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истории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разработан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России!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2"/>
          <a:stretch/>
        </p:blipFill>
        <p:spPr>
          <a:xfrm>
            <a:off x="6661476" y="412523"/>
            <a:ext cx="2211456" cy="29102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1"/>
          <a:stretch/>
        </p:blipFill>
        <p:spPr>
          <a:xfrm>
            <a:off x="873693" y="3464924"/>
            <a:ext cx="3481497" cy="12100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24000"/>
          <a:stretch/>
        </p:blipFill>
        <p:spPr>
          <a:xfrm>
            <a:off x="2443570" y="4221088"/>
            <a:ext cx="4217907" cy="10687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16716" r="10435" b="8853"/>
          <a:stretch/>
        </p:blipFill>
        <p:spPr>
          <a:xfrm>
            <a:off x="6426200" y="3803908"/>
            <a:ext cx="2446732" cy="161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cxnSp>
        <p:nvCxnSpPr>
          <p:cNvPr id="7" name="Прямая со стрелкой 6"/>
          <p:cNvCxnSpPr/>
          <p:nvPr/>
        </p:nvCxnSpPr>
        <p:spPr>
          <a:xfrm>
            <a:off x="4946573" y="3167148"/>
            <a:ext cx="2073699" cy="902783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4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287208" y="-169108"/>
            <a:ext cx="9431208" cy="7072639"/>
          </a:xfrm>
        </p:spPr>
      </p:pic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661053" y="-9939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cap="all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 чем наши </a:t>
            </a:r>
            <a:r>
              <a:rPr lang="ru-RU" sz="3600" b="1" i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были первые</a:t>
            </a:r>
            <a:endParaRPr lang="ru-RU" sz="3600" b="1" i="1" cap="all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953620"/>
              </p:ext>
            </p:extLst>
          </p:nvPr>
        </p:nvGraphicFramePr>
        <p:xfrm>
          <a:off x="683569" y="836716"/>
          <a:ext cx="8280922" cy="2979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098"/>
                <a:gridCol w="5400502"/>
                <a:gridCol w="2092322"/>
              </a:tblGrid>
              <a:tr h="331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Событие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Автор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1746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Оптический прицел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А.К. Нартов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1834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Электродвигатель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Б.С. Якоби.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1837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Гусеница – первый гусеничный движитель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Д.А. Загряжский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1882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Электросварка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Н.Н. </a:t>
                      </a:r>
                      <a:r>
                        <a:rPr lang="ru-RU" sz="1600" u="none" strike="noStrike" dirty="0" err="1">
                          <a:effectLst/>
                          <a:latin typeface="Georgia" panose="02040502050405020303" pitchFamily="18" charset="0"/>
                        </a:rPr>
                        <a:t>Бенардос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1899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Электромобиль – двухместный электромобиль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И</a:t>
                      </a:r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. Романов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1911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Вертолёт 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(основной узел современного вертолёта)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Б.Н. Юрьев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1911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Ранцевый 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парашют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Г.Е. Котельников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1914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Бомбардировщик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И.И. Сикорский.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97467"/>
            <a:ext cx="1728192" cy="152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47" y="5000936"/>
            <a:ext cx="1944216" cy="178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2" t="1927" r="36006" b="55543"/>
          <a:stretch/>
        </p:blipFill>
        <p:spPr bwMode="auto">
          <a:xfrm>
            <a:off x="3131840" y="4021316"/>
            <a:ext cx="2016224" cy="1337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5410805"/>
            <a:ext cx="1800200" cy="1351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9837" r="47112" b="21871"/>
          <a:stretch/>
        </p:blipFill>
        <p:spPr bwMode="auto">
          <a:xfrm>
            <a:off x="5388835" y="4021316"/>
            <a:ext cx="1723324" cy="1716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55689"/>
            <a:ext cx="1634679" cy="2651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807126" y="5618276"/>
            <a:ext cx="1242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sz="1200" b="1" dirty="0">
                <a:latin typeface="Georgia" panose="02040502050405020303" pitchFamily="18" charset="0"/>
              </a:rPr>
              <a:t>Оптический </a:t>
            </a:r>
            <a:endParaRPr lang="ru-RU" sz="1200" b="1" dirty="0" smtClean="0">
              <a:latin typeface="Georgia" panose="02040502050405020303" pitchFamily="18" charset="0"/>
            </a:endParaRPr>
          </a:p>
          <a:p>
            <a:pPr algn="ctr" fontAlgn="b"/>
            <a:r>
              <a:rPr lang="ru-RU" sz="1200" b="1" dirty="0" smtClean="0">
                <a:latin typeface="Georgia" panose="02040502050405020303" pitchFamily="18" charset="0"/>
              </a:rPr>
              <a:t>прицел</a:t>
            </a:r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98204" y="6569133"/>
            <a:ext cx="1697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Georgia" panose="02040502050405020303" pitchFamily="18" charset="0"/>
              </a:rPr>
              <a:t>Электродвигатель</a:t>
            </a:r>
            <a:endParaRPr lang="ru-RU" sz="12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659692" y="5181146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Georgia" panose="02040502050405020303" pitchFamily="18" charset="0"/>
              </a:rPr>
              <a:t>Гусеница</a:t>
            </a:r>
            <a:endParaRPr lang="ru-RU" sz="12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184143" y="6623931"/>
            <a:ext cx="1423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"/>
            <a:r>
              <a:rPr lang="ru-RU" sz="1200" b="1" dirty="0">
                <a:latin typeface="Georgia" panose="02040502050405020303" pitchFamily="18" charset="0"/>
              </a:rPr>
              <a:t>Электросварка</a:t>
            </a:r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5507345" y="5615557"/>
            <a:ext cx="1486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Georgia" panose="02040502050405020303" pitchFamily="18" charset="0"/>
              </a:rPr>
              <a:t>Электромобиль</a:t>
            </a:r>
            <a:endParaRPr lang="ru-RU" sz="1200" b="1" dirty="0"/>
          </a:p>
        </p:txBody>
      </p:sp>
      <p:sp>
        <p:nvSpPr>
          <p:cNvPr id="1031" name="Прямоугольник 1030"/>
          <p:cNvSpPr/>
          <p:nvPr/>
        </p:nvSpPr>
        <p:spPr>
          <a:xfrm>
            <a:off x="7215100" y="6566414"/>
            <a:ext cx="1843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"/>
            <a:r>
              <a:rPr lang="ru-RU" sz="1200" b="1" dirty="0">
                <a:latin typeface="Georgia" panose="02040502050405020303" pitchFamily="18" charset="0"/>
              </a:rPr>
              <a:t>Ранцевый парашют</a:t>
            </a:r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287208" y="-169108"/>
            <a:ext cx="9431208" cy="7072639"/>
          </a:xfrm>
        </p:spPr>
      </p:pic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661053" y="-9939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cap="all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 чем наши </a:t>
            </a:r>
            <a:r>
              <a:rPr lang="ru-RU" sz="3600" b="1" i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были первые</a:t>
            </a:r>
            <a:endParaRPr lang="ru-RU" sz="3600" b="1" i="1" cap="all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79860" y="6297168"/>
            <a:ext cx="1407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"/>
            <a:r>
              <a:rPr lang="ru-RU" sz="1200" b="1" dirty="0" smtClean="0">
                <a:latin typeface="Georgia" panose="02040502050405020303" pitchFamily="18" charset="0"/>
              </a:rPr>
              <a:t>Юрий Гагарин</a:t>
            </a:r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31" name="Прямоугольник 1030"/>
          <p:cNvSpPr/>
          <p:nvPr/>
        </p:nvSpPr>
        <p:spPr>
          <a:xfrm>
            <a:off x="3326395" y="4821065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sz="1200" b="1" dirty="0">
                <a:latin typeface="Georgia" panose="02040502050405020303" pitchFamily="18" charset="0"/>
              </a:rPr>
              <a:t>Персональный </a:t>
            </a:r>
            <a:endParaRPr lang="ru-RU" sz="1200" b="1" dirty="0" smtClean="0">
              <a:latin typeface="Georgia" panose="02040502050405020303" pitchFamily="18" charset="0"/>
            </a:endParaRPr>
          </a:p>
          <a:p>
            <a:pPr algn="ctr" fontAlgn="b"/>
            <a:r>
              <a:rPr lang="ru-RU" sz="1200" b="1" dirty="0" smtClean="0">
                <a:latin typeface="Georgia" panose="02040502050405020303" pitchFamily="18" charset="0"/>
              </a:rPr>
              <a:t>компьютер</a:t>
            </a:r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094723"/>
              </p:ext>
            </p:extLst>
          </p:nvPr>
        </p:nvGraphicFramePr>
        <p:xfrm>
          <a:off x="683569" y="836716"/>
          <a:ext cx="8280921" cy="2853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097"/>
                <a:gridCol w="5400502"/>
                <a:gridCol w="2092322"/>
              </a:tblGrid>
              <a:tr h="331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Событие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Автор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1937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Кабельное 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телевидение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группа ученых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615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1953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Лазер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Н.Г. Басов </a:t>
                      </a:r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А.М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. Прохоров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1953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Водородная бомба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А.Д. Сахаров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1954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Атомная электростанция в Обнинске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группа ученых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1954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Искусственный 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спутник Земли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С.П. Королев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1961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Первый в мире космонавт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группа ученых</a:t>
                      </a:r>
                      <a:endParaRPr lang="ru-RU" sz="1600" b="0" i="0" u="none" strike="noStrike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3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1968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Персональный компьютер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А.А. Горохов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2411760" y="5207176"/>
            <a:ext cx="2646986" cy="1673902"/>
            <a:chOff x="997022" y="4150375"/>
            <a:chExt cx="2713484" cy="191130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063519" y="5784685"/>
              <a:ext cx="25804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Georgia" panose="02040502050405020303" pitchFamily="18" charset="0"/>
                </a:rPr>
                <a:t>Водородная бомба</a:t>
              </a:r>
              <a:endParaRPr lang="ru-RU" sz="1200" b="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022" y="4150375"/>
              <a:ext cx="2713484" cy="1772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570068" y="3971349"/>
            <a:ext cx="2174534" cy="1526034"/>
            <a:chOff x="3580116" y="4029934"/>
            <a:chExt cx="2027815" cy="2001121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707903" y="5754056"/>
              <a:ext cx="17994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Georgia" panose="02040502050405020303" pitchFamily="18" charset="0"/>
                </a:rPr>
                <a:t>Лазер</a:t>
              </a:r>
              <a:endParaRPr lang="ru-RU" sz="1200" b="1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5589" b="9022"/>
            <a:stretch/>
          </p:blipFill>
          <p:spPr bwMode="auto">
            <a:xfrm>
              <a:off x="3580116" y="4029934"/>
              <a:ext cx="2027815" cy="18093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956584" y="3811079"/>
            <a:ext cx="2215181" cy="1720019"/>
            <a:chOff x="5607931" y="3644496"/>
            <a:chExt cx="2215181" cy="1720019"/>
          </a:xfrm>
        </p:grpSpPr>
        <p:sp>
          <p:nvSpPr>
            <p:cNvPr id="1024" name="Прямоугольник 1023"/>
            <p:cNvSpPr/>
            <p:nvPr/>
          </p:nvSpPr>
          <p:spPr>
            <a:xfrm>
              <a:off x="5617059" y="5087516"/>
              <a:ext cx="22060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latin typeface="Georgia" panose="02040502050405020303" pitchFamily="18" charset="0"/>
                </a:rPr>
                <a:t>Искусственный спутник</a:t>
              </a:r>
              <a:endParaRPr lang="ru-RU" sz="1200" b="1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7" t="8778" r="6898" b="12511"/>
            <a:stretch/>
          </p:blipFill>
          <p:spPr bwMode="auto">
            <a:xfrm>
              <a:off x="5607931" y="3644496"/>
              <a:ext cx="2204429" cy="1495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500" r="2981"/>
          <a:stretch/>
        </p:blipFill>
        <p:spPr bwMode="auto">
          <a:xfrm>
            <a:off x="3081301" y="3723947"/>
            <a:ext cx="1728192" cy="132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00" y="3845968"/>
            <a:ext cx="1861679" cy="2535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2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117163" y="-135909"/>
            <a:ext cx="9431208" cy="7072639"/>
          </a:xfr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839946" y="0"/>
            <a:ext cx="8418626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Лауреаты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 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Нобелевских премий по физике — 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граждане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России 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СССР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01783"/>
              </p:ext>
            </p:extLst>
          </p:nvPr>
        </p:nvGraphicFramePr>
        <p:xfrm>
          <a:off x="971600" y="1087377"/>
          <a:ext cx="8064896" cy="5405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297"/>
                <a:gridCol w="612782"/>
                <a:gridCol w="2165105"/>
                <a:gridCol w="4884712"/>
              </a:tblGrid>
              <a:tr h="397407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Лауреат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Обоснование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  <a:tr h="10125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1958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 А. Черенков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И.Е. Тамм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И.М. Франк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 открытие и истолкование эффекта Черенкова»»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  <a:tr h="462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1962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Л.Д. Ландау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 пионерские теории конденсированных сред  и особенно жидкого гелия»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  <a:tr h="739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1964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Н.Г. Басов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А.М. Прохоров 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 фундаментальные работы в области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квантовой электроники,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которые привели к созданию излучателей и усилителей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лазерно-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мазерном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принципе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  <a:tr h="462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1978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 Л.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Капица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 его базовые исследования и открытия в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физике низких температур»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  <a:tr h="3240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Ж.И. Алфёров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 разработки в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полупроводниковой технике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  <a:tr h="739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А.А.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Абриковов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В.Л.  Гинзбург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 создание теории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сверхпроводимости второго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рода и теории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сверхтекучести жидкого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гелия-3»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  <a:tr h="462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К.С. Новосёлов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 новаторские эксперименты по исследованию двумерного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материала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графена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713" marR="23713" marT="23713" marB="2371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117163" y="-135909"/>
            <a:ext cx="9431208" cy="7072639"/>
          </a:xfr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839946" y="0"/>
            <a:ext cx="8418626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Литература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908720"/>
            <a:ext cx="806489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Georgia" pitchFamily="18" charset="0"/>
              </a:rPr>
              <a:t>Большая Советская Энциклопедия [Текст]: в 30 т./гл. ред. А.М. Прохоров. –  М.: Советская энциклопедия,  </a:t>
            </a:r>
            <a:r>
              <a:rPr lang="ru-RU" dirty="0" smtClean="0">
                <a:latin typeface="Georgia" pitchFamily="18" charset="0"/>
              </a:rPr>
              <a:t>1974.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>
                <a:latin typeface="Georgia" pitchFamily="18" charset="0"/>
              </a:rPr>
              <a:t>Енохович</a:t>
            </a:r>
            <a:r>
              <a:rPr lang="ru-RU" dirty="0">
                <a:latin typeface="Georgia" pitchFamily="18" charset="0"/>
              </a:rPr>
              <a:t>, А. С. Справочник по физике и технике [</a:t>
            </a:r>
            <a:r>
              <a:rPr lang="ru-RU">
                <a:latin typeface="Georgia" pitchFamily="18" charset="0"/>
              </a:rPr>
              <a:t>Текст</a:t>
            </a:r>
            <a:r>
              <a:rPr lang="ru-RU" smtClean="0">
                <a:latin typeface="Georgia" pitchFamily="18" charset="0"/>
              </a:rPr>
              <a:t>]</a:t>
            </a:r>
            <a:r>
              <a:rPr lang="ru-RU">
                <a:latin typeface="Georgia" pitchFamily="18" charset="0"/>
              </a:rPr>
              <a:t>,</a:t>
            </a:r>
            <a:r>
              <a:rPr lang="ru-RU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учеб. пособие для учащихся.— 3-е изд., </a:t>
            </a:r>
            <a:r>
              <a:rPr lang="ru-RU" dirty="0" err="1">
                <a:latin typeface="Georgia" pitchFamily="18" charset="0"/>
              </a:rPr>
              <a:t>перераб</a:t>
            </a:r>
            <a:r>
              <a:rPr lang="ru-RU" dirty="0">
                <a:latin typeface="Georgia" pitchFamily="18" charset="0"/>
              </a:rPr>
              <a:t>. и доп.—М.: Просвещение, </a:t>
            </a:r>
            <a:r>
              <a:rPr lang="ru-RU" dirty="0" smtClean="0">
                <a:latin typeface="Georgia" pitchFamily="18" charset="0"/>
              </a:rPr>
              <a:t>1989.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Georgia" pitchFamily="18" charset="0"/>
              </a:rPr>
              <a:t>Лауреаты </a:t>
            </a:r>
            <a:r>
              <a:rPr lang="ru-RU" dirty="0">
                <a:latin typeface="Georgia" pitchFamily="18" charset="0"/>
              </a:rPr>
              <a:t>Нобелевской премии [Текст]: энциклопедия; пер. с англ.– М.: Прогресс, </a:t>
            </a:r>
            <a:r>
              <a:rPr lang="ru-RU" dirty="0" smtClean="0">
                <a:latin typeface="Georgia" pitchFamily="18" charset="0"/>
              </a:rPr>
              <a:t>2012.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Georgia" pitchFamily="18" charset="0"/>
              </a:rPr>
              <a:t>Пэт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Уэйр</a:t>
            </a:r>
            <a:r>
              <a:rPr lang="ru-RU" dirty="0">
                <a:latin typeface="Georgia" pitchFamily="18" charset="0"/>
              </a:rPr>
              <a:t>.  Военная техника. [Текст], Большая иллюстрированная энциклопедия. –  М.: Клуб семейного досуга, </a:t>
            </a:r>
            <a:r>
              <a:rPr lang="ru-RU" dirty="0" smtClean="0">
                <a:latin typeface="Georgia" pitchFamily="18" charset="0"/>
              </a:rPr>
              <a:t>2012.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Georgia" pitchFamily="18" charset="0"/>
              </a:rPr>
              <a:t>Энциклопедия </a:t>
            </a:r>
            <a:r>
              <a:rPr lang="ru-RU" dirty="0">
                <a:latin typeface="Georgia" pitchFamily="18" charset="0"/>
              </a:rPr>
              <a:t>для детей. Физика [Текст]: в 2 частях.–  М.: </a:t>
            </a:r>
            <a:r>
              <a:rPr lang="ru-RU" dirty="0" err="1">
                <a:latin typeface="Georgia" pitchFamily="18" charset="0"/>
              </a:rPr>
              <a:t>Аванта</a:t>
            </a:r>
            <a:r>
              <a:rPr lang="ru-RU" dirty="0">
                <a:latin typeface="Georgia" pitchFamily="18" charset="0"/>
              </a:rPr>
              <a:t>+, 2000.</a:t>
            </a:r>
          </a:p>
        </p:txBody>
      </p:sp>
    </p:spTree>
    <p:extLst>
      <p:ext uri="{BB962C8B-B14F-4D97-AF65-F5344CB8AC3E}">
        <p14:creationId xmlns:p14="http://schemas.microsoft.com/office/powerpoint/2010/main" val="20602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0"/>
            <a:ext cx="9182123" cy="69538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Содержание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92300"/>
            <a:ext cx="748883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Исторические факты</a:t>
            </a:r>
          </a:p>
          <a:p>
            <a:pPr algn="just">
              <a:lnSpc>
                <a:spcPct val="200000"/>
              </a:lnSpc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Великие русские физики и изобретатели</a:t>
            </a:r>
          </a:p>
          <a:p>
            <a:pPr algn="just">
              <a:lnSpc>
                <a:spcPct val="20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чем наши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были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первые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Лауреаты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 Нобелевских премий по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физике</a:t>
            </a:r>
          </a:p>
          <a:p>
            <a:pPr>
              <a:lnSpc>
                <a:spcPct val="200000"/>
              </a:lnSpc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Литература</a:t>
            </a:r>
          </a:p>
          <a:p>
            <a:pPr algn="just"/>
            <a:r>
              <a:rPr lang="ru-RU" dirty="0" smtClean="0">
                <a:latin typeface="Georgia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637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0"/>
            <a:ext cx="9182123" cy="69538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Понятие «Физика»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492300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Georgia" pitchFamily="18" charset="0"/>
              </a:rPr>
              <a:t>Физика</a:t>
            </a:r>
            <a:r>
              <a:rPr lang="ru-RU" dirty="0">
                <a:latin typeface="Georgia" pitchFamily="18" charset="0"/>
              </a:rPr>
              <a:t> (</a:t>
            </a:r>
            <a:r>
              <a:rPr lang="ru-RU" dirty="0" err="1">
                <a:latin typeface="Georgia" pitchFamily="18" charset="0"/>
              </a:rPr>
              <a:t>φύσις</a:t>
            </a:r>
            <a:r>
              <a:rPr lang="ru-RU" dirty="0">
                <a:latin typeface="Georgia" pitchFamily="18" charset="0"/>
              </a:rPr>
              <a:t> - «природа») </a:t>
            </a:r>
            <a:r>
              <a:rPr lang="ru-RU" dirty="0" smtClean="0">
                <a:latin typeface="Georgia" pitchFamily="18" charset="0"/>
              </a:rPr>
              <a:t>— наука </a:t>
            </a:r>
            <a:r>
              <a:rPr lang="ru-RU" dirty="0">
                <a:latin typeface="Georgia" pitchFamily="18" charset="0"/>
              </a:rPr>
              <a:t>о фундаментальных закономерностях, которые определяют эволюцию и структуру всего материального. Физика лежит в основе всех </a:t>
            </a:r>
            <a:r>
              <a:rPr lang="ru-RU" dirty="0" smtClean="0">
                <a:latin typeface="Georgia" pitchFamily="18" charset="0"/>
              </a:rPr>
              <a:t>наук.</a:t>
            </a:r>
            <a:endParaRPr lang="ru-RU" dirty="0">
              <a:latin typeface="Georgia" pitchFamily="18" charset="0"/>
            </a:endParaRPr>
          </a:p>
          <a:p>
            <a:pPr algn="just"/>
            <a:endParaRPr lang="ru-RU" dirty="0" smtClean="0">
              <a:latin typeface="Georgia" pitchFamily="18" charset="0"/>
            </a:endParaRPr>
          </a:p>
          <a:p>
            <a:pPr algn="just"/>
            <a:r>
              <a:rPr lang="ru-RU" dirty="0" smtClean="0">
                <a:latin typeface="Georgia" pitchFamily="18" charset="0"/>
              </a:rPr>
              <a:t>Понятие </a:t>
            </a:r>
            <a:r>
              <a:rPr lang="ru-RU" b="1" dirty="0">
                <a:latin typeface="Georgia" pitchFamily="18" charset="0"/>
              </a:rPr>
              <a:t>«Физика» </a:t>
            </a:r>
            <a:r>
              <a:rPr lang="ru-RU" dirty="0">
                <a:latin typeface="Georgia" pitchFamily="18" charset="0"/>
              </a:rPr>
              <a:t>придумал </a:t>
            </a:r>
            <a:r>
              <a:rPr lang="ru-RU" dirty="0" smtClean="0">
                <a:latin typeface="Georgia" pitchFamily="18" charset="0"/>
              </a:rPr>
              <a:t>Аристотель 2400 </a:t>
            </a:r>
            <a:r>
              <a:rPr lang="ru-RU" dirty="0">
                <a:latin typeface="Georgia" pitchFamily="18" charset="0"/>
              </a:rPr>
              <a:t>лет назад. </a:t>
            </a:r>
            <a:endParaRPr lang="ru-RU" dirty="0" smtClean="0">
              <a:latin typeface="Georgia" pitchFamily="18" charset="0"/>
            </a:endParaRPr>
          </a:p>
          <a:p>
            <a:pPr algn="just"/>
            <a:endParaRPr lang="ru-RU" dirty="0">
              <a:latin typeface="Georgia" pitchFamily="18" charset="0"/>
            </a:endParaRPr>
          </a:p>
          <a:p>
            <a:pPr algn="just"/>
            <a:r>
              <a:rPr lang="ru-RU" dirty="0" smtClean="0">
                <a:latin typeface="Georgia" pitchFamily="18" charset="0"/>
              </a:rPr>
              <a:t>Изначально </a:t>
            </a:r>
            <a:r>
              <a:rPr lang="ru-RU" dirty="0">
                <a:latin typeface="Georgia" pitchFamily="18" charset="0"/>
              </a:rPr>
              <a:t>«философия» </a:t>
            </a:r>
            <a:r>
              <a:rPr lang="ru-RU" dirty="0" smtClean="0">
                <a:latin typeface="Georgia" pitchFamily="18" charset="0"/>
              </a:rPr>
              <a:t>и «физика» были синонимами, так как задача </a:t>
            </a:r>
            <a:r>
              <a:rPr lang="ru-RU" dirty="0">
                <a:latin typeface="Georgia" pitchFamily="18" charset="0"/>
              </a:rPr>
              <a:t>обеих - объяснить законы работы Вселенной. </a:t>
            </a:r>
            <a:r>
              <a:rPr lang="ru-RU" dirty="0" smtClean="0">
                <a:latin typeface="Georgia" pitchFamily="18" charset="0"/>
              </a:rPr>
              <a:t>	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69777" y="1484784"/>
            <a:ext cx="2402160" cy="3312368"/>
            <a:chOff x="469777" y="1484784"/>
            <a:chExt cx="2402160" cy="323751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69777" y="4352967"/>
              <a:ext cx="2402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 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384 – 322 до </a:t>
              </a:r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н. э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.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77" y="1484784"/>
              <a:ext cx="2402160" cy="285412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</p:grpSp>
      <p:sp>
        <p:nvSpPr>
          <p:cNvPr id="13" name="Прямоугольник 12"/>
          <p:cNvSpPr/>
          <p:nvPr/>
        </p:nvSpPr>
        <p:spPr>
          <a:xfrm>
            <a:off x="1547665" y="5301208"/>
            <a:ext cx="7228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Georgia" pitchFamily="18" charset="0"/>
              </a:rPr>
              <a:t>Из-за </a:t>
            </a:r>
            <a:r>
              <a:rPr lang="ru-RU" sz="2000" b="1" dirty="0">
                <a:latin typeface="Georgia" pitchFamily="18" charset="0"/>
              </a:rPr>
              <a:t>научных открытий XVI века </a:t>
            </a:r>
            <a:endParaRPr lang="ru-RU" sz="2000" b="1" dirty="0" smtClean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Georgia" pitchFamily="18" charset="0"/>
              </a:rPr>
              <a:t>физика </a:t>
            </a:r>
            <a:r>
              <a:rPr lang="ru-RU" sz="2000" b="1" dirty="0">
                <a:latin typeface="Georgia" pitchFamily="18" charset="0"/>
              </a:rPr>
              <a:t>стала отдельной наукой.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886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123" cy="69538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Развитие науки в России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6650" r="2067" b="4321"/>
          <a:stretch/>
        </p:blipFill>
        <p:spPr>
          <a:xfrm>
            <a:off x="4572000" y="3879480"/>
            <a:ext cx="3786299" cy="2327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t="2486" r="6486" b="7763"/>
          <a:stretch/>
        </p:blipFill>
        <p:spPr>
          <a:xfrm>
            <a:off x="368299" y="1685776"/>
            <a:ext cx="2730741" cy="3327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69704" y="1038846"/>
            <a:ext cx="590465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latin typeface="Georgia" pitchFamily="18" charset="0"/>
              </a:rPr>
              <a:t>Академия </a:t>
            </a:r>
            <a:r>
              <a:rPr lang="ru-RU" b="1" dirty="0">
                <a:latin typeface="Georgia" pitchFamily="18" charset="0"/>
              </a:rPr>
              <a:t>Наук и Художеств в Санкт-Петербурге </a:t>
            </a:r>
            <a:r>
              <a:rPr lang="ru-RU" dirty="0" smtClean="0">
                <a:latin typeface="Georgia" pitchFamily="18" charset="0"/>
              </a:rPr>
              <a:t>открылась  </a:t>
            </a:r>
            <a:r>
              <a:rPr lang="ru-RU" dirty="0">
                <a:latin typeface="Georgia" pitchFamily="18" charset="0"/>
              </a:rPr>
              <a:t>по указу Петра I </a:t>
            </a:r>
            <a:r>
              <a:rPr lang="ru-RU" dirty="0" smtClean="0">
                <a:latin typeface="Georgia" pitchFamily="18" charset="0"/>
              </a:rPr>
              <a:t>в </a:t>
            </a:r>
            <a:r>
              <a:rPr lang="ru-RU" dirty="0">
                <a:latin typeface="Georgia" pitchFamily="18" charset="0"/>
              </a:rPr>
              <a:t>1725 </a:t>
            </a:r>
            <a:r>
              <a:rPr lang="ru-RU" dirty="0" smtClean="0">
                <a:latin typeface="Georgia" pitchFamily="18" charset="0"/>
              </a:rPr>
              <a:t>году, что способствовало обучению молодых русских людей естественным наукам.</a:t>
            </a:r>
            <a:r>
              <a:rPr lang="ru-RU" dirty="0">
                <a:latin typeface="Georgia" pitchFamily="18" charset="0"/>
              </a:rPr>
              <a:t> </a:t>
            </a:r>
            <a:endParaRPr lang="ru-RU" dirty="0" smtClean="0">
              <a:latin typeface="Georgia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latin typeface="Georgia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Georgia" pitchFamily="18" charset="0"/>
              </a:rPr>
              <a:t>Русские </a:t>
            </a:r>
            <a:r>
              <a:rPr lang="ru-RU" dirty="0">
                <a:latin typeface="Georgia" pitchFamily="18" charset="0"/>
              </a:rPr>
              <a:t>ученые обучающиеся у иностранцев продвигали науку вперед!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Georgia" pitchFamily="18" charset="0"/>
              </a:rPr>
              <a:t>	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6207034"/>
            <a:ext cx="3786299" cy="31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Georgia" pitchFamily="18" charset="0"/>
              </a:rPr>
              <a:t>Императорская Академия </a:t>
            </a:r>
            <a:r>
              <a:rPr lang="ru-RU" sz="1400" b="1" dirty="0">
                <a:latin typeface="Georgia" pitchFamily="18" charset="0"/>
              </a:rPr>
              <a:t>Наук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299" y="4822999"/>
            <a:ext cx="2952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Пётр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I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Великий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1672 - 1725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123" cy="69538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Учебник физики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559" r="8452" b="12977"/>
          <a:stretch/>
        </p:blipFill>
        <p:spPr>
          <a:xfrm>
            <a:off x="4211960" y="2986464"/>
            <a:ext cx="4464496" cy="3311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6" y="1090914"/>
            <a:ext cx="2606476" cy="30292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3528" y="4130641"/>
            <a:ext cx="2952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Пётр Иванович Страхов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1757 - 1813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55369" y="1507206"/>
            <a:ext cx="5477071" cy="12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Georgia" pitchFamily="18" charset="0"/>
              </a:rPr>
              <a:t>Первый отечественный учебник под названием </a:t>
            </a:r>
            <a:endParaRPr lang="ru-RU" dirty="0" smtClean="0">
              <a:latin typeface="Georgia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Georgia" pitchFamily="18" charset="0"/>
              </a:rPr>
              <a:t>«</a:t>
            </a:r>
            <a:r>
              <a:rPr lang="ru-RU" b="1" dirty="0">
                <a:latin typeface="Georgia" pitchFamily="18" charset="0"/>
              </a:rPr>
              <a:t>Краткое начертание физики</a:t>
            </a:r>
            <a:r>
              <a:rPr lang="ru-RU" dirty="0">
                <a:latin typeface="Georgia" pitchFamily="18" charset="0"/>
              </a:rPr>
              <a:t>» был написан </a:t>
            </a:r>
            <a:r>
              <a:rPr lang="ru-RU" dirty="0" smtClean="0">
                <a:latin typeface="Georgia" pitchFamily="18" charset="0"/>
              </a:rPr>
              <a:t>академиком </a:t>
            </a:r>
            <a:r>
              <a:rPr lang="ru-RU" dirty="0">
                <a:latin typeface="Georgia" pitchFamily="18" charset="0"/>
              </a:rPr>
              <a:t>П.И. Страховым в 1810 году.</a:t>
            </a:r>
          </a:p>
        </p:txBody>
      </p:sp>
    </p:spTree>
    <p:extLst>
      <p:ext uri="{BB962C8B-B14F-4D97-AF65-F5344CB8AC3E}">
        <p14:creationId xmlns:p14="http://schemas.microsoft.com/office/powerpoint/2010/main" val="328018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123" cy="69538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2592288"/>
          </a:xfrm>
        </p:spPr>
        <p:txBody>
          <a:bodyPr>
            <a:normAutofit/>
          </a:bodyPr>
          <a:lstStyle/>
          <a:p>
            <a:r>
              <a:rPr lang="ru-RU" sz="4000" b="1" i="1" cap="all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Великие </a:t>
            </a:r>
            <a:r>
              <a:rPr lang="ru-RU" sz="4000" b="1" i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4000" b="1" i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4000" b="1" i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русские физики </a:t>
            </a:r>
            <a:br>
              <a:rPr lang="ru-RU" sz="4000" b="1" i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4000" b="1" i="1" cap="all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и  изобретатели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5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287208" y="-169108"/>
            <a:ext cx="9431208" cy="70726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-171400"/>
            <a:ext cx="6237709" cy="8011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Ломоносов Михаил Васильевич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21277" y="2761339"/>
            <a:ext cx="2089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1711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– 1765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25" y="254031"/>
            <a:ext cx="2089842" cy="25073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" name="Прямоугольник 7"/>
          <p:cNvSpPr/>
          <p:nvPr/>
        </p:nvSpPr>
        <p:spPr>
          <a:xfrm>
            <a:off x="652429" y="476672"/>
            <a:ext cx="6251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Физик, химик, философ, поэт, историк, географ, политический деятель.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72893" y="1123240"/>
            <a:ext cx="6251832" cy="1822765"/>
          </a:xfrm>
          <a:prstGeom prst="roundRect">
            <a:avLst>
              <a:gd name="adj" fmla="val 16667"/>
            </a:avLst>
          </a:prstGeom>
          <a:noFill/>
          <a:ln w="0">
            <a:noFill/>
            <a:round/>
            <a:headEnd/>
            <a:tailEnd/>
          </a:ln>
          <a:effectLst/>
          <a:extLst/>
        </p:spPr>
        <p:txBody>
          <a:bodyPr anchor="ctr"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Открыл 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атмосферу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у  Венеры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Усовершенствовал      телескоп     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Ньютона.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Разработал  способы изготовления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цветного стекла.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Сконструировал громоотвод.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Изобрел б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арометр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 различные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оптические    приборы.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987824" y="4714748"/>
            <a:ext cx="1824802" cy="2124413"/>
            <a:chOff x="2946048" y="4359738"/>
            <a:chExt cx="1944216" cy="234050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0" t="8024" r="13704" b="4506"/>
            <a:stretch/>
          </p:blipFill>
          <p:spPr>
            <a:xfrm>
              <a:off x="3131839" y="4359738"/>
              <a:ext cx="1572634" cy="190824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46048" y="6285712"/>
              <a:ext cx="1944216" cy="414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 smtClean="0">
                  <a:latin typeface="Georgia" pitchFamily="18" charset="0"/>
                </a:rPr>
                <a:t>Телескоп  Ньютона</a:t>
              </a:r>
              <a:endParaRPr lang="ru-RU" sz="1400" dirty="0">
                <a:latin typeface="Georgia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904260" y="3307688"/>
            <a:ext cx="2239739" cy="3550312"/>
            <a:chOff x="6904261" y="3205725"/>
            <a:chExt cx="2239739" cy="355031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261" y="3205725"/>
              <a:ext cx="2239739" cy="301804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7212592" y="6232817"/>
              <a:ext cx="15141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latin typeface="Georgia" pitchFamily="18" charset="0"/>
                </a:rPr>
                <a:t>Устройство  </a:t>
              </a:r>
            </a:p>
            <a:p>
              <a:pPr algn="ctr"/>
              <a:r>
                <a:rPr lang="ru-RU" sz="1400" dirty="0" smtClean="0">
                  <a:latin typeface="Georgia" pitchFamily="18" charset="0"/>
                </a:rPr>
                <a:t>громоотвода</a:t>
              </a:r>
              <a:endParaRPr lang="ru-RU" sz="14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554627" y="3002760"/>
            <a:ext cx="2364233" cy="1659526"/>
            <a:chOff x="899591" y="3915835"/>
            <a:chExt cx="2280604" cy="159781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3915835"/>
              <a:ext cx="2280603" cy="129003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6" name="Прямоугольник 15"/>
            <p:cNvSpPr/>
            <p:nvPr/>
          </p:nvSpPr>
          <p:spPr>
            <a:xfrm>
              <a:off x="899591" y="5205873"/>
              <a:ext cx="2280603" cy="30777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latin typeface="Georgia" pitchFamily="18" charset="0"/>
                </a:rPr>
                <a:t>Атмосфера Венеры</a:t>
              </a:r>
              <a:endParaRPr lang="ru-RU" sz="14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76355" y="3643238"/>
            <a:ext cx="2448272" cy="3243210"/>
            <a:chOff x="539552" y="3130795"/>
            <a:chExt cx="2448272" cy="324321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39552" y="5727674"/>
              <a:ext cx="2448272" cy="64633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 smtClean="0">
                  <a:latin typeface="Georgia" pitchFamily="18" charset="0"/>
                </a:rPr>
                <a:t>Мозаика М.В. Ломоносова</a:t>
              </a:r>
            </a:p>
            <a:p>
              <a:pPr algn="ctr"/>
              <a:r>
                <a:rPr lang="ru-RU" sz="1200" dirty="0" smtClean="0">
                  <a:latin typeface="Georgia" pitchFamily="18" charset="0"/>
                </a:rPr>
                <a:t>Император</a:t>
              </a:r>
              <a:r>
                <a:rPr lang="en-US" sz="1200" dirty="0" smtClean="0">
                  <a:latin typeface="Georgia" pitchFamily="18" charset="0"/>
                </a:rPr>
                <a:t> </a:t>
              </a:r>
              <a:r>
                <a:rPr lang="ru-RU" sz="1200" dirty="0" smtClean="0">
                  <a:latin typeface="Georgia" pitchFamily="18" charset="0"/>
                </a:rPr>
                <a:t>Петр Великий</a:t>
              </a:r>
              <a:r>
                <a:rPr lang="ru-RU" sz="1200" dirty="0">
                  <a:latin typeface="Georgia" pitchFamily="18" charset="0"/>
                </a:rPr>
                <a:t> </a:t>
              </a:r>
              <a:endParaRPr lang="ru-RU" sz="1200" dirty="0" smtClean="0">
                <a:latin typeface="Georgia" pitchFamily="18" charset="0"/>
              </a:endParaRPr>
            </a:p>
            <a:p>
              <a:pPr algn="ctr"/>
              <a:r>
                <a:rPr lang="ru-RU" sz="1200" dirty="0" smtClean="0">
                  <a:latin typeface="Georgia" pitchFamily="18" charset="0"/>
                </a:rPr>
                <a:t>1754 г.</a:t>
              </a:r>
              <a:endParaRPr lang="ru-RU" sz="1200" dirty="0">
                <a:latin typeface="Georgia" pitchFamily="18" charset="0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3130795"/>
              <a:ext cx="1951885" cy="259687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</p:grpSp>
      <p:grpSp>
        <p:nvGrpSpPr>
          <p:cNvPr id="24" name="Группа 23"/>
          <p:cNvGrpSpPr/>
          <p:nvPr/>
        </p:nvGrpSpPr>
        <p:grpSpPr>
          <a:xfrm>
            <a:off x="4990351" y="4588292"/>
            <a:ext cx="1858516" cy="2286511"/>
            <a:chOff x="4990351" y="4588292"/>
            <a:chExt cx="1858516" cy="2286511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155213" y="6567026"/>
              <a:ext cx="16302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latin typeface="Georgia" pitchFamily="18" charset="0"/>
                </a:rPr>
                <a:t>Барометр</a:t>
              </a:r>
              <a:endParaRPr lang="ru-RU" sz="1400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351" y="4588292"/>
              <a:ext cx="1858516" cy="1858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5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287208" y="-169108"/>
            <a:ext cx="9431208" cy="70726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-171400"/>
            <a:ext cx="6237709" cy="8011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Василий Владимирович Петров</a:t>
            </a:r>
            <a:r>
              <a:rPr lang="vi-VN" sz="2400" dirty="0"/>
              <a:t> 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21277" y="2761339"/>
            <a:ext cx="2089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1761 – 1834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2429" y="476672"/>
            <a:ext cx="6251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Физик-экспериментатор, электротехник-самоучка, </a:t>
            </a:r>
            <a:r>
              <a:rPr lang="ru-RU" b="1" dirty="0">
                <a:latin typeface="Georgia" pitchFamily="18" charset="0"/>
              </a:rPr>
              <a:t>академик </a:t>
            </a:r>
            <a:r>
              <a:rPr lang="ru-RU" b="1" dirty="0" smtClean="0">
                <a:latin typeface="Georgia" pitchFamily="18" charset="0"/>
              </a:rPr>
              <a:t> Петербургской Академии.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467544" y="1123003"/>
            <a:ext cx="6768752" cy="3314109"/>
          </a:xfrm>
          <a:prstGeom prst="roundRect">
            <a:avLst>
              <a:gd name="adj" fmla="val 16667"/>
            </a:avLst>
          </a:prstGeom>
          <a:noFill/>
          <a:ln w="0">
            <a:noFill/>
            <a:round/>
            <a:headEnd/>
            <a:tailEnd/>
          </a:ln>
          <a:effectLst/>
          <a:extLst/>
        </p:spPr>
        <p:txBody>
          <a:bodyPr anchor="ctr"/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1802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году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открывает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явления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электрической дуги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 доказал ее  применение для  плавки и  сварки металлов.</a:t>
            </a:r>
          </a:p>
          <a:p>
            <a:pPr algn="just">
              <a:lnSpc>
                <a:spcPct val="150000"/>
              </a:lnSpc>
            </a:pPr>
            <a:endParaRPr lang="ru-RU" sz="10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1803  году построил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самую мощную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батарею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, составленную из 2100 гальванических элементов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10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1805 году устанавливает 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зависимость силы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постоянного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тока от площади поперечного сечения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проводника.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52" y="515855"/>
            <a:ext cx="1846711" cy="22846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42724"/>
            <a:ext cx="2453810" cy="21266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209616"/>
            <a:ext cx="2133525" cy="25432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90" y="4638265"/>
            <a:ext cx="30575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53"/>
          <a:stretch/>
        </p:blipFill>
        <p:spPr>
          <a:xfrm>
            <a:off x="-287208" y="-169108"/>
            <a:ext cx="9431208" cy="70726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-171400"/>
            <a:ext cx="6237709" cy="8011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Александр Николаевич Лодыгин</a:t>
            </a:r>
            <a:r>
              <a:rPr lang="vi-VN" sz="2400" dirty="0"/>
              <a:t> 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04261" y="3303846"/>
            <a:ext cx="2089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1847 – 1923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2429" y="476672"/>
            <a:ext cx="6251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Русский электротехник, изобретатель первой в мире лампы накаливания.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467544" y="1123003"/>
            <a:ext cx="6436717" cy="2404418"/>
          </a:xfrm>
          <a:prstGeom prst="roundRect">
            <a:avLst>
              <a:gd name="adj" fmla="val 16667"/>
            </a:avLst>
          </a:prstGeom>
          <a:noFill/>
          <a:ln w="0">
            <a:noFill/>
            <a:round/>
            <a:headEnd/>
            <a:tailEnd/>
          </a:ln>
          <a:effectLst/>
          <a:extLst/>
        </p:spPr>
        <p:txBody>
          <a:bodyPr anchor="ctr"/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1871 году  создал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проект автономного водолазного скафандра.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1872 году построил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лампу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накаливани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я в стеклянном баллоне с угольным стерженьком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 1909 году  получил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патент на 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индукционную печь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" b="4099"/>
          <a:stretch/>
        </p:blipFill>
        <p:spPr>
          <a:xfrm>
            <a:off x="6868269" y="332656"/>
            <a:ext cx="2088232" cy="2940978"/>
          </a:xfrm>
          <a:prstGeom prst="rect">
            <a:avLst/>
          </a:prstGeom>
        </p:spPr>
      </p:pic>
      <p:pic>
        <p:nvPicPr>
          <p:cNvPr id="1026" name="Picture 2" descr="Лампа накаливания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59522"/>
            <a:ext cx="2088232" cy="21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89819" y="5764333"/>
            <a:ext cx="8532951" cy="760134"/>
            <a:chOff x="802714" y="5840314"/>
            <a:chExt cx="8532951" cy="76013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802714" y="6261894"/>
              <a:ext cx="85329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i="1" dirty="0" smtClean="0">
                  <a:latin typeface="Georgia" pitchFamily="18" charset="0"/>
                </a:rPr>
                <a:t>Изобрел электрический </a:t>
              </a:r>
              <a:r>
                <a:rPr lang="ru-RU" sz="1600" b="1" i="1" dirty="0" smtClean="0">
                  <a:latin typeface="Georgia" pitchFamily="18" charset="0"/>
                </a:rPr>
                <a:t>обогреватель</a:t>
              </a:r>
              <a:r>
                <a:rPr lang="ru-RU" sz="1600" i="1" dirty="0" smtClean="0">
                  <a:latin typeface="Georgia" pitchFamily="18" charset="0"/>
                </a:rPr>
                <a:t> для отопления.</a:t>
              </a:r>
              <a:endParaRPr lang="ru-RU" sz="1600" i="1" dirty="0">
                <a:latin typeface="Georgia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33894" y="5840314"/>
              <a:ext cx="8373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Русским </a:t>
              </a:r>
              <a:r>
                <a:rPr lang="ru-RU" sz="2400" b="1" dirty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ученым </a:t>
              </a:r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  <a:latin typeface="Georgia" pitchFamily="18" charset="0"/>
                </a:rPr>
                <a:t>была изобретена лампочка! 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5" y="3509175"/>
            <a:ext cx="3129680" cy="20882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88949"/>
            <a:ext cx="2232248" cy="19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894</Words>
  <Application>Microsoft Office PowerPoint</Application>
  <PresentationFormat>Экран (4:3)</PresentationFormat>
  <Paragraphs>225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Они были  первыми…</vt:lpstr>
      <vt:lpstr>Содержание</vt:lpstr>
      <vt:lpstr>Понятие «Физика»</vt:lpstr>
      <vt:lpstr>Развитие науки в России</vt:lpstr>
      <vt:lpstr>Учебник физики</vt:lpstr>
      <vt:lpstr>Великие  русские физики  и  изобретатели</vt:lpstr>
      <vt:lpstr>Ломоносов Михаил Васильевич</vt:lpstr>
      <vt:lpstr>Василий Владимирович Петров </vt:lpstr>
      <vt:lpstr>Александр Николаевич Лодыгин </vt:lpstr>
      <vt:lpstr>Презентация PowerPoint</vt:lpstr>
      <vt:lpstr>Презентация PowerPoint</vt:lpstr>
      <vt:lpstr>Презентация PowerPoint</vt:lpstr>
      <vt:lpstr>Презентация PowerPoint</vt:lpstr>
      <vt:lpstr>В чем наши были первые</vt:lpstr>
      <vt:lpstr>В чем наши были первые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июля - 120 лет со дня рождения советского физика П. Л. Капицы (1894-1984г.)</dc:title>
  <dc:creator>school</dc:creator>
  <cp:lastModifiedBy>tabak</cp:lastModifiedBy>
  <cp:revision>137</cp:revision>
  <dcterms:modified xsi:type="dcterms:W3CDTF">2019-09-18T15:22:41Z</dcterms:modified>
</cp:coreProperties>
</file>