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обученности в татароязычной группе</c:v>
                </c:pt>
              </c:strCache>
            </c:strRef>
          </c:tx>
          <c:dPt>
            <c:idx val="0"/>
            <c:bubble3D val="0"/>
            <c:explosion val="34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1"/>
              <c:layout>
                <c:manualLayout>
                  <c:x val="-0.26678725954609545"/>
                  <c:y val="9.92599591800708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Процент учащихся без троек</c:v>
                </c:pt>
                <c:pt idx="1">
                  <c:v>Оставшиеся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обученности в русскоязычной группе</c:v>
                </c:pt>
              </c:strCache>
            </c:strRef>
          </c:tx>
          <c:dPt>
            <c:idx val="0"/>
            <c:bubble3D val="0"/>
            <c:explosion val="34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1"/>
              <c:layout>
                <c:manualLayout>
                  <c:x val="0.12499178170195212"/>
                  <c:y val="5.58126662201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Процент учащихся без троек</c:v>
                </c:pt>
                <c:pt idx="1">
                  <c:v>Оставшиеся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Эффективность участия</a:t>
            </a:r>
            <a:r>
              <a:rPr lang="ru-RU" baseline="0" dirty="0" smtClean="0"/>
              <a:t> на республиканской предметной олимпиаде по татарскому языку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420078546976888"/>
          <c:w val="0.89932885906040272"/>
          <c:h val="0.46111547198877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обученности в русскоязычной группе</c:v>
                </c:pt>
              </c:strCache>
            </c:strRef>
          </c:tx>
          <c:dPt>
            <c:idx val="0"/>
            <c:bubble3D val="0"/>
            <c:explosion val="3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1"/>
              <c:layout>
                <c:manualLayout>
                  <c:x val="0.12499178170195212"/>
                  <c:y val="5.58126662201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призеров - 5</c:v>
                </c:pt>
                <c:pt idx="1">
                  <c:v>Количество победителей - 3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Эффективность участия</a:t>
            </a:r>
            <a:r>
              <a:rPr lang="ru-RU" baseline="0" dirty="0" smtClean="0"/>
              <a:t> </a:t>
            </a:r>
            <a:r>
              <a:rPr lang="ru-RU" baseline="0" dirty="0" smtClean="0"/>
              <a:t>на </a:t>
            </a:r>
            <a:r>
              <a:rPr lang="ru-RU" baseline="0" dirty="0" smtClean="0"/>
              <a:t>Международной олимпиаде </a:t>
            </a:r>
            <a:r>
              <a:rPr lang="ru-RU" baseline="0" dirty="0" smtClean="0"/>
              <a:t>по татарскому языку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420078546976888"/>
          <c:w val="0.89932885906040272"/>
          <c:h val="0.46111547198877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обученности в русскоязычной группе</c:v>
                </c:pt>
              </c:strCache>
            </c:strRef>
          </c:tx>
          <c:dPt>
            <c:idx val="0"/>
            <c:bubble3D val="0"/>
            <c:explosion val="3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5.0320949814159133E-2"/>
                  <c:y val="4.95697445080129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72289453751167"/>
                  <c:y val="-7.01197140884924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Количество победителей - 2</c:v>
                </c:pt>
                <c:pt idx="1">
                  <c:v>Остальные участвовавшие - 5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5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6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85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14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3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09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2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2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67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79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13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68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4BC2-3EC1-4FFF-8CB7-BF878BF52DC8}" type="datetimeFigureOut">
              <a:rPr lang="ru-RU" smtClean="0"/>
              <a:t>23.08.2017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22F5-3978-4C24-8AEB-9AD4C3C0A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Прямая со стрелкой 48"/>
          <p:cNvCxnSpPr/>
          <p:nvPr/>
        </p:nvCxnSpPr>
        <p:spPr>
          <a:xfrm flipV="1">
            <a:off x="6151800" y="1966470"/>
            <a:ext cx="3593091" cy="14297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445" y="1189169"/>
            <a:ext cx="2508355" cy="1631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55" name="Прямая со стрелкой 54"/>
          <p:cNvCxnSpPr/>
          <p:nvPr/>
        </p:nvCxnSpPr>
        <p:spPr>
          <a:xfrm flipV="1">
            <a:off x="6082207" y="1486127"/>
            <a:ext cx="13793" cy="19428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168652" y="3460369"/>
            <a:ext cx="4468221" cy="169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111000" y="3441657"/>
            <a:ext cx="2097445" cy="23040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233750" y="1854926"/>
            <a:ext cx="3862250" cy="1505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1932410" y="3424224"/>
            <a:ext cx="4163590" cy="530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7" idx="1"/>
          </p:cNvCxnSpPr>
          <p:nvPr/>
        </p:nvCxnSpPr>
        <p:spPr>
          <a:xfrm flipH="1">
            <a:off x="3463819" y="3540897"/>
            <a:ext cx="2570683" cy="1877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59" y="1325331"/>
            <a:ext cx="2500005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65" y="3545929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19" y="4612312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240" y="4599247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070" y="3545929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106353" y="3167390"/>
            <a:ext cx="3979294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Олимпиадное движение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06353" y="3167390"/>
            <a:ext cx="3979294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Лицей </a:t>
            </a:r>
            <a:r>
              <a:rPr lang="ru-RU" sz="2800" dirty="0" err="1"/>
              <a:t>И</a:t>
            </a:r>
            <a:r>
              <a:rPr lang="ru-RU" sz="2800" dirty="0" err="1" smtClean="0"/>
              <a:t>ннополис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671" y="3231518"/>
            <a:ext cx="922825" cy="922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277" y="5759207"/>
            <a:ext cx="929793" cy="9297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65" y="3226877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86" y="5603505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6" y="803134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475" y="786742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04" y="680231"/>
            <a:ext cx="2547792" cy="2075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87" y="135007"/>
            <a:ext cx="922826" cy="922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1291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87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1875 L 0 0 " pathEditMode="relative" rAng="0" ptsTypes="AA">
                                      <p:cBhvr>
                                        <p:cTn id="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2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9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Прямая со стрелкой 48"/>
          <p:cNvCxnSpPr/>
          <p:nvPr/>
        </p:nvCxnSpPr>
        <p:spPr>
          <a:xfrm flipV="1">
            <a:off x="6151800" y="1966470"/>
            <a:ext cx="3593091" cy="14297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445" y="1189169"/>
            <a:ext cx="2508355" cy="16313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55" name="Прямая со стрелкой 54"/>
          <p:cNvCxnSpPr/>
          <p:nvPr/>
        </p:nvCxnSpPr>
        <p:spPr>
          <a:xfrm flipV="1">
            <a:off x="6082207" y="1486127"/>
            <a:ext cx="13793" cy="194287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168652" y="3460369"/>
            <a:ext cx="4468221" cy="1693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111000" y="3441657"/>
            <a:ext cx="2097445" cy="230409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233750" y="1854926"/>
            <a:ext cx="3862250" cy="150570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1932410" y="3424224"/>
            <a:ext cx="4163590" cy="530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7" idx="1"/>
          </p:cNvCxnSpPr>
          <p:nvPr/>
        </p:nvCxnSpPr>
        <p:spPr>
          <a:xfrm flipH="1">
            <a:off x="3463819" y="3540897"/>
            <a:ext cx="2570683" cy="187731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659" y="1325331"/>
            <a:ext cx="2500005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65" y="3545929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19" y="4612312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240" y="4599247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070" y="3545929"/>
            <a:ext cx="2417688" cy="16117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106353" y="3167390"/>
            <a:ext cx="3979294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Олимпиадное движение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106353" y="3167390"/>
            <a:ext cx="3979294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Лицей </a:t>
            </a:r>
            <a:r>
              <a:rPr lang="ru-RU" sz="2800" dirty="0" err="1"/>
              <a:t>И</a:t>
            </a:r>
            <a:r>
              <a:rPr lang="ru-RU" sz="2800" dirty="0" err="1" smtClean="0"/>
              <a:t>ннополис</a:t>
            </a:r>
            <a:endParaRPr lang="ru-RU" sz="2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671" y="3231518"/>
            <a:ext cx="922825" cy="922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277" y="5759207"/>
            <a:ext cx="929793" cy="9297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65" y="3226877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086" y="5603505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926" y="803134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475" y="786742"/>
            <a:ext cx="927466" cy="9274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904" y="680231"/>
            <a:ext cx="2547792" cy="2075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587" y="135007"/>
            <a:ext cx="922826" cy="922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1693889" y="680231"/>
            <a:ext cx="252069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t-RU" sz="2800" dirty="0" smtClean="0"/>
              <a:t>Татарский язык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203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41393 0.0493 " pathEditMode="relative" rAng="0" ptsTypes="AA">
                                      <p:cBhvr>
                                        <p:cTn id="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03" y="24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92" y="465438"/>
            <a:ext cx="922826" cy="922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93889" y="680231"/>
            <a:ext cx="2520690" cy="5232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t-RU" sz="2800" dirty="0" smtClean="0"/>
              <a:t>Татарский язык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131" y="1708878"/>
            <a:ext cx="1230443" cy="12304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13220" y="2054995"/>
            <a:ext cx="3495893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Регулярность занятий</a:t>
            </a:r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131" y="3444748"/>
            <a:ext cx="1230443" cy="123044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13219" y="3798359"/>
            <a:ext cx="2091406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t-RU" sz="2800" dirty="0" smtClean="0"/>
              <a:t>Мониторинг</a:t>
            </a:r>
            <a:endParaRPr lang="ru-RU" sz="28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905" y="5063178"/>
            <a:ext cx="1258672" cy="12586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13219" y="5430904"/>
            <a:ext cx="2340705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t-RU" sz="2800" dirty="0" smtClean="0"/>
              <a:t>Разнообразие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463" y="2369895"/>
            <a:ext cx="1625397" cy="162539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69392" y="4151971"/>
            <a:ext cx="3459537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tt-RU" sz="2800" dirty="0" smtClean="0"/>
              <a:t>Комфортные условия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836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934 -0.00116 L -4.375E-6 1.11111E-6 " pathEditMode="relative" rAng="0" ptsTypes="AA">
                                      <p:cBhvr>
                                        <p:cTn id="8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74" y="4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997 -0.00185 L -0.00117 0.00208 " pathEditMode="relative" rAng="0" ptsTypes="AA">
                                      <p:cBhvr>
                                        <p:cTn id="18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0" y="18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73 -0.01458 L -3.75E-6 -2.22222E-6 " pathEditMode="relative" rAng="0" ptsTypes="AA">
                                      <p:cBhvr>
                                        <p:cTn id="28" dur="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9" y="64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197501274"/>
              </p:ext>
            </p:extLst>
          </p:nvPr>
        </p:nvGraphicFramePr>
        <p:xfrm>
          <a:off x="254416" y="251918"/>
          <a:ext cx="5186597" cy="292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7104808"/>
              </p:ext>
            </p:extLst>
          </p:nvPr>
        </p:nvGraphicFramePr>
        <p:xfrm>
          <a:off x="6439316" y="239218"/>
          <a:ext cx="5186597" cy="292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689853343"/>
              </p:ext>
            </p:extLst>
          </p:nvPr>
        </p:nvGraphicFramePr>
        <p:xfrm>
          <a:off x="0" y="3541218"/>
          <a:ext cx="5676900" cy="312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val="2362046997"/>
              </p:ext>
            </p:extLst>
          </p:nvPr>
        </p:nvGraphicFramePr>
        <p:xfrm>
          <a:off x="6350000" y="3543300"/>
          <a:ext cx="5676900" cy="312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455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50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2017-08-23T08:53:31Z</dcterms:created>
  <dcterms:modified xsi:type="dcterms:W3CDTF">2017-08-23T11:06:33Z</dcterms:modified>
</cp:coreProperties>
</file>