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0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1080-A996-4D6A-ADF2-CE9B4547194E}" type="datetimeFigureOut">
              <a:rPr lang="ru-RU" smtClean="0"/>
              <a:t>09.11.2018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71758-E098-4D83-BCFC-BBEC28086AC1}" type="slidenum">
              <a:rPr lang="ru-RU" smtClean="0"/>
              <a:t>‹#›</a:t>
            </a:fld>
            <a:endParaRPr lang="ru-RU"/>
          </a:p>
        </p:txBody>
      </p:sp>
    </p:spTree>
    <p:extLst>
      <p:ext uri="{BB962C8B-B14F-4D97-AF65-F5344CB8AC3E}">
        <p14:creationId xmlns:p14="http://schemas.microsoft.com/office/powerpoint/2010/main" val="3860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871758-E098-4D83-BCFC-BBEC28086AC1}" type="slidenum">
              <a:rPr lang="ru-RU" smtClean="0"/>
              <a:t>3</a:t>
            </a:fld>
            <a:endParaRPr lang="ru-RU"/>
          </a:p>
        </p:txBody>
      </p:sp>
    </p:spTree>
    <p:extLst>
      <p:ext uri="{BB962C8B-B14F-4D97-AF65-F5344CB8AC3E}">
        <p14:creationId xmlns:p14="http://schemas.microsoft.com/office/powerpoint/2010/main" val="302284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5CE425-CE17-43A0-A3EB-5A5AE4918EA1}" type="datetimeFigureOut">
              <a:rPr lang="ru-RU" smtClean="0"/>
              <a:t>09.11.2018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302464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5CE425-CE17-43A0-A3EB-5A5AE4918EA1}" type="datetimeFigureOut">
              <a:rPr lang="ru-RU" smtClean="0"/>
              <a:t>09.11.2018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388852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5CE425-CE17-43A0-A3EB-5A5AE4918EA1}" type="datetimeFigureOut">
              <a:rPr lang="ru-RU" smtClean="0"/>
              <a:t>09.11.2018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314535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5CE425-CE17-43A0-A3EB-5A5AE4918EA1}" type="datetimeFigureOut">
              <a:rPr lang="ru-RU" smtClean="0"/>
              <a:t>09.11.2018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327224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5CE425-CE17-43A0-A3EB-5A5AE4918EA1}" type="datetimeFigureOut">
              <a:rPr lang="ru-RU" smtClean="0"/>
              <a:t>09.11.2018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347722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5CE425-CE17-43A0-A3EB-5A5AE4918EA1}" type="datetimeFigureOut">
              <a:rPr lang="ru-RU" smtClean="0"/>
              <a:t>09.11.2018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285586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5CE425-CE17-43A0-A3EB-5A5AE4918EA1}" type="datetimeFigureOut">
              <a:rPr lang="ru-RU" smtClean="0"/>
              <a:t>09.11.2018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94355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5CE425-CE17-43A0-A3EB-5A5AE4918EA1}" type="datetimeFigureOut">
              <a:rPr lang="ru-RU" smtClean="0"/>
              <a:t>09.11.2018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74622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5CE425-CE17-43A0-A3EB-5A5AE4918EA1}" type="datetimeFigureOut">
              <a:rPr lang="ru-RU" smtClean="0"/>
              <a:t>09.11.2018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45648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95CE425-CE17-43A0-A3EB-5A5AE4918EA1}" type="datetimeFigureOut">
              <a:rPr lang="ru-RU" smtClean="0"/>
              <a:t>09.11.2018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87827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95CE425-CE17-43A0-A3EB-5A5AE4918EA1}" type="datetimeFigureOut">
              <a:rPr lang="ru-RU" smtClean="0"/>
              <a:t>09.11.2018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C6C2B-A9FB-4986-BC5F-27B1558640AE}" type="slidenum">
              <a:rPr lang="ru-RU" smtClean="0"/>
              <a:t>‹#›</a:t>
            </a:fld>
            <a:endParaRPr lang="ru-RU"/>
          </a:p>
        </p:txBody>
      </p:sp>
    </p:spTree>
    <p:extLst>
      <p:ext uri="{BB962C8B-B14F-4D97-AF65-F5344CB8AC3E}">
        <p14:creationId xmlns:p14="http://schemas.microsoft.com/office/powerpoint/2010/main" val="398953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CE425-CE17-43A0-A3EB-5A5AE4918EA1}" type="datetimeFigureOut">
              <a:rPr lang="ru-RU" smtClean="0"/>
              <a:t>09.11.2018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C6C2B-A9FB-4986-BC5F-27B1558640AE}" type="slidenum">
              <a:rPr lang="ru-RU" smtClean="0"/>
              <a:t>‹#›</a:t>
            </a:fld>
            <a:endParaRPr lang="ru-RU"/>
          </a:p>
        </p:txBody>
      </p:sp>
    </p:spTree>
    <p:extLst>
      <p:ext uri="{BB962C8B-B14F-4D97-AF65-F5344CB8AC3E}">
        <p14:creationId xmlns:p14="http://schemas.microsoft.com/office/powerpoint/2010/main" val="74016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38.xml"/><Relationship Id="rId26" Type="http://schemas.openxmlformats.org/officeDocument/2006/relationships/slide" Target="slide49.xml"/><Relationship Id="rId3" Type="http://schemas.openxmlformats.org/officeDocument/2006/relationships/slide" Target="slide4.xml"/><Relationship Id="rId21" Type="http://schemas.openxmlformats.org/officeDocument/2006/relationships/slide" Target="slide43.xml"/><Relationship Id="rId34" Type="http://schemas.openxmlformats.org/officeDocument/2006/relationships/slide" Target="slide58.xml"/><Relationship Id="rId7" Type="http://schemas.openxmlformats.org/officeDocument/2006/relationships/slide" Target="slide17.xml"/><Relationship Id="rId12" Type="http://schemas.openxmlformats.org/officeDocument/2006/relationships/slide" Target="slide27.xml"/><Relationship Id="rId17" Type="http://schemas.openxmlformats.org/officeDocument/2006/relationships/slide" Target="slide37.xml"/><Relationship Id="rId25" Type="http://schemas.openxmlformats.org/officeDocument/2006/relationships/slide" Target="slide48.xml"/><Relationship Id="rId33" Type="http://schemas.openxmlformats.org/officeDocument/2006/relationships/slide" Target="slide57.xml"/><Relationship Id="rId2" Type="http://schemas.openxmlformats.org/officeDocument/2006/relationships/slide" Target="slide3.xml"/><Relationship Id="rId16" Type="http://schemas.openxmlformats.org/officeDocument/2006/relationships/slide" Target="slide36.xml"/><Relationship Id="rId20" Type="http://schemas.openxmlformats.org/officeDocument/2006/relationships/slide" Target="slide41.xml"/><Relationship Id="rId29" Type="http://schemas.openxmlformats.org/officeDocument/2006/relationships/slide" Target="slide52.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23.xml"/><Relationship Id="rId24" Type="http://schemas.openxmlformats.org/officeDocument/2006/relationships/slide" Target="slide47.xml"/><Relationship Id="rId32" Type="http://schemas.openxmlformats.org/officeDocument/2006/relationships/slide" Target="slide56.xml"/><Relationship Id="rId5" Type="http://schemas.openxmlformats.org/officeDocument/2006/relationships/slide" Target="slide11.xml"/><Relationship Id="rId15" Type="http://schemas.openxmlformats.org/officeDocument/2006/relationships/slide" Target="slide35.xml"/><Relationship Id="rId23" Type="http://schemas.openxmlformats.org/officeDocument/2006/relationships/slide" Target="slide46.xml"/><Relationship Id="rId28" Type="http://schemas.openxmlformats.org/officeDocument/2006/relationships/slide" Target="slide51.xml"/><Relationship Id="rId10" Type="http://schemas.openxmlformats.org/officeDocument/2006/relationships/slide" Target="slide20.xml"/><Relationship Id="rId19" Type="http://schemas.openxmlformats.org/officeDocument/2006/relationships/slide" Target="slide40.xml"/><Relationship Id="rId31" Type="http://schemas.openxmlformats.org/officeDocument/2006/relationships/slide" Target="slide55.xml"/><Relationship Id="rId4" Type="http://schemas.openxmlformats.org/officeDocument/2006/relationships/slide" Target="slide6.xml"/><Relationship Id="rId9" Type="http://schemas.openxmlformats.org/officeDocument/2006/relationships/slide" Target="slide19.xml"/><Relationship Id="rId14" Type="http://schemas.openxmlformats.org/officeDocument/2006/relationships/slide" Target="slide34.xml"/><Relationship Id="rId22" Type="http://schemas.openxmlformats.org/officeDocument/2006/relationships/slide" Target="slide44.xml"/><Relationship Id="rId27" Type="http://schemas.openxmlformats.org/officeDocument/2006/relationships/slide" Target="slide50.xml"/><Relationship Id="rId30" Type="http://schemas.openxmlformats.org/officeDocument/2006/relationships/slide" Target="slide5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slide" Target="slide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7785" y="1552893"/>
            <a:ext cx="12192000" cy="2387600"/>
          </a:xfrm>
        </p:spPr>
        <p:txBody>
          <a:bodyPr>
            <a:normAutofit fontScale="90000"/>
          </a:bodyPr>
          <a:lstStyle/>
          <a:p>
            <a:pPr>
              <a:lnSpc>
                <a:spcPct val="100000"/>
              </a:lnSpc>
            </a:pPr>
            <a:r>
              <a:rPr lang="ru-RU" dirty="0" smtClean="0">
                <a:ln>
                  <a:solidFill>
                    <a:schemeClr val="tx1"/>
                  </a:solidFill>
                </a:ln>
                <a:solidFill>
                  <a:srgbClr val="002060"/>
                </a:solidFill>
                <a:effectLst>
                  <a:glow rad="63500">
                    <a:schemeClr val="accent3">
                      <a:satMod val="175000"/>
                      <a:alpha val="40000"/>
                    </a:schemeClr>
                  </a:glow>
                </a:effectLst>
                <a:latin typeface="Bookman Old Style" panose="02050604050505020204" pitchFamily="18" charset="0"/>
              </a:rPr>
              <a:t>Обучающая презентация </a:t>
            </a:r>
            <a:br>
              <a:rPr lang="ru-RU" dirty="0" smtClean="0">
                <a:ln>
                  <a:solidFill>
                    <a:schemeClr val="tx1"/>
                  </a:solidFill>
                </a:ln>
                <a:solidFill>
                  <a:srgbClr val="002060"/>
                </a:solidFill>
                <a:effectLst>
                  <a:glow rad="63500">
                    <a:schemeClr val="accent3">
                      <a:satMod val="175000"/>
                      <a:alpha val="40000"/>
                    </a:schemeClr>
                  </a:glow>
                </a:effectLst>
                <a:latin typeface="Bookman Old Style" panose="02050604050505020204" pitchFamily="18" charset="0"/>
              </a:rPr>
            </a:br>
            <a:r>
              <a:rPr lang="ru-RU" dirty="0" smtClean="0">
                <a:ln>
                  <a:solidFill>
                    <a:schemeClr val="tx1"/>
                  </a:solidFill>
                </a:ln>
                <a:solidFill>
                  <a:srgbClr val="002060"/>
                </a:solidFill>
                <a:effectLst>
                  <a:glow rad="63500">
                    <a:schemeClr val="accent3">
                      <a:satMod val="175000"/>
                      <a:alpha val="40000"/>
                    </a:schemeClr>
                  </a:glow>
                </a:effectLst>
                <a:latin typeface="Bookman Old Style" panose="02050604050505020204" pitchFamily="18" charset="0"/>
              </a:rPr>
              <a:t>по</a:t>
            </a:r>
            <a:r>
              <a:rPr lang="en-US" dirty="0" smtClean="0">
                <a:ln>
                  <a:solidFill>
                    <a:schemeClr val="tx1"/>
                  </a:solidFill>
                </a:ln>
                <a:solidFill>
                  <a:srgbClr val="002060"/>
                </a:solidFill>
                <a:effectLst>
                  <a:glow rad="63500">
                    <a:schemeClr val="accent3">
                      <a:satMod val="175000"/>
                      <a:alpha val="40000"/>
                    </a:schemeClr>
                  </a:glow>
                </a:effectLst>
                <a:latin typeface="Bookman Old Style" panose="02050604050505020204" pitchFamily="18" charset="0"/>
              </a:rPr>
              <a:t> </a:t>
            </a:r>
            <a:r>
              <a:rPr lang="ru-RU" dirty="0" smtClean="0">
                <a:ln>
                  <a:solidFill>
                    <a:schemeClr val="tx1"/>
                  </a:solidFill>
                </a:ln>
                <a:solidFill>
                  <a:srgbClr val="002060"/>
                </a:solidFill>
                <a:effectLst>
                  <a:glow rad="63500">
                    <a:schemeClr val="accent3">
                      <a:satMod val="175000"/>
                      <a:alpha val="40000"/>
                    </a:schemeClr>
                  </a:glow>
                </a:effectLst>
                <a:latin typeface="Bookman Old Style" panose="02050604050505020204" pitchFamily="18" charset="0"/>
              </a:rPr>
              <a:t>языку программирования </a:t>
            </a:r>
            <a:r>
              <a:rPr lang="en-US" dirty="0" smtClean="0">
                <a:ln>
                  <a:solidFill>
                    <a:schemeClr val="tx1"/>
                  </a:solidFill>
                </a:ln>
                <a:solidFill>
                  <a:srgbClr val="002060"/>
                </a:solidFill>
                <a:effectLst>
                  <a:glow rad="63500">
                    <a:schemeClr val="accent3">
                      <a:satMod val="175000"/>
                      <a:alpha val="40000"/>
                    </a:schemeClr>
                  </a:glow>
                </a:effectLst>
                <a:latin typeface="Bookman Old Style" panose="02050604050505020204" pitchFamily="18" charset="0"/>
              </a:rPr>
              <a:t/>
            </a:r>
            <a:br>
              <a:rPr lang="en-US" dirty="0" smtClean="0">
                <a:ln>
                  <a:solidFill>
                    <a:schemeClr val="tx1"/>
                  </a:solidFill>
                </a:ln>
                <a:solidFill>
                  <a:srgbClr val="002060"/>
                </a:solidFill>
                <a:effectLst>
                  <a:glow rad="63500">
                    <a:schemeClr val="accent3">
                      <a:satMod val="175000"/>
                      <a:alpha val="40000"/>
                    </a:schemeClr>
                  </a:glow>
                </a:effectLst>
                <a:latin typeface="Bookman Old Style" panose="02050604050505020204" pitchFamily="18" charset="0"/>
              </a:rPr>
            </a:br>
            <a:r>
              <a:rPr lang="en-US" sz="10700" dirty="0" smtClean="0">
                <a:ln>
                  <a:solidFill>
                    <a:schemeClr val="tx1"/>
                  </a:solidFill>
                </a:ln>
                <a:solidFill>
                  <a:srgbClr val="002060"/>
                </a:solidFill>
                <a:effectLst>
                  <a:glow rad="63500">
                    <a:schemeClr val="accent3">
                      <a:satMod val="175000"/>
                      <a:alpha val="40000"/>
                    </a:schemeClr>
                  </a:glow>
                </a:effectLst>
                <a:latin typeface="Century" panose="02040604050505020304" pitchFamily="18" charset="0"/>
              </a:rPr>
              <a:t>Pascal</a:t>
            </a:r>
            <a:endParaRPr lang="ru-RU" sz="10700" dirty="0">
              <a:ln>
                <a:solidFill>
                  <a:schemeClr val="tx1"/>
                </a:solidFill>
              </a:ln>
              <a:solidFill>
                <a:srgbClr val="002060"/>
              </a:solidFill>
              <a:effectLst>
                <a:glow rad="63500">
                  <a:schemeClr val="accent3">
                    <a:satMod val="175000"/>
                    <a:alpha val="40000"/>
                  </a:schemeClr>
                </a:glow>
              </a:effectLst>
              <a:latin typeface="Century" panose="02040604050505020304" pitchFamily="18" charset="0"/>
            </a:endParaRPr>
          </a:p>
        </p:txBody>
      </p:sp>
    </p:spTree>
    <p:extLst>
      <p:ext uri="{BB962C8B-B14F-4D97-AF65-F5344CB8AC3E}">
        <p14:creationId xmlns:p14="http://schemas.microsoft.com/office/powerpoint/2010/main" val="95030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Структура программы</a:t>
            </a:r>
            <a:endParaRPr lang="ru-RU" sz="4800"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9211" y="1838920"/>
            <a:ext cx="4433578" cy="3105300"/>
          </a:xfrm>
          <a:prstGeom prst="rect">
            <a:avLst/>
          </a:prstGeom>
        </p:spPr>
      </p:pic>
      <p:sp>
        <p:nvSpPr>
          <p:cNvPr id="5" name="Прямоугольник 4"/>
          <p:cNvSpPr/>
          <p:nvPr/>
        </p:nvSpPr>
        <p:spPr>
          <a:xfrm>
            <a:off x="94891" y="1325563"/>
            <a:ext cx="3396454" cy="473621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Далее следует блок begin/</a:t>
            </a:r>
            <a:r>
              <a:rPr lang="ru-RU" sz="2800" dirty="0" err="1">
                <a:ln>
                  <a:solidFill>
                    <a:schemeClr val="accent5">
                      <a:lumMod val="50000"/>
                    </a:schemeClr>
                  </a:solidFill>
                </a:ln>
                <a:solidFill>
                  <a:schemeClr val="tx1"/>
                </a:solidFill>
                <a:latin typeface="Bookman Old Style" panose="02050604050505020204" pitchFamily="18" charset="0"/>
              </a:rPr>
              <a:t>end</a:t>
            </a:r>
            <a:r>
              <a:rPr lang="ru-RU" sz="2800" dirty="0">
                <a:ln>
                  <a:solidFill>
                    <a:schemeClr val="accent5">
                      <a:lumMod val="50000"/>
                    </a:schemeClr>
                  </a:solidFill>
                </a:ln>
                <a:solidFill>
                  <a:schemeClr val="tx1"/>
                </a:solidFill>
                <a:latin typeface="Bookman Old Style" panose="02050604050505020204" pitchFamily="18" charset="0"/>
              </a:rPr>
              <a:t>, внутри которого находятся операторы, отделяемые один от другого символом "точка с запятой". </a:t>
            </a:r>
          </a:p>
        </p:txBody>
      </p:sp>
      <p:sp>
        <p:nvSpPr>
          <p:cNvPr id="6" name="Прямоугольник 5"/>
          <p:cNvSpPr/>
          <p:nvPr/>
        </p:nvSpPr>
        <p:spPr>
          <a:xfrm>
            <a:off x="8445253" y="1325563"/>
            <a:ext cx="3630797" cy="473621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Среди операторов может присутствовать оператор описания переменной, который позволяет описывать переменные внутри блока</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grpSp>
        <p:nvGrpSpPr>
          <p:cNvPr id="12" name="Группа 11"/>
          <p:cNvGrpSpPr/>
          <p:nvPr/>
        </p:nvGrpSpPr>
        <p:grpSpPr>
          <a:xfrm>
            <a:off x="3476983" y="3263373"/>
            <a:ext cx="1663750" cy="1398912"/>
            <a:chOff x="3491345" y="3513908"/>
            <a:chExt cx="1663750" cy="1398912"/>
          </a:xfrm>
        </p:grpSpPr>
        <p:sp>
          <p:nvSpPr>
            <p:cNvPr id="7" name="Прямоугольник 6"/>
            <p:cNvSpPr/>
            <p:nvPr/>
          </p:nvSpPr>
          <p:spPr>
            <a:xfrm>
              <a:off x="3974462" y="3513908"/>
              <a:ext cx="1180633" cy="50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974461" y="4420466"/>
              <a:ext cx="1180634" cy="4824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491345" y="3513908"/>
              <a:ext cx="387866" cy="502301"/>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491345" y="4410519"/>
              <a:ext cx="387866" cy="502301"/>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4"/>
          <p:cNvGrpSpPr/>
          <p:nvPr/>
        </p:nvGrpSpPr>
        <p:grpSpPr>
          <a:xfrm>
            <a:off x="4252715" y="3786677"/>
            <a:ext cx="4325722" cy="492354"/>
            <a:chOff x="4310743" y="4047609"/>
            <a:chExt cx="4325722" cy="492354"/>
          </a:xfrm>
        </p:grpSpPr>
        <p:sp>
          <p:nvSpPr>
            <p:cNvPr id="13" name="Прямоугольник 12"/>
            <p:cNvSpPr/>
            <p:nvPr/>
          </p:nvSpPr>
          <p:spPr>
            <a:xfrm>
              <a:off x="4310743" y="4047609"/>
              <a:ext cx="1972491" cy="39431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лево 13"/>
            <p:cNvSpPr/>
            <p:nvPr/>
          </p:nvSpPr>
          <p:spPr>
            <a:xfrm>
              <a:off x="8231097" y="4047609"/>
              <a:ext cx="405368" cy="492354"/>
            </a:xfrm>
            <a:prstGeom prst="leftArrow">
              <a:avLst>
                <a:gd name="adj1" fmla="val 50000"/>
                <a:gd name="adj2" fmla="val 57199"/>
              </a:avLst>
            </a:prstGeom>
            <a:solidFill>
              <a:srgbClr val="7030A0"/>
            </a:solidFill>
            <a:ln>
              <a:solidFill>
                <a:srgbClr val="892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p:cNvGrpSpPr/>
          <p:nvPr/>
        </p:nvGrpSpPr>
        <p:grpSpPr>
          <a:xfrm>
            <a:off x="10212309" y="1"/>
            <a:ext cx="1979691" cy="851026"/>
            <a:chOff x="10212309" y="0"/>
            <a:chExt cx="1979691" cy="860079"/>
          </a:xfrm>
        </p:grpSpPr>
        <p:pic>
          <p:nvPicPr>
            <p:cNvPr id="17" name="Рисунок 1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8" name="TextBox 1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5744130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85"/>
            <a:ext cx="12192000" cy="1325563"/>
          </a:xfrm>
        </p:spPr>
        <p:txBody>
          <a:bodyPr>
            <a:noAutofit/>
          </a:bodyPr>
          <a:lstStyle/>
          <a:p>
            <a:pPr algn="ctr"/>
            <a:r>
              <a:rPr lang="ru-RU" sz="4800" cap="all" dirty="0">
                <a:ln>
                  <a:solidFill>
                    <a:schemeClr val="accent1">
                      <a:lumMod val="40000"/>
                      <a:lumOff val="60000"/>
                    </a:schemeClr>
                  </a:solidFill>
                </a:ln>
                <a:solidFill>
                  <a:schemeClr val="tx2">
                    <a:lumMod val="50000"/>
                  </a:schemeClr>
                </a:solidFill>
                <a:effectLst>
                  <a:reflection blurRad="6350" stA="55000" endA="300" endPos="45500" dir="5400000" sy="-100000" algn="bl" rotWithShape="0"/>
                </a:effectLst>
                <a:latin typeface="Bookman Old Style" panose="02050604050505020204" pitchFamily="18" charset="0"/>
              </a:rPr>
              <a:t>Идентификаторы и ключевые слова</a:t>
            </a:r>
          </a:p>
        </p:txBody>
      </p:sp>
      <p:sp>
        <p:nvSpPr>
          <p:cNvPr id="3" name="Прямоугольник 2"/>
          <p:cNvSpPr/>
          <p:nvPr/>
        </p:nvSpPr>
        <p:spPr>
          <a:xfrm>
            <a:off x="246742" y="1514248"/>
            <a:ext cx="5631543" cy="234904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Идентификаторы служат в качестве имен программ, модулей, процедур, функций, типов, переменных и констант.</a:t>
            </a:r>
          </a:p>
        </p:txBody>
      </p:sp>
      <p:sp>
        <p:nvSpPr>
          <p:cNvPr id="4" name="Прямоугольник 3"/>
          <p:cNvSpPr/>
          <p:nvPr/>
        </p:nvSpPr>
        <p:spPr>
          <a:xfrm>
            <a:off x="246742" y="4037466"/>
            <a:ext cx="5631543" cy="262459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Идентификатором считается любая последовательность латинских букв или цифр, начинающаяся с буквы. Буквой считается также символ подчеркивания </a:t>
            </a:r>
            <a:r>
              <a:rPr lang="ru-RU" sz="2800" dirty="0" smtClean="0">
                <a:ln>
                  <a:solidFill>
                    <a:schemeClr val="accent5">
                      <a:lumMod val="50000"/>
                    </a:schemeClr>
                  </a:solidFill>
                </a:ln>
                <a:solidFill>
                  <a:schemeClr val="tx1"/>
                </a:solidFill>
                <a:latin typeface="Bookman Old Style" panose="02050604050505020204" pitchFamily="18" charset="0"/>
              </a:rPr>
              <a:t>"_".</a:t>
            </a:r>
            <a:endParaRPr lang="ru-RU" sz="28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6299200" y="4413590"/>
            <a:ext cx="5544457" cy="187234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С каждым идентификатором связана область действия идентификатора</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sp>
        <p:nvSpPr>
          <p:cNvPr id="6" name="Прямоугольник 5"/>
          <p:cNvSpPr/>
          <p:nvPr/>
        </p:nvSpPr>
        <p:spPr>
          <a:xfrm>
            <a:off x="6125027" y="2029070"/>
            <a:ext cx="5718630" cy="1569660"/>
          </a:xfrm>
          <a:prstGeom prst="rect">
            <a:avLst/>
          </a:prstGeom>
        </p:spPr>
        <p:txBody>
          <a:bodyPr wrap="square">
            <a:spAutoFit/>
          </a:bodyPr>
          <a:lstStyle/>
          <a:p>
            <a:pPr algn="ctr"/>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Например, </a:t>
            </a:r>
            <a:endParaRPr lang="ru-RU" sz="3200" dirty="0" smtClean="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a:p>
            <a:pPr algn="ctr"/>
            <a:r>
              <a:rPr lang="ru-RU" sz="3200" dirty="0" smtClean="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a1</a:t>
            </a:r>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_h, b123 -</a:t>
            </a:r>
            <a:r>
              <a:rPr lang="ru-RU" sz="3200" dirty="0">
                <a:ln>
                  <a:solidFill>
                    <a:srgbClr val="0070C0"/>
                  </a:solidFill>
                </a:ln>
                <a:solidFill>
                  <a:schemeClr val="accent6">
                    <a:lumMod val="50000"/>
                  </a:schemeClr>
                </a:solidFill>
                <a:effectLst>
                  <a:glow rad="63500">
                    <a:srgbClr val="FF0000">
                      <a:alpha val="40000"/>
                    </a:srgbClr>
                  </a:glow>
                </a:effectLst>
                <a:latin typeface="Times New Roman" panose="02020603050405020304" pitchFamily="18" charset="0"/>
                <a:cs typeface="Times New Roman" panose="02020603050405020304" pitchFamily="18" charset="0"/>
              </a:rPr>
              <a:t> </a:t>
            </a:r>
            <a:r>
              <a:rPr lang="ru-RU" sz="3200" dirty="0">
                <a:ln>
                  <a:solidFill>
                    <a:srgbClr val="0070C0"/>
                  </a:solidFill>
                </a:ln>
                <a:solidFill>
                  <a:schemeClr val="tx1">
                    <a:lumMod val="95000"/>
                    <a:lumOff val="5000"/>
                  </a:schemeClr>
                </a:solidFill>
                <a:effectLst>
                  <a:glow rad="63500">
                    <a:srgbClr val="FF0000">
                      <a:alpha val="40000"/>
                    </a:srgbClr>
                  </a:glow>
                </a:effectLst>
                <a:latin typeface="Times New Roman" panose="02020603050405020304" pitchFamily="18" charset="0"/>
                <a:cs typeface="Times New Roman" panose="02020603050405020304" pitchFamily="18" charset="0"/>
              </a:rPr>
              <a:t>идентификаторы</a:t>
            </a:r>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a:t>
            </a:r>
            <a:endParaRPr lang="ru-RU" sz="3200" dirty="0" smtClean="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a:p>
            <a:pPr algn="ctr"/>
            <a:r>
              <a:rPr lang="ru-RU" sz="3200" dirty="0" smtClean="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а </a:t>
            </a:r>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1a, ф2 -</a:t>
            </a:r>
            <a:r>
              <a:rPr lang="ru-RU" sz="3200" dirty="0">
                <a:ln>
                  <a:solidFill>
                    <a:srgbClr val="C00000"/>
                  </a:solidFill>
                </a:ln>
                <a:solidFill>
                  <a:schemeClr val="tx1">
                    <a:lumMod val="95000"/>
                    <a:lumOff val="5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a:t>
            </a:r>
            <a:r>
              <a:rPr lang="ru-RU" sz="3200" dirty="0">
                <a:ln>
                  <a:solidFill>
                    <a:srgbClr val="0070C0"/>
                  </a:solidFill>
                </a:ln>
                <a:solidFill>
                  <a:schemeClr val="tx1">
                    <a:lumMod val="95000"/>
                    <a:lumOff val="5000"/>
                  </a:schemeClr>
                </a:solidFill>
                <a:effectLst>
                  <a:glow rad="63500">
                    <a:srgbClr val="FF0000">
                      <a:alpha val="40000"/>
                    </a:srgbClr>
                  </a:glow>
                </a:effectLst>
                <a:latin typeface="Times New Roman" panose="02020603050405020304" pitchFamily="18" charset="0"/>
                <a:cs typeface="Times New Roman" panose="02020603050405020304" pitchFamily="18" charset="0"/>
              </a:rPr>
              <a:t>нет</a:t>
            </a:r>
            <a:r>
              <a:rPr lang="ru-RU" sz="24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a:t>
            </a:r>
          </a:p>
        </p:txBody>
      </p:sp>
      <p:grpSp>
        <p:nvGrpSpPr>
          <p:cNvPr id="7" name="Группа 6"/>
          <p:cNvGrpSpPr/>
          <p:nvPr/>
        </p:nvGrpSpPr>
        <p:grpSpPr>
          <a:xfrm>
            <a:off x="10250391" y="6129636"/>
            <a:ext cx="1979691" cy="851026"/>
            <a:chOff x="10212309" y="0"/>
            <a:chExt cx="1979691" cy="860079"/>
          </a:xfrm>
        </p:grpSpPr>
        <p:pic>
          <p:nvPicPr>
            <p:cNvPr id="8" name="Рисунок 7">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625016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5468"/>
            <a:ext cx="12192000" cy="1325563"/>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Идентификаторы и ключевые слова</a:t>
            </a:r>
            <a:endParaRPr lang="ru-RU" sz="4800"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endParaRPr>
          </a:p>
        </p:txBody>
      </p:sp>
      <p:sp>
        <p:nvSpPr>
          <p:cNvPr id="3" name="Прямоугольник 2"/>
          <p:cNvSpPr/>
          <p:nvPr/>
        </p:nvSpPr>
        <p:spPr>
          <a:xfrm>
            <a:off x="0" y="1567091"/>
            <a:ext cx="12191999" cy="1077218"/>
          </a:xfrm>
          <a:prstGeom prst="rect">
            <a:avLst/>
          </a:prstGeom>
        </p:spPr>
        <p:txBody>
          <a:bodyPr wrap="square">
            <a:spAutoFit/>
          </a:bodyPr>
          <a:lstStyle/>
          <a:p>
            <a:pPr algn="ctr"/>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Следующие слова являются ключевыми, служат для оформления конструкций языка и не могут использоваться как идентификаторы: </a:t>
            </a:r>
          </a:p>
        </p:txBody>
      </p:sp>
      <p:sp>
        <p:nvSpPr>
          <p:cNvPr id="4" name="Прямоугольник 3"/>
          <p:cNvSpPr/>
          <p:nvPr/>
        </p:nvSpPr>
        <p:spPr>
          <a:xfrm>
            <a:off x="0" y="2883987"/>
            <a:ext cx="12191999" cy="348343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accent1">
                      <a:lumMod val="50000"/>
                    </a:schemeClr>
                  </a:solidFill>
                </a:ln>
                <a:solidFill>
                  <a:srgbClr val="C00000"/>
                </a:solidFill>
                <a:latin typeface="Bookman Old Style" panose="02050604050505020204" pitchFamily="18" charset="0"/>
              </a:rPr>
              <a:t>And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array</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as</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auto</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begin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case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class</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const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constructor</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destructor</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div</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do</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downto</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else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end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event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except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file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finalization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finally</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for</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foreach</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function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goto</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if</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implementation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inherited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initialization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interface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is</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label</a:t>
            </a:r>
            <a:r>
              <a:rPr lang="ru-RU" sz="2800" dirty="0" smtClean="0">
                <a:ln>
                  <a:solidFill>
                    <a:schemeClr val="accent1">
                      <a:lumMod val="50000"/>
                    </a:schemeClr>
                  </a:solidFill>
                </a:ln>
                <a:solidFill>
                  <a:srgbClr val="C00000"/>
                </a:solidFill>
                <a:latin typeface="Bookman Old Style" panose="02050604050505020204" pitchFamily="18" charset="0"/>
              </a:rPr>
              <a:t>, </a:t>
            </a:r>
            <a:r>
              <a:rPr lang="en-US" sz="2800" dirty="0" smtClean="0">
                <a:ln>
                  <a:solidFill>
                    <a:schemeClr val="accent1">
                      <a:lumMod val="50000"/>
                    </a:schemeClr>
                  </a:solidFill>
                </a:ln>
                <a:solidFill>
                  <a:srgbClr val="C00000"/>
                </a:solidFill>
                <a:latin typeface="Bookman Old Style" panose="02050604050505020204" pitchFamily="18" charset="0"/>
              </a:rPr>
              <a:t>lock</a:t>
            </a:r>
            <a:r>
              <a:rPr lang="ru-RU" sz="2800" dirty="0" smtClean="0">
                <a:ln>
                  <a:solidFill>
                    <a:schemeClr val="accent1">
                      <a:lumMod val="50000"/>
                    </a:schemeClr>
                  </a:solidFill>
                </a:ln>
                <a:solidFill>
                  <a:srgbClr val="C00000"/>
                </a:solidFill>
                <a:latin typeface="Bookman Old Style" panose="02050604050505020204" pitchFamily="18" charset="0"/>
              </a:rPr>
              <a:t>, </a:t>
            </a:r>
            <a:r>
              <a:rPr lang="en-US" sz="2800" dirty="0" smtClean="0">
                <a:ln>
                  <a:solidFill>
                    <a:schemeClr val="accent1">
                      <a:lumMod val="50000"/>
                    </a:schemeClr>
                  </a:solidFill>
                </a:ln>
                <a:solidFill>
                  <a:srgbClr val="C00000"/>
                </a:solidFill>
                <a:latin typeface="Bookman Old Style" panose="02050604050505020204" pitchFamily="18" charset="0"/>
              </a:rPr>
              <a:t>mod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nil</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not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of</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operator</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a:t>
            </a:r>
            <a:r>
              <a:rPr lang="en-US" sz="2800" dirty="0">
                <a:ln>
                  <a:solidFill>
                    <a:schemeClr val="accent1">
                      <a:lumMod val="50000"/>
                    </a:schemeClr>
                  </a:solidFill>
                </a:ln>
                <a:solidFill>
                  <a:srgbClr val="C00000"/>
                </a:solidFill>
                <a:latin typeface="Bookman Old Style" panose="02050604050505020204" pitchFamily="18" charset="0"/>
              </a:rPr>
              <a:t>or </a:t>
            </a:r>
            <a:r>
              <a:rPr lang="en-US" sz="2800" dirty="0" smtClean="0">
                <a:ln>
                  <a:solidFill>
                    <a:schemeClr val="accent1">
                      <a:lumMod val="50000"/>
                    </a:schemeClr>
                  </a:solidFill>
                </a:ln>
                <a:solidFill>
                  <a:srgbClr val="C00000"/>
                </a:solidFill>
                <a:latin typeface="Bookman Old Style" panose="02050604050505020204" pitchFamily="18" charset="0"/>
              </a:rPr>
              <a:t>procedure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program</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property</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raise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record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repeat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sealed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set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sequence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shl</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shr</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sizeof</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template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then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to</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try</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type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typeof</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until</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uses</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using</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var</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where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while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with</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xor</a:t>
            </a:r>
            <a:r>
              <a:rPr lang="ru-RU" sz="2800" dirty="0" smtClean="0">
                <a:ln>
                  <a:solidFill>
                    <a:schemeClr val="accent1">
                      <a:lumMod val="50000"/>
                    </a:schemeClr>
                  </a:solidFill>
                </a:ln>
                <a:solidFill>
                  <a:srgbClr val="C00000"/>
                </a:solidFill>
                <a:latin typeface="Bookman Old Style" panose="02050604050505020204" pitchFamily="18" charset="0"/>
              </a:rPr>
              <a:t>.</a:t>
            </a:r>
            <a:endParaRPr lang="en-US" sz="2800" dirty="0">
              <a:ln>
                <a:solidFill>
                  <a:schemeClr val="accent1">
                    <a:lumMod val="50000"/>
                  </a:schemeClr>
                </a:solidFill>
              </a:ln>
              <a:solidFill>
                <a:srgbClr val="C00000"/>
              </a:solidFill>
              <a:latin typeface="Bookman Old Style" panose="02050604050505020204" pitchFamily="18" charset="0"/>
            </a:endParaRPr>
          </a:p>
        </p:txBody>
      </p:sp>
      <p:grpSp>
        <p:nvGrpSpPr>
          <p:cNvPr id="5" name="Группа 4"/>
          <p:cNvGrpSpPr/>
          <p:nvPr/>
        </p:nvGrpSpPr>
        <p:grpSpPr>
          <a:xfrm>
            <a:off x="10293791" y="6181582"/>
            <a:ext cx="1979691" cy="851026"/>
            <a:chOff x="10212309" y="0"/>
            <a:chExt cx="1979691" cy="860079"/>
          </a:xfrm>
        </p:grpSpPr>
        <p:pic>
          <p:nvPicPr>
            <p:cNvPr id="6" name="Рисунок 5">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7" name="TextBox 6"/>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633112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2897"/>
            <a:ext cx="12192000" cy="1325563"/>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Идентификаторы и ключевые слова</a:t>
            </a:r>
            <a:endParaRPr lang="ru-RU" sz="4800"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endParaRPr>
          </a:p>
        </p:txBody>
      </p:sp>
      <p:sp>
        <p:nvSpPr>
          <p:cNvPr id="3" name="Прямоугольник 2"/>
          <p:cNvSpPr/>
          <p:nvPr/>
        </p:nvSpPr>
        <p:spPr>
          <a:xfrm>
            <a:off x="0" y="1837992"/>
            <a:ext cx="12191999" cy="1077218"/>
          </a:xfrm>
          <a:prstGeom prst="rect">
            <a:avLst/>
          </a:prstGeom>
        </p:spPr>
        <p:txBody>
          <a:bodyPr wrap="square">
            <a:spAutoFit/>
          </a:bodyPr>
          <a:lstStyle/>
          <a:p>
            <a:pPr algn="ctr"/>
            <a:r>
              <a:rPr lang="ru-RU" sz="3200" dirty="0" smtClean="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Данный ряд </a:t>
            </a:r>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слов является контекстно ключевыми (они являются ключевыми только в некотором контексте): </a:t>
            </a:r>
          </a:p>
        </p:txBody>
      </p:sp>
      <p:sp>
        <p:nvSpPr>
          <p:cNvPr id="4" name="Прямоугольник 3"/>
          <p:cNvSpPr/>
          <p:nvPr/>
        </p:nvSpPr>
        <p:spPr>
          <a:xfrm>
            <a:off x="1" y="3294742"/>
            <a:ext cx="12191999" cy="2104573"/>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accent1">
                      <a:lumMod val="50000"/>
                    </a:schemeClr>
                  </a:solidFill>
                </a:ln>
                <a:solidFill>
                  <a:srgbClr val="C00000"/>
                </a:solidFill>
                <a:latin typeface="Bookman Old Style" panose="02050604050505020204" pitchFamily="18" charset="0"/>
              </a:rPr>
              <a:t>Abstract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default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external</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forward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internal</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on</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overload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override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params</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private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protected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public</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read</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reintroduce</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unit</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virtual</a:t>
            </a:r>
            <a:r>
              <a:rPr lang="ru-RU" sz="2800" dirty="0" smtClean="0">
                <a:ln>
                  <a:solidFill>
                    <a:schemeClr val="accent1">
                      <a:lumMod val="50000"/>
                    </a:schemeClr>
                  </a:solidFill>
                </a:ln>
                <a:solidFill>
                  <a:srgbClr val="C00000"/>
                </a:solidFill>
                <a:latin typeface="Bookman Old Style" panose="02050604050505020204" pitchFamily="18" charset="0"/>
              </a:rPr>
              <a:t>,</a:t>
            </a:r>
            <a:r>
              <a:rPr lang="en-US" sz="2800" dirty="0" smtClean="0">
                <a:ln>
                  <a:solidFill>
                    <a:schemeClr val="accent1">
                      <a:lumMod val="50000"/>
                    </a:schemeClr>
                  </a:solidFill>
                </a:ln>
                <a:solidFill>
                  <a:srgbClr val="C00000"/>
                </a:solidFill>
                <a:latin typeface="Bookman Old Style" panose="02050604050505020204" pitchFamily="18" charset="0"/>
              </a:rPr>
              <a:t> write</a:t>
            </a:r>
            <a:r>
              <a:rPr lang="ru-RU" sz="2800" dirty="0" smtClean="0">
                <a:ln>
                  <a:solidFill>
                    <a:schemeClr val="accent1">
                      <a:lumMod val="50000"/>
                    </a:schemeClr>
                  </a:solidFill>
                </a:ln>
                <a:solidFill>
                  <a:srgbClr val="C00000"/>
                </a:solidFill>
                <a:latin typeface="Bookman Old Style" panose="02050604050505020204" pitchFamily="18" charset="0"/>
              </a:rPr>
              <a:t>.</a:t>
            </a:r>
            <a:endParaRPr lang="en-US" sz="2800" dirty="0">
              <a:ln>
                <a:solidFill>
                  <a:schemeClr val="accent1">
                    <a:lumMod val="50000"/>
                  </a:schemeClr>
                </a:solidFill>
              </a:ln>
              <a:solidFill>
                <a:srgbClr val="C00000"/>
              </a:solidFill>
              <a:latin typeface="Bookman Old Style" panose="02050604050505020204" pitchFamily="18" charset="0"/>
            </a:endParaRPr>
          </a:p>
        </p:txBody>
      </p:sp>
      <p:sp>
        <p:nvSpPr>
          <p:cNvPr id="5" name="Прямоугольник 4"/>
          <p:cNvSpPr/>
          <p:nvPr/>
        </p:nvSpPr>
        <p:spPr>
          <a:xfrm>
            <a:off x="1" y="5778847"/>
            <a:ext cx="12191999" cy="584775"/>
          </a:xfrm>
          <a:prstGeom prst="rect">
            <a:avLst/>
          </a:prstGeom>
        </p:spPr>
        <p:txBody>
          <a:bodyPr wrap="square">
            <a:spAutoFit/>
          </a:bodyPr>
          <a:lstStyle/>
          <a:p>
            <a:pPr algn="ctr"/>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Контекстно ключевые слова могут использоваться в качестве имен.</a:t>
            </a:r>
          </a:p>
        </p:txBody>
      </p:sp>
      <p:grpSp>
        <p:nvGrpSpPr>
          <p:cNvPr id="6" name="Группа 5"/>
          <p:cNvGrpSpPr/>
          <p:nvPr/>
        </p:nvGrpSpPr>
        <p:grpSpPr>
          <a:xfrm>
            <a:off x="10284737" y="6156357"/>
            <a:ext cx="1979691" cy="851026"/>
            <a:chOff x="10212309" y="0"/>
            <a:chExt cx="1979691" cy="860079"/>
          </a:xfrm>
        </p:grpSpPr>
        <p:pic>
          <p:nvPicPr>
            <p:cNvPr id="7" name="Рисунок 6">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958834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6440"/>
            <a:ext cx="12192000" cy="1325563"/>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Идентификаторы и ключевые слова</a:t>
            </a:r>
            <a:endParaRPr lang="ru-RU" sz="4800"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endParaRPr>
          </a:p>
        </p:txBody>
      </p:sp>
      <p:sp>
        <p:nvSpPr>
          <p:cNvPr id="3" name="Прямоугольник 2"/>
          <p:cNvSpPr/>
          <p:nvPr/>
        </p:nvSpPr>
        <p:spPr>
          <a:xfrm>
            <a:off x="2155369" y="2026788"/>
            <a:ext cx="7788731" cy="414541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ln>
                  <a:solidFill>
                    <a:schemeClr val="accent5">
                      <a:lumMod val="50000"/>
                    </a:schemeClr>
                  </a:solidFill>
                </a:ln>
                <a:solidFill>
                  <a:schemeClr val="tx1"/>
                </a:solidFill>
                <a:latin typeface="Bookman Old Style" panose="02050604050505020204" pitchFamily="18" charset="0"/>
              </a:rPr>
              <a:t>Некоторые ключевые слова совпадают с важнейшими именами. Поэтому в Pascal предусмотрена возможность использовать эти имена без конфликтов с ключевыми словами</a:t>
            </a:r>
            <a:r>
              <a:rPr lang="ru-RU" sz="3600" dirty="0" smtClean="0">
                <a:ln>
                  <a:solidFill>
                    <a:schemeClr val="accent5">
                      <a:lumMod val="50000"/>
                    </a:schemeClr>
                  </a:solidFill>
                </a:ln>
                <a:solidFill>
                  <a:schemeClr val="tx1"/>
                </a:solidFill>
                <a:latin typeface="Bookman Old Style" panose="02050604050505020204" pitchFamily="18" charset="0"/>
              </a:rPr>
              <a:t>.</a:t>
            </a:r>
            <a:endParaRPr lang="ru-RU" sz="36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512835" y="1502003"/>
            <a:ext cx="5316267" cy="344532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bg2">
                      <a:lumMod val="10000"/>
                    </a:schemeClr>
                  </a:solidFill>
                </a:ln>
                <a:solidFill>
                  <a:schemeClr val="accent5">
                    <a:lumMod val="50000"/>
                  </a:schemeClr>
                </a:solidFill>
                <a:latin typeface="Bookman Old Style" panose="02050604050505020204" pitchFamily="18" charset="0"/>
              </a:rPr>
              <a:t>Первый способ состоит в использовании квалифицированного имени</a:t>
            </a:r>
            <a:r>
              <a:rPr lang="ru-RU" sz="2400" dirty="0" smtClean="0">
                <a:ln>
                  <a:solidFill>
                    <a:schemeClr val="bg2">
                      <a:lumMod val="10000"/>
                    </a:schemeClr>
                  </a:solidFill>
                </a:ln>
                <a:solidFill>
                  <a:schemeClr val="accent5">
                    <a:lumMod val="50000"/>
                  </a:schemeClr>
                </a:solidFill>
                <a:latin typeface="Bookman Old Style" panose="02050604050505020204" pitchFamily="18" charset="0"/>
              </a:rPr>
              <a:t>.</a:t>
            </a:r>
            <a:r>
              <a:rPr lang="ru-RU" sz="2400" dirty="0">
                <a:ln>
                  <a:solidFill>
                    <a:schemeClr val="bg2">
                      <a:lumMod val="10000"/>
                    </a:schemeClr>
                  </a:solidFill>
                </a:ln>
                <a:solidFill>
                  <a:schemeClr val="accent5">
                    <a:lumMod val="50000"/>
                  </a:schemeClr>
                </a:solidFill>
                <a:latin typeface="Bookman Old Style" panose="02050604050505020204" pitchFamily="18" charset="0"/>
              </a:rPr>
              <a:t> В этом контексте слово Array является именем внутри пространства имен System, и конфликта с ключевым словом array нет</a:t>
            </a:r>
            <a:r>
              <a:rPr lang="ru-RU" sz="2400" dirty="0" smtClean="0">
                <a:ln>
                  <a:solidFill>
                    <a:schemeClr val="bg2">
                      <a:lumMod val="10000"/>
                    </a:schemeClr>
                  </a:solidFill>
                </a:ln>
                <a:solidFill>
                  <a:schemeClr val="accent5">
                    <a:lumMod val="50000"/>
                  </a:schemeClr>
                </a:solidFill>
                <a:latin typeface="Bookman Old Style" panose="02050604050505020204" pitchFamily="18" charset="0"/>
              </a:rPr>
              <a:t>.</a:t>
            </a:r>
            <a:endParaRPr lang="ru-RU" sz="2400" dirty="0">
              <a:ln>
                <a:solidFill>
                  <a:schemeClr val="bg2">
                    <a:lumMod val="10000"/>
                  </a:schemeClr>
                </a:solidFill>
              </a:ln>
              <a:solidFill>
                <a:schemeClr val="accent5">
                  <a:lumMod val="50000"/>
                </a:schemeClr>
              </a:solidFill>
              <a:latin typeface="Bookman Old Style" panose="02050604050505020204" pitchFamily="18" charset="0"/>
            </a:endParaRPr>
          </a:p>
        </p:txBody>
      </p:sp>
      <p:sp>
        <p:nvSpPr>
          <p:cNvPr id="5" name="Прямоугольник 4"/>
          <p:cNvSpPr/>
          <p:nvPr/>
        </p:nvSpPr>
        <p:spPr>
          <a:xfrm>
            <a:off x="6096000" y="3495003"/>
            <a:ext cx="5176287" cy="320198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Второй способ состоит в использовании специального символа &amp; перед именем. В этом случае имя может совпадать с ключевым словом.</a:t>
            </a: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8699" y="5197666"/>
            <a:ext cx="3944537" cy="1459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98908" y="1892527"/>
            <a:ext cx="3968768" cy="1468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Группа 7"/>
          <p:cNvGrpSpPr/>
          <p:nvPr/>
        </p:nvGrpSpPr>
        <p:grpSpPr>
          <a:xfrm>
            <a:off x="10282441" y="6172200"/>
            <a:ext cx="1979691" cy="851026"/>
            <a:chOff x="10212309" y="0"/>
            <a:chExt cx="1979691" cy="860079"/>
          </a:xfrm>
        </p:grpSpPr>
        <p:pic>
          <p:nvPicPr>
            <p:cNvPr id="9" name="Рисунок 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137960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8" presetClass="exit" presetSubtype="32" fill="hold" grpId="0" nodeType="afterEffect">
                                  <p:stCondLst>
                                    <p:cond delay="8750"/>
                                  </p:stCondLst>
                                  <p:childTnLst>
                                    <p:animEffect transition="out" filter="diamond(out)">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childTnLst>
                          </p:cTn>
                        </p:par>
                        <p:par>
                          <p:cTn id="12" fill="hold">
                            <p:stCondLst>
                              <p:cond delay="1125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175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1375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14250"/>
                            </p:stCondLst>
                            <p:childTnLst>
                              <p:par>
                                <p:cTn id="25" presetID="6"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57300"/>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Комментарии</a:t>
            </a:r>
          </a:p>
        </p:txBody>
      </p:sp>
      <p:sp>
        <p:nvSpPr>
          <p:cNvPr id="3" name="Прямоугольник 2"/>
          <p:cNvSpPr/>
          <p:nvPr/>
        </p:nvSpPr>
        <p:spPr>
          <a:xfrm>
            <a:off x="650598" y="1548689"/>
            <a:ext cx="10890802" cy="310242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ln>
                  <a:solidFill>
                    <a:schemeClr val="accent5">
                      <a:lumMod val="50000"/>
                    </a:schemeClr>
                  </a:solidFill>
                </a:ln>
                <a:solidFill>
                  <a:schemeClr val="tx1"/>
                </a:solidFill>
                <a:latin typeface="Bookman Old Style" panose="02050604050505020204" pitchFamily="18" charset="0"/>
              </a:rPr>
              <a:t>Комментарии - это участки кода, игнорируемые компилятором и используемые программистом для пояснения текста программы</a:t>
            </a:r>
            <a:r>
              <a:rPr lang="ru-RU" sz="4000" dirty="0" smtClean="0">
                <a:ln>
                  <a:solidFill>
                    <a:schemeClr val="accent5">
                      <a:lumMod val="50000"/>
                    </a:schemeClr>
                  </a:solidFill>
                </a:ln>
                <a:solidFill>
                  <a:schemeClr val="tx1"/>
                </a:solidFill>
                <a:latin typeface="Bookman Old Style" panose="02050604050505020204" pitchFamily="18" charset="0"/>
              </a:rPr>
              <a:t>.</a:t>
            </a:r>
            <a:endParaRPr lang="ru-RU" sz="40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1124210" y="5215820"/>
            <a:ext cx="11067790" cy="523220"/>
          </a:xfrm>
          <a:prstGeom prst="rect">
            <a:avLst/>
          </a:prstGeom>
        </p:spPr>
        <p:txBody>
          <a:bodyPr wrap="square">
            <a:spAutoFit/>
          </a:bodyPr>
          <a:lstStyle/>
          <a:p>
            <a:r>
              <a:rPr lang="ru-RU" sz="28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В Pascal имеется несколько типов </a:t>
            </a:r>
            <a:r>
              <a:rPr lang="ru-RU" sz="2800" cap="all" dirty="0" smtClean="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комментариев.</a:t>
            </a:r>
            <a:endParaRPr lang="ru-RU" sz="28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10212309" y="1"/>
            <a:ext cx="1979691" cy="851026"/>
            <a:chOff x="10212309" y="0"/>
            <a:chExt cx="1979691" cy="860079"/>
          </a:xfrm>
        </p:grpSpPr>
        <p:pic>
          <p:nvPicPr>
            <p:cNvPr id="7" name="Рисунок 6">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901486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24643"/>
          </a:xfrm>
        </p:spPr>
        <p:txBody>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Комментарии</a:t>
            </a:r>
            <a:endParaRPr lang="ru-RU"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endParaRPr>
          </a:p>
        </p:txBody>
      </p:sp>
      <p:sp>
        <p:nvSpPr>
          <p:cNvPr id="3" name="Прямоугольник 2"/>
          <p:cNvSpPr/>
          <p:nvPr/>
        </p:nvSpPr>
        <p:spPr>
          <a:xfrm>
            <a:off x="0" y="1061358"/>
            <a:ext cx="12192000" cy="523220"/>
          </a:xfrm>
          <a:prstGeom prst="rect">
            <a:avLst/>
          </a:prstGeom>
        </p:spPr>
        <p:txBody>
          <a:bodyPr wrap="square">
            <a:spAutoFit/>
          </a:bodyPr>
          <a:lstStyle/>
          <a:p>
            <a:pPr lvl="0" algn="ctr"/>
            <a:r>
              <a:rPr lang="ru-RU" sz="28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В Pascal имеется несколько типов комментариев.</a:t>
            </a:r>
          </a:p>
        </p:txBody>
      </p:sp>
      <p:sp>
        <p:nvSpPr>
          <p:cNvPr id="4" name="Прямоугольник 3"/>
          <p:cNvSpPr/>
          <p:nvPr/>
        </p:nvSpPr>
        <p:spPr>
          <a:xfrm>
            <a:off x="212272" y="1777761"/>
            <a:ext cx="3951514" cy="255793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Последовательность символов между фигурными </a:t>
            </a:r>
            <a:r>
              <a:rPr lang="ru-RU" sz="2400" dirty="0" smtClean="0">
                <a:ln>
                  <a:solidFill>
                    <a:schemeClr val="accent5">
                      <a:lumMod val="50000"/>
                    </a:schemeClr>
                  </a:solidFill>
                </a:ln>
                <a:solidFill>
                  <a:schemeClr val="tx1"/>
                </a:solidFill>
                <a:latin typeface="Bookman Old Style" panose="02050604050505020204" pitchFamily="18" charset="0"/>
              </a:rPr>
              <a:t>скобками</a:t>
            </a:r>
          </a:p>
          <a:p>
            <a:pPr algn="ctr"/>
            <a:r>
              <a:rPr lang="ru-RU" sz="2400" dirty="0" smtClean="0">
                <a:ln>
                  <a:solidFill>
                    <a:schemeClr val="accent5">
                      <a:lumMod val="50000"/>
                    </a:schemeClr>
                  </a:solidFill>
                </a:ln>
                <a:solidFill>
                  <a:schemeClr val="tx1"/>
                </a:solidFill>
                <a:latin typeface="Bookman Old Style" panose="02050604050505020204" pitchFamily="18" charset="0"/>
              </a:rPr>
              <a:t> </a:t>
            </a:r>
            <a:r>
              <a:rPr lang="ru-RU" sz="2400" dirty="0">
                <a:ln>
                  <a:solidFill>
                    <a:schemeClr val="accent5">
                      <a:lumMod val="50000"/>
                    </a:schemeClr>
                  </a:solidFill>
                </a:ln>
                <a:solidFill>
                  <a:schemeClr val="tx1"/>
                </a:solidFill>
                <a:latin typeface="Bookman Old Style" panose="02050604050505020204" pitchFamily="18" charset="0"/>
              </a:rPr>
              <a:t>{ } или символами (* и *) считается комментарием</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4226379" y="1777762"/>
            <a:ext cx="3951514" cy="255793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Комментарием также считается любая последовательность символов после символов // и до конца строки:</a:t>
            </a:r>
          </a:p>
          <a:p>
            <a:pPr algn="ctr"/>
            <a:endParaRPr lang="ru-RU" dirty="0"/>
          </a:p>
        </p:txBody>
      </p:sp>
      <p:sp>
        <p:nvSpPr>
          <p:cNvPr id="6" name="Прямоугольник 5"/>
          <p:cNvSpPr/>
          <p:nvPr/>
        </p:nvSpPr>
        <p:spPr>
          <a:xfrm>
            <a:off x="8240486" y="1777762"/>
            <a:ext cx="3951514" cy="255793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Комментарии разных типов могут быть вложенными: </a:t>
            </a:r>
          </a:p>
          <a:p>
            <a:pPr algn="ct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19" y="4949372"/>
            <a:ext cx="2845224" cy="1692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1429" y="4949372"/>
            <a:ext cx="2845224" cy="1692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95289" y="5121955"/>
            <a:ext cx="5013694" cy="108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Стрелка вниз 10"/>
          <p:cNvSpPr/>
          <p:nvPr/>
        </p:nvSpPr>
        <p:spPr>
          <a:xfrm>
            <a:off x="1591823" y="4335697"/>
            <a:ext cx="636815" cy="536583"/>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0175633" y="4335696"/>
            <a:ext cx="636815" cy="536583"/>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5883728" y="4435483"/>
            <a:ext cx="636815" cy="536583"/>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p:cNvGrpSpPr/>
          <p:nvPr/>
        </p:nvGrpSpPr>
        <p:grpSpPr>
          <a:xfrm>
            <a:off x="10212309" y="1"/>
            <a:ext cx="1979691" cy="851026"/>
            <a:chOff x="10212309" y="0"/>
            <a:chExt cx="1979691" cy="860079"/>
          </a:xfrm>
        </p:grpSpPr>
        <p:pic>
          <p:nvPicPr>
            <p:cNvPr id="15" name="Рисунок 14">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6" name="TextBox 15"/>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7678948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6"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par>
                          <p:cTn id="27" fill="hold">
                            <p:stCondLst>
                              <p:cond delay="40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4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par>
                          <p:cTn id="38" fill="hold">
                            <p:stCondLst>
                              <p:cond delay="5000"/>
                            </p:stCondLst>
                            <p:childTnLst>
                              <p:par>
                                <p:cTn id="39" presetID="6"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par>
                          <p:cTn id="42" fill="hold">
                            <p:stCondLst>
                              <p:cond delay="70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7500"/>
                            </p:stCondLst>
                            <p:childTnLst>
                              <p:par>
                                <p:cTn id="49" presetID="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6" presetClass="entr" presetSubtype="16"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ircle(in)">
                                      <p:cBhvr>
                                        <p:cTn id="5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89957"/>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Описание переменных</a:t>
            </a:r>
          </a:p>
        </p:txBody>
      </p:sp>
      <p:sp>
        <p:nvSpPr>
          <p:cNvPr id="3" name="Прямоугольник 2"/>
          <p:cNvSpPr/>
          <p:nvPr/>
        </p:nvSpPr>
        <p:spPr>
          <a:xfrm>
            <a:off x="228600" y="1289957"/>
            <a:ext cx="5225143" cy="1796143"/>
          </a:xfrm>
          <a:prstGeom prst="rect">
            <a:avLst/>
          </a:prstGeom>
          <a:solidFill>
            <a:schemeClr val="bg1">
              <a:lumMod val="95000"/>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Переменные могут быть описаны в разделе описаний, а также непосредственно внутри любого блока  </a:t>
            </a:r>
            <a:r>
              <a:rPr lang="ru-RU" sz="2400" dirty="0" smtClean="0">
                <a:ln>
                  <a:solidFill>
                    <a:schemeClr val="accent5">
                      <a:lumMod val="50000"/>
                    </a:schemeClr>
                  </a:solidFill>
                </a:ln>
                <a:solidFill>
                  <a:schemeClr val="tx1"/>
                </a:solidFill>
                <a:latin typeface="Bookman Old Style" panose="02050604050505020204" pitchFamily="18" charset="0"/>
              </a:rPr>
              <a:t>begin/</a:t>
            </a:r>
            <a:r>
              <a:rPr lang="ru-RU" sz="2400" dirty="0" err="1" smtClean="0">
                <a:ln>
                  <a:solidFill>
                    <a:schemeClr val="accent5">
                      <a:lumMod val="50000"/>
                    </a:schemeClr>
                  </a:solidFill>
                </a:ln>
                <a:solidFill>
                  <a:schemeClr val="tx1"/>
                </a:solidFill>
                <a:latin typeface="Bookman Old Style" panose="02050604050505020204" pitchFamily="18" charset="0"/>
              </a:rPr>
              <a:t>end</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228599" y="3145969"/>
            <a:ext cx="5225143" cy="1796143"/>
          </a:xfrm>
          <a:prstGeom prst="rect">
            <a:avLst/>
          </a:prstGeom>
          <a:solidFill>
            <a:schemeClr val="bg1">
              <a:lumMod val="95000"/>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Раздел описания переменных начинается с ключевого слова var, после которого следуют элементы описания </a:t>
            </a:r>
            <a:r>
              <a:rPr lang="ru-RU" sz="2400" dirty="0" smtClean="0">
                <a:ln>
                  <a:solidFill>
                    <a:schemeClr val="accent5">
                      <a:lumMod val="50000"/>
                    </a:schemeClr>
                  </a:solidFill>
                </a:ln>
                <a:solidFill>
                  <a:schemeClr val="tx1"/>
                </a:solidFill>
                <a:latin typeface="Bookman Old Style" panose="02050604050505020204" pitchFamily="18" charset="0"/>
              </a:rPr>
              <a:t>вида.</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228599" y="5001981"/>
            <a:ext cx="5225143" cy="1643744"/>
          </a:xfrm>
          <a:prstGeom prst="rect">
            <a:avLst/>
          </a:prstGeom>
          <a:solidFill>
            <a:schemeClr val="bg1">
              <a:lumMod val="95000"/>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Имена в списке перечисляются через </a:t>
            </a:r>
            <a:r>
              <a:rPr lang="ru-RU" sz="2400" dirty="0" smtClean="0">
                <a:ln>
                  <a:solidFill>
                    <a:schemeClr val="accent5">
                      <a:lumMod val="50000"/>
                    </a:schemeClr>
                  </a:solidFill>
                </a:ln>
                <a:solidFill>
                  <a:schemeClr val="tx1"/>
                </a:solidFill>
                <a:latin typeface="Bookman Old Style" panose="02050604050505020204" pitchFamily="18" charset="0"/>
              </a:rPr>
              <a:t>запятую.</a:t>
            </a:r>
            <a:endParaRPr lang="ru-RU" sz="2400" dirty="0">
              <a:ln>
                <a:solidFill>
                  <a:schemeClr val="accent5">
                    <a:lumMod val="50000"/>
                  </a:schemeClr>
                </a:solidFill>
              </a:ln>
              <a:solidFill>
                <a:schemeClr val="tx1"/>
              </a:solidFill>
              <a:latin typeface="Bookman Old Style" panose="0205060405050502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08292" y="1427793"/>
            <a:ext cx="4629158" cy="2014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6508292" y="1427793"/>
            <a:ext cx="572062" cy="3381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949756" y="3749319"/>
            <a:ext cx="5746230" cy="2505324"/>
          </a:xfrm>
          <a:prstGeom prst="rect">
            <a:avLst/>
          </a:prstGeom>
          <a:solidFill>
            <a:schemeClr val="bg1">
              <a:lumMod val="95000"/>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a:p>
          <a:p>
            <a:pPr algn="ctr"/>
            <a:r>
              <a:rPr lang="ru-RU" sz="2400" dirty="0">
                <a:ln>
                  <a:solidFill>
                    <a:schemeClr val="accent5">
                      <a:lumMod val="50000"/>
                    </a:schemeClr>
                  </a:solidFill>
                </a:ln>
                <a:solidFill>
                  <a:schemeClr val="tx1"/>
                </a:solidFill>
                <a:latin typeface="Bookman Old Style" panose="02050604050505020204" pitchFamily="18" charset="0"/>
              </a:rPr>
              <a:t>Переменные могут описываться непосредственно внутри блока. Такие описания называются внутриблочными и представляют собой оператор описания переменной.</a:t>
            </a:r>
          </a:p>
          <a:p>
            <a:pPr algn="ctr"/>
            <a:endParaRPr lang="ru-RU" sz="2400" dirty="0">
              <a:ln>
                <a:solidFill>
                  <a:schemeClr val="accent6">
                    <a:lumMod val="50000"/>
                  </a:schemeClr>
                </a:solidFill>
              </a:ln>
              <a:solidFill>
                <a:schemeClr val="tx1"/>
              </a:solidFill>
              <a:latin typeface="Bookman Old Style" panose="02050604050505020204" pitchFamily="18" charset="0"/>
            </a:endParaRPr>
          </a:p>
        </p:txBody>
      </p:sp>
      <p:grpSp>
        <p:nvGrpSpPr>
          <p:cNvPr id="9" name="Группа 8"/>
          <p:cNvGrpSpPr/>
          <p:nvPr/>
        </p:nvGrpSpPr>
        <p:grpSpPr>
          <a:xfrm>
            <a:off x="10212309" y="1"/>
            <a:ext cx="1979691" cy="851026"/>
            <a:chOff x="10212309" y="0"/>
            <a:chExt cx="1979691" cy="860079"/>
          </a:xfrm>
        </p:grpSpPr>
        <p:pic>
          <p:nvPicPr>
            <p:cNvPr id="10" name="Рисунок 9">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1" name="TextBox 10"/>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45439846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4500"/>
                            </p:stCondLst>
                            <p:childTnLst>
                              <p:par>
                                <p:cTn id="17" presetID="2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par>
                          <p:cTn id="20" fill="hold">
                            <p:stCondLst>
                              <p:cond delay="6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7500"/>
                            </p:stCondLst>
                            <p:childTnLst>
                              <p:par>
                                <p:cTn id="27" presetID="4"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in)">
                                      <p:cBhvr>
                                        <p:cTn id="29" dur="2000"/>
                                        <p:tgtEl>
                                          <p:spTgt spid="5"/>
                                        </p:tgtEl>
                                      </p:cBhvr>
                                    </p:animEffect>
                                  </p:childTnLst>
                                </p:cTn>
                              </p:par>
                            </p:childTnLst>
                          </p:cTn>
                        </p:par>
                        <p:par>
                          <p:cTn id="30" fill="hold">
                            <p:stCondLst>
                              <p:cond delay="9500"/>
                            </p:stCondLst>
                            <p:childTnLst>
                              <p:par>
                                <p:cTn id="31" presetID="4"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Описание констант</a:t>
            </a:r>
          </a:p>
        </p:txBody>
      </p:sp>
      <p:sp>
        <p:nvSpPr>
          <p:cNvPr id="3" name="Прямоугольник 2"/>
          <p:cNvSpPr/>
          <p:nvPr/>
        </p:nvSpPr>
        <p:spPr>
          <a:xfrm>
            <a:off x="375406" y="1203158"/>
            <a:ext cx="5550569" cy="2999873"/>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100" dirty="0">
                <a:ln>
                  <a:solidFill>
                    <a:schemeClr val="accent5">
                      <a:lumMod val="50000"/>
                    </a:schemeClr>
                  </a:solidFill>
                </a:ln>
                <a:solidFill>
                  <a:schemeClr val="tx1"/>
                </a:solidFill>
                <a:latin typeface="Bookman Old Style" panose="02050604050505020204" pitchFamily="18" charset="0"/>
              </a:rPr>
              <a:t>Раздел описания именованных констант начинается со служебного слова const, после которого следуют элементы описания </a:t>
            </a:r>
            <a:r>
              <a:rPr lang="ru-RU" sz="3100" dirty="0" smtClean="0">
                <a:ln>
                  <a:solidFill>
                    <a:schemeClr val="accent5">
                      <a:lumMod val="50000"/>
                    </a:schemeClr>
                  </a:solidFill>
                </a:ln>
                <a:solidFill>
                  <a:schemeClr val="tx1"/>
                </a:solidFill>
                <a:latin typeface="Bookman Old Style" panose="02050604050505020204" pitchFamily="18" charset="0"/>
              </a:rPr>
              <a:t>вида.</a:t>
            </a:r>
            <a:endParaRPr lang="ru-RU" sz="31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6310986" y="1918264"/>
            <a:ext cx="5881014" cy="1569660"/>
          </a:xfrm>
          <a:prstGeom prst="rect">
            <a:avLst/>
          </a:prstGeom>
        </p:spPr>
        <p:txBody>
          <a:bodyPr wrap="square">
            <a:spAutoFit/>
          </a:bodyPr>
          <a:lstStyle/>
          <a:p>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имя константы = значение; </a:t>
            </a:r>
          </a:p>
          <a:p>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или </a:t>
            </a:r>
          </a:p>
          <a:p>
            <a:r>
              <a:rPr lang="ru-RU" sz="32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имя константы : тип = значение; </a:t>
            </a: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93883" y="4395537"/>
            <a:ext cx="9319548" cy="226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1893884" y="4395537"/>
            <a:ext cx="720980" cy="272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0212309" y="1"/>
            <a:ext cx="1979691" cy="851026"/>
            <a:chOff x="10212309" y="0"/>
            <a:chExt cx="1979691" cy="860079"/>
          </a:xfrm>
        </p:grpSpPr>
        <p:pic>
          <p:nvPicPr>
            <p:cNvPr id="8" name="Рисунок 7">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4098124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83368"/>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Описание меток</a:t>
            </a:r>
          </a:p>
        </p:txBody>
      </p:sp>
      <p:sp>
        <p:nvSpPr>
          <p:cNvPr id="3" name="Прямоугольник 2"/>
          <p:cNvSpPr/>
          <p:nvPr/>
        </p:nvSpPr>
        <p:spPr>
          <a:xfrm>
            <a:off x="834189" y="1283369"/>
            <a:ext cx="10282990" cy="2855494"/>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lumMod val="95000"/>
                    <a:lumOff val="5000"/>
                  </a:schemeClr>
                </a:solidFill>
                <a:latin typeface="Bookman Old Style" panose="02050604050505020204" pitchFamily="18" charset="0"/>
              </a:rPr>
              <a:t>Раздел описания меток начинается с зарезервированного слова </a:t>
            </a:r>
            <a:r>
              <a:rPr lang="ru-RU" sz="2800" dirty="0" err="1">
                <a:ln>
                  <a:solidFill>
                    <a:schemeClr val="accent5">
                      <a:lumMod val="50000"/>
                    </a:schemeClr>
                  </a:solidFill>
                </a:ln>
                <a:solidFill>
                  <a:schemeClr val="tx1">
                    <a:lumMod val="95000"/>
                    <a:lumOff val="5000"/>
                  </a:schemeClr>
                </a:solidFill>
                <a:latin typeface="Bookman Old Style" panose="02050604050505020204" pitchFamily="18" charset="0"/>
              </a:rPr>
              <a:t>label</a:t>
            </a:r>
            <a:r>
              <a:rPr lang="ru-RU" sz="2800" dirty="0">
                <a:ln>
                  <a:solidFill>
                    <a:schemeClr val="accent5">
                      <a:lumMod val="50000"/>
                    </a:schemeClr>
                  </a:solidFill>
                </a:ln>
                <a:solidFill>
                  <a:schemeClr val="tx1">
                    <a:lumMod val="95000"/>
                    <a:lumOff val="5000"/>
                  </a:schemeClr>
                </a:solidFill>
                <a:latin typeface="Bookman Old Style" panose="02050604050505020204" pitchFamily="18" charset="0"/>
              </a:rPr>
              <a:t>, после которого следует список меток, перечисляемых через запятую. В качестве меток могут быть использованы идентификаторы и положительные целые числа</a:t>
            </a:r>
            <a:r>
              <a:rPr lang="ru-RU" sz="2800" dirty="0" smtClean="0">
                <a:ln>
                  <a:solidFill>
                    <a:schemeClr val="accent5">
                      <a:lumMod val="50000"/>
                    </a:schemeClr>
                  </a:solidFill>
                </a:ln>
                <a:solidFill>
                  <a:schemeClr val="tx1">
                    <a:lumMod val="95000"/>
                    <a:lumOff val="5000"/>
                  </a:schemeClr>
                </a:solidFill>
                <a:latin typeface="Bookman Old Style" panose="02050604050505020204" pitchFamily="18" charset="0"/>
              </a:rPr>
              <a:t>:</a:t>
            </a:r>
            <a:endParaRPr lang="ru-RU" sz="2800" dirty="0">
              <a:ln>
                <a:solidFill>
                  <a:schemeClr val="accent5">
                    <a:lumMod val="50000"/>
                  </a:schemeClr>
                </a:solidFill>
              </a:ln>
              <a:solidFill>
                <a:schemeClr val="tx1">
                  <a:lumMod val="95000"/>
                  <a:lumOff val="5000"/>
                </a:schemeClr>
              </a:solidFill>
              <a:latin typeface="Bookman Old Style" panose="02050604050505020204" pitchFamily="18" charset="0"/>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65266" y="4305967"/>
            <a:ext cx="3861468" cy="1302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4154905" y="4636168"/>
            <a:ext cx="1042737" cy="529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472170" y="5938197"/>
            <a:ext cx="9247660" cy="461665"/>
          </a:xfrm>
          <a:prstGeom prst="rect">
            <a:avLst/>
          </a:prstGeom>
        </p:spPr>
        <p:txBody>
          <a:bodyPr wrap="none">
            <a:spAutoFit/>
          </a:bodyPr>
          <a:lstStyle/>
          <a:p>
            <a:r>
              <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Метки используются для перехода в операторе </a:t>
            </a:r>
            <a:r>
              <a:rPr lang="ru-RU" sz="2400" cap="all"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goto</a:t>
            </a:r>
            <a:endPar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grpSp>
        <p:nvGrpSpPr>
          <p:cNvPr id="7" name="Группа 6"/>
          <p:cNvGrpSpPr/>
          <p:nvPr/>
        </p:nvGrpSpPr>
        <p:grpSpPr>
          <a:xfrm>
            <a:off x="10212309" y="1"/>
            <a:ext cx="1979691" cy="851026"/>
            <a:chOff x="10212309" y="0"/>
            <a:chExt cx="1979691" cy="860079"/>
          </a:xfrm>
        </p:grpSpPr>
        <p:pic>
          <p:nvPicPr>
            <p:cNvPr id="8" name="Рисунок 7">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637274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par>
                          <p:cTn id="19" fill="hold">
                            <p:stCondLst>
                              <p:cond delay="3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602457" y="342899"/>
            <a:ext cx="10987086" cy="6515101"/>
          </a:xfrm>
          <a:prstGeom prst="horizontalScroll">
            <a:avLst>
              <a:gd name="adj" fmla="val 8592"/>
            </a:avLst>
          </a:prstGeom>
          <a:solidFill>
            <a:schemeClr val="bg1">
              <a:lumMod val="95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 action="ppaction://hlinksldjump"/>
              </a:rPr>
              <a:t>Что такое </a:t>
            </a:r>
            <a:r>
              <a:rPr lang="en-US" sz="2000" dirty="0">
                <a:solidFill>
                  <a:schemeClr val="tx1"/>
                </a:solidFill>
                <a:latin typeface="Bookman Old Style" panose="02050604050505020204" pitchFamily="18" charset="0"/>
                <a:hlinkClick r:id="rId2" action="ppaction://hlinksldjump"/>
              </a:rPr>
              <a:t>Pascal</a:t>
            </a:r>
            <a:endParaRPr lang="en-US"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3" action="ppaction://hlinksldjump"/>
              </a:rPr>
              <a:t>История</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4" action="ppaction://hlinksldjump"/>
              </a:rPr>
              <a:t>Структура программы</a:t>
            </a:r>
            <a:endParaRPr lang="ru-RU" sz="2000" dirty="0">
              <a:solidFill>
                <a:schemeClr val="tx1"/>
              </a:solidFill>
              <a:latin typeface="Bookman Old Style" panose="02050604050505020204" pitchFamily="18" charset="0"/>
            </a:endParaRPr>
          </a:p>
          <a:p>
            <a:pPr marL="285750" indent="-285750">
              <a:buFont typeface="Aldhabi" panose="01000000000000000000" pitchFamily="2" charset="-78"/>
              <a:buChar char="❊"/>
            </a:pPr>
            <a:r>
              <a:rPr lang="ru-RU" sz="2000" dirty="0">
                <a:solidFill>
                  <a:schemeClr val="tx1"/>
                </a:solidFill>
                <a:latin typeface="Bookman Old Style" panose="02050604050505020204" pitchFamily="18" charset="0"/>
                <a:hlinkClick r:id="rId5" action="ppaction://hlinksldjump"/>
              </a:rPr>
              <a:t>Идентификаторы и ключевые слова</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6" action="ppaction://hlinksldjump"/>
              </a:rPr>
              <a:t>Комментарии</a:t>
            </a:r>
            <a:r>
              <a:rPr lang="ru-RU" sz="2000" dirty="0">
                <a:solidFill>
                  <a:schemeClr val="tx1"/>
                </a:solidFill>
                <a:latin typeface="Bookman Old Style" panose="02050604050505020204" pitchFamily="18" charset="0"/>
              </a:rPr>
              <a:t> </a:t>
            </a: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7" action="ppaction://hlinksldjump"/>
              </a:rPr>
              <a:t>Описание переменных</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8" action="ppaction://hlinksldjump"/>
              </a:rPr>
              <a:t>Описание констант</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9" action="ppaction://hlinksldjump"/>
              </a:rPr>
              <a:t>Описание меток</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0" action="ppaction://hlinksldjump"/>
              </a:rPr>
              <a:t>Описание типов</a:t>
            </a:r>
            <a:endParaRPr lang="ru-RU" sz="2000" dirty="0">
              <a:solidFill>
                <a:schemeClr val="tx1"/>
              </a:solidFill>
              <a:latin typeface="Bookman Old Style" panose="02050604050505020204" pitchFamily="18" charset="0"/>
            </a:endParaRPr>
          </a:p>
          <a:p>
            <a:pPr marL="285750" indent="-285750">
              <a:buFont typeface="Aldhabi" panose="01000000000000000000" pitchFamily="2" charset="-78"/>
              <a:buChar char="❊"/>
            </a:pPr>
            <a:r>
              <a:rPr lang="ru-RU" sz="2000" dirty="0">
                <a:solidFill>
                  <a:schemeClr val="tx1"/>
                </a:solidFill>
                <a:latin typeface="Bookman Old Style" panose="02050604050505020204" pitchFamily="18" charset="0"/>
                <a:hlinkClick r:id="rId11" action="ppaction://hlinksldjump"/>
              </a:rPr>
              <a:t>Область действия идентификатора</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2" action="ppaction://hlinksldjump"/>
              </a:rPr>
              <a:t>Обзор типов</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3" action="ppaction://hlinksldjump"/>
              </a:rPr>
              <a:t>Размерные и ссылочные типы</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4" action="ppaction://hlinksldjump"/>
              </a:rPr>
              <a:t>Целые типы </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5" action="ppaction://hlinksldjump"/>
              </a:rPr>
              <a:t>Вещественные типы</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6" action="ppaction://hlinksldjump"/>
              </a:rPr>
              <a:t>Логический тип</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7" action="ppaction://hlinksldjump"/>
              </a:rPr>
              <a:t>Символьный тип</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8" action="ppaction://hlinksldjump"/>
              </a:rPr>
              <a:t>Перечислимый тип</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19" action="ppaction://hlinksldjump"/>
              </a:rPr>
              <a:t>Диапазонный тип</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0" action="ppaction://hlinksldjump"/>
              </a:rPr>
              <a:t>Строковый тип</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1" action="ppaction://hlinksldjump"/>
              </a:rPr>
              <a:t>Процедурный тип</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2" action="ppaction://hlinksldjump"/>
              </a:rPr>
              <a:t>Файловые типы </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3" action="ppaction://hlinksldjump"/>
              </a:rPr>
              <a:t>Арифметические операции</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4" action="ppaction://hlinksldjump"/>
              </a:rPr>
              <a:t>Логические операции</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5" action="ppaction://hlinksldjump"/>
              </a:rPr>
              <a:t>Побитовые операции</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6" action="ppaction://hlinksldjump"/>
              </a:rPr>
              <a:t>Операции сравнения </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7" action="ppaction://hlinksldjump"/>
              </a:rPr>
              <a:t>Операции с указателями</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8" action="ppaction://hlinksldjump"/>
              </a:rPr>
              <a:t>Оператор присваивания </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29" action="ppaction://hlinksldjump"/>
              </a:rPr>
              <a:t>Составной оператор</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30" action="ppaction://hlinksldjump"/>
              </a:rPr>
              <a:t>Пустой оператор</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31" action="ppaction://hlinksldjump"/>
              </a:rPr>
              <a:t>Условный оператор</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32" action="ppaction://hlinksldjump"/>
              </a:rPr>
              <a:t>Массивы</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33" action="ppaction://hlinksldjump"/>
              </a:rPr>
              <a:t>Статические массивы</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r>
              <a:rPr lang="ru-RU" sz="2000" dirty="0">
                <a:solidFill>
                  <a:schemeClr val="tx1"/>
                </a:solidFill>
                <a:latin typeface="Bookman Old Style" panose="02050604050505020204" pitchFamily="18" charset="0"/>
                <a:hlinkClick r:id="rId34" action="ppaction://hlinksldjump"/>
              </a:rPr>
              <a:t>Динамические массивы</a:t>
            </a:r>
            <a:endParaRPr lang="ru-RU" sz="2000" dirty="0">
              <a:solidFill>
                <a:schemeClr val="tx1"/>
              </a:solidFill>
              <a:latin typeface="Bookman Old Style" panose="02050604050505020204" pitchFamily="18" charset="0"/>
            </a:endParaRPr>
          </a:p>
          <a:p>
            <a:pPr marL="285750" indent="-285750" algn="just">
              <a:buFont typeface="Aldhabi" panose="01000000000000000000" pitchFamily="2" charset="-78"/>
              <a:buChar char="❊"/>
            </a:pPr>
            <a:endParaRPr lang="ru-RU" dirty="0"/>
          </a:p>
        </p:txBody>
      </p:sp>
      <p:sp>
        <p:nvSpPr>
          <p:cNvPr id="2" name="Прямоугольник 1"/>
          <p:cNvSpPr/>
          <p:nvPr/>
        </p:nvSpPr>
        <p:spPr>
          <a:xfrm>
            <a:off x="0" y="0"/>
            <a:ext cx="12192000" cy="769441"/>
          </a:xfrm>
          <a:prstGeom prst="rect">
            <a:avLst/>
          </a:prstGeom>
        </p:spPr>
        <p:txBody>
          <a:bodyPr wrap="square">
            <a:spAutoFit/>
          </a:bodyPr>
          <a:lstStyle/>
          <a:p>
            <a:pPr algn="ctr"/>
            <a:r>
              <a:rPr lang="ru-RU" sz="4400" dirty="0">
                <a:ln>
                  <a:solidFill>
                    <a:schemeClr val="accent1">
                      <a:lumMod val="40000"/>
                      <a:lumOff val="60000"/>
                    </a:schemeClr>
                  </a:solidFill>
                </a:ln>
                <a:solidFill>
                  <a:schemeClr val="tx2">
                    <a:lumMod val="50000"/>
                  </a:schemeClr>
                </a:solidFill>
                <a:effectLst>
                  <a:glow rad="63500">
                    <a:schemeClr val="accent3">
                      <a:satMod val="175000"/>
                      <a:alpha val="40000"/>
                    </a:schemeClr>
                  </a:glow>
                  <a:reflection blurRad="6350" stA="55000" endA="300" endPos="45500" dir="5400000" sy="-100000" algn="bl" rotWithShape="0"/>
                </a:effectLst>
                <a:latin typeface="Bookman Old Style" panose="02050604050505020204" pitchFamily="18" charset="0"/>
              </a:rPr>
              <a:t>СОДЕРЖАНИЕ</a:t>
            </a:r>
            <a:endParaRPr lang="ru-RU" sz="4400" dirty="0"/>
          </a:p>
        </p:txBody>
      </p:sp>
    </p:spTree>
    <p:extLst>
      <p:ext uri="{BB962C8B-B14F-4D97-AF65-F5344CB8AC3E}">
        <p14:creationId xmlns:p14="http://schemas.microsoft.com/office/powerpoint/2010/main" val="2321339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187116"/>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Описание типов</a:t>
            </a:r>
          </a:p>
        </p:txBody>
      </p:sp>
      <p:sp>
        <p:nvSpPr>
          <p:cNvPr id="3" name="Прямоугольник 2"/>
          <p:cNvSpPr/>
          <p:nvPr/>
        </p:nvSpPr>
        <p:spPr>
          <a:xfrm>
            <a:off x="392968" y="1408498"/>
            <a:ext cx="5614737" cy="264373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n>
                  <a:solidFill>
                    <a:schemeClr val="accent5">
                      <a:lumMod val="50000"/>
                    </a:schemeClr>
                  </a:solidFill>
                </a:ln>
                <a:solidFill>
                  <a:schemeClr val="tx1">
                    <a:lumMod val="95000"/>
                    <a:lumOff val="5000"/>
                  </a:schemeClr>
                </a:solidFill>
                <a:latin typeface="Bookman Old Style" panose="02050604050505020204" pitchFamily="18" charset="0"/>
              </a:rPr>
              <a:t>Раздел описания типов начинается со служебного слова </a:t>
            </a:r>
            <a:r>
              <a:rPr lang="ru-RU" sz="2800" dirty="0" err="1" smtClean="0">
                <a:ln>
                  <a:solidFill>
                    <a:schemeClr val="accent5">
                      <a:lumMod val="50000"/>
                    </a:schemeClr>
                  </a:solidFill>
                </a:ln>
                <a:solidFill>
                  <a:schemeClr val="tx1">
                    <a:lumMod val="95000"/>
                    <a:lumOff val="5000"/>
                  </a:schemeClr>
                </a:solidFill>
                <a:latin typeface="Bookman Old Style" panose="02050604050505020204" pitchFamily="18" charset="0"/>
              </a:rPr>
              <a:t>type</a:t>
            </a:r>
            <a:r>
              <a:rPr lang="ru-RU" sz="2800" dirty="0" smtClean="0">
                <a:ln>
                  <a:solidFill>
                    <a:schemeClr val="accent5">
                      <a:lumMod val="50000"/>
                    </a:schemeClr>
                  </a:solidFill>
                </a:ln>
                <a:solidFill>
                  <a:schemeClr val="tx1">
                    <a:lumMod val="95000"/>
                    <a:lumOff val="5000"/>
                  </a:schemeClr>
                </a:solidFill>
                <a:latin typeface="Bookman Old Style" panose="02050604050505020204" pitchFamily="18" charset="0"/>
              </a:rPr>
              <a:t>, после которого следуют строки вида </a:t>
            </a:r>
          </a:p>
          <a:p>
            <a:pPr algn="ctr"/>
            <a:r>
              <a:rPr lang="ru-RU" sz="2800" dirty="0" smtClean="0">
                <a:ln>
                  <a:solidFill>
                    <a:srgbClr val="C00000"/>
                  </a:solidFill>
                </a:ln>
                <a:solidFill>
                  <a:schemeClr val="tx1">
                    <a:lumMod val="95000"/>
                    <a:lumOff val="5000"/>
                  </a:schemeClr>
                </a:solidFill>
                <a:latin typeface="Bookman Old Style" panose="02050604050505020204" pitchFamily="18" charset="0"/>
              </a:rPr>
              <a:t>имя </a:t>
            </a:r>
            <a:r>
              <a:rPr lang="ru-RU" sz="2800" dirty="0">
                <a:ln>
                  <a:solidFill>
                    <a:srgbClr val="C00000"/>
                  </a:solidFill>
                </a:ln>
                <a:solidFill>
                  <a:schemeClr val="tx1">
                    <a:lumMod val="95000"/>
                    <a:lumOff val="5000"/>
                  </a:schemeClr>
                </a:solidFill>
                <a:latin typeface="Bookman Old Style" panose="02050604050505020204" pitchFamily="18" charset="0"/>
              </a:rPr>
              <a:t>типа = </a:t>
            </a:r>
            <a:r>
              <a:rPr lang="ru-RU" sz="2800" dirty="0" smtClean="0">
                <a:ln>
                  <a:solidFill>
                    <a:srgbClr val="C00000"/>
                  </a:solidFill>
                </a:ln>
                <a:solidFill>
                  <a:schemeClr val="tx1">
                    <a:lumMod val="95000"/>
                    <a:lumOff val="5000"/>
                  </a:schemeClr>
                </a:solidFill>
                <a:latin typeface="Bookman Old Style" panose="02050604050505020204" pitchFamily="18" charset="0"/>
              </a:rPr>
              <a:t>тип.</a:t>
            </a:r>
            <a:endParaRPr lang="ru-RU" sz="2800" dirty="0">
              <a:ln>
                <a:solidFill>
                  <a:srgbClr val="C00000"/>
                </a:solidFill>
              </a:ln>
              <a:solidFill>
                <a:schemeClr val="tx1">
                  <a:lumMod val="95000"/>
                  <a:lumOff val="5000"/>
                </a:schemeClr>
              </a:solidFill>
              <a:latin typeface="Bookman Old Style" panose="02050604050505020204" pitchFamily="18" charset="0"/>
            </a:endParaRPr>
          </a:p>
        </p:txBody>
      </p:sp>
      <p:sp>
        <p:nvSpPr>
          <p:cNvPr id="4" name="Прямоугольник 3"/>
          <p:cNvSpPr/>
          <p:nvPr/>
        </p:nvSpPr>
        <p:spPr>
          <a:xfrm>
            <a:off x="6096000" y="1341121"/>
            <a:ext cx="5996539" cy="528106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lumMod val="95000"/>
                    <a:lumOff val="5000"/>
                  </a:schemeClr>
                </a:solidFill>
                <a:latin typeface="Bookman Old Style" panose="02050604050505020204" pitchFamily="18" charset="0"/>
              </a:rPr>
              <a:t>Обычно описание используется для составных типов (статические массивы, процедурные переменные, записи, классы) чтобы дать имя сложному типу. Если для типа определена именная эквивалентность типов, это единственный способ передать переменные этого типа в подпрограмму. </a:t>
            </a:r>
          </a:p>
          <a:p>
            <a:pPr algn="ct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673" y="4535793"/>
            <a:ext cx="5791327" cy="1535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8250128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086"/>
            <a:ext cx="12192000" cy="1242294"/>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Описание типов</a:t>
            </a:r>
            <a:endParaRPr lang="ru-RU" sz="4800" dirty="0"/>
          </a:p>
        </p:txBody>
      </p:sp>
      <p:sp>
        <p:nvSpPr>
          <p:cNvPr id="3" name="Прямоугольник 2"/>
          <p:cNvSpPr/>
          <p:nvPr/>
        </p:nvSpPr>
        <p:spPr>
          <a:xfrm>
            <a:off x="121014" y="1373797"/>
            <a:ext cx="5683019" cy="646331"/>
          </a:xfrm>
          <a:prstGeom prst="rect">
            <a:avLst/>
          </a:prstGeom>
        </p:spPr>
        <p:txBody>
          <a:bodyPr wrap="square">
            <a:spAutoFit/>
          </a:bodyPr>
          <a:lstStyle/>
          <a:p>
            <a:pPr algn="ctr"/>
            <a:r>
              <a:rPr lang="ru-RU"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Описание типов для классов использовать обязательно:</a:t>
            </a: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8585" y="2294511"/>
            <a:ext cx="3524164" cy="1364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5804034" y="1371181"/>
            <a:ext cx="6213108" cy="923330"/>
          </a:xfrm>
          <a:prstGeom prst="rect">
            <a:avLst/>
          </a:prstGeom>
        </p:spPr>
        <p:txBody>
          <a:bodyPr wrap="square">
            <a:spAutoFit/>
          </a:bodyPr>
          <a:lstStyle/>
          <a:p>
            <a:pPr algn="ctr"/>
            <a:r>
              <a:rPr lang="ru-RU"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Описания типов могут быть обобщёнными, т.е. включать параметры-типы в угловых скобках после имени типа. </a:t>
            </a:r>
          </a:p>
        </p:txBody>
      </p:sp>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46244" y="2374766"/>
            <a:ext cx="4376286" cy="1328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121014" y="3961219"/>
            <a:ext cx="5683020" cy="1200329"/>
          </a:xfrm>
          <a:prstGeom prst="rect">
            <a:avLst/>
          </a:prstGeom>
        </p:spPr>
        <p:txBody>
          <a:bodyPr wrap="square">
            <a:spAutoFit/>
          </a:bodyPr>
          <a:lstStyle/>
          <a:p>
            <a:pPr algn="ctr"/>
            <a:r>
              <a:rPr lang="ru-RU"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Если описание типа используется просто для того чтобы заменить одно имя на другое, то такие типы называются синонимами типов: </a:t>
            </a:r>
          </a:p>
        </p:txBody>
      </p:sp>
      <p:pic>
        <p:nvPicPr>
          <p:cNvPr id="8" name="Рисунок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6475" y="5235972"/>
            <a:ext cx="2956274" cy="1328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Прямоугольник 8"/>
          <p:cNvSpPr/>
          <p:nvPr/>
        </p:nvSpPr>
        <p:spPr>
          <a:xfrm>
            <a:off x="5921142" y="4007755"/>
            <a:ext cx="6096000" cy="923330"/>
          </a:xfrm>
          <a:prstGeom prst="rect">
            <a:avLst/>
          </a:prstGeom>
        </p:spPr>
        <p:txBody>
          <a:bodyPr wrap="square">
            <a:spAutoFit/>
          </a:bodyPr>
          <a:lstStyle/>
          <a:p>
            <a:pPr algn="ctr"/>
            <a:r>
              <a:rPr lang="ru-RU"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Использование такого типа с конкретным параметром-типом называется </a:t>
            </a:r>
            <a:r>
              <a:rPr lang="ru-RU" cap="all"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инстанцированием</a:t>
            </a:r>
            <a:r>
              <a:rPr lang="ru-RU"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типа:</a:t>
            </a:r>
          </a:p>
        </p:txBody>
      </p:sp>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80999" y="5235972"/>
            <a:ext cx="4376286" cy="1328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 name="Группа 10"/>
          <p:cNvGrpSpPr/>
          <p:nvPr/>
        </p:nvGrpSpPr>
        <p:grpSpPr>
          <a:xfrm>
            <a:off x="10212309" y="1"/>
            <a:ext cx="1979691" cy="851026"/>
            <a:chOff x="10212309" y="0"/>
            <a:chExt cx="1979691" cy="860079"/>
          </a:xfrm>
        </p:grpSpPr>
        <p:pic>
          <p:nvPicPr>
            <p:cNvPr id="12" name="Рисунок 11">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3" name="TextBox 12"/>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4173192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par>
                          <p:cTn id="20" fill="hold">
                            <p:stCondLst>
                              <p:cond delay="35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5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6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par>
                          <p:cTn id="32" fill="hold">
                            <p:stCondLst>
                              <p:cond delay="6500"/>
                            </p:stCondLst>
                            <p:childTnLst>
                              <p:par>
                                <p:cTn id="33" presetID="6"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par>
                          <p:cTn id="36" fill="hold">
                            <p:stCondLst>
                              <p:cond delay="8500"/>
                            </p:stCondLst>
                            <p:childTnLst>
                              <p:par>
                                <p:cTn id="37" presetID="6"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28675"/>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Описание типов</a:t>
            </a:r>
            <a:endParaRPr lang="ru-RU" sz="4800" dirty="0"/>
          </a:p>
        </p:txBody>
      </p:sp>
      <p:sp>
        <p:nvSpPr>
          <p:cNvPr id="3" name="Прямоугольник 2"/>
          <p:cNvSpPr/>
          <p:nvPr/>
        </p:nvSpPr>
        <p:spPr>
          <a:xfrm>
            <a:off x="862245" y="1122086"/>
            <a:ext cx="4988903" cy="2085013"/>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lumMod val="95000"/>
                    <a:lumOff val="5000"/>
                  </a:schemeClr>
                </a:solidFill>
                <a:latin typeface="Bookman Old Style" panose="02050604050505020204" pitchFamily="18" charset="0"/>
              </a:rPr>
              <a:t>При описании рекурсивных структур данных указатель на тип может фигурировать раньше описания самого типа в определении другого типа:</a:t>
            </a: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1826" y="3313688"/>
            <a:ext cx="3056054" cy="2063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713035" y="5455317"/>
            <a:ext cx="5193635" cy="1237947"/>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lumMod val="95000"/>
                    <a:lumOff val="5000"/>
                  </a:schemeClr>
                </a:solidFill>
                <a:latin typeface="Bookman Old Style" panose="02050604050505020204" pitchFamily="18" charset="0"/>
              </a:rPr>
              <a:t>При этом важно, чтобы определения обоих типов находились в одном разделе </a:t>
            </a:r>
            <a:r>
              <a:rPr lang="ru-RU" sz="2200" dirty="0" err="1">
                <a:ln>
                  <a:solidFill>
                    <a:schemeClr val="accent5">
                      <a:lumMod val="50000"/>
                    </a:schemeClr>
                  </a:solidFill>
                </a:ln>
                <a:solidFill>
                  <a:schemeClr val="tx1">
                    <a:lumMod val="95000"/>
                    <a:lumOff val="5000"/>
                  </a:schemeClr>
                </a:solidFill>
                <a:latin typeface="Bookman Old Style" panose="02050604050505020204" pitchFamily="18" charset="0"/>
              </a:rPr>
              <a:t>type</a:t>
            </a:r>
            <a:r>
              <a:rPr lang="ru-RU" sz="2000" dirty="0" smtClean="0">
                <a:ln>
                  <a:solidFill>
                    <a:schemeClr val="accent5">
                      <a:lumMod val="50000"/>
                    </a:schemeClr>
                  </a:solidFill>
                </a:ln>
                <a:solidFill>
                  <a:schemeClr val="tx1">
                    <a:lumMod val="95000"/>
                    <a:lumOff val="5000"/>
                  </a:schemeClr>
                </a:solidFill>
                <a:latin typeface="Bookman Old Style" panose="02050604050505020204" pitchFamily="18" charset="0"/>
              </a:rPr>
              <a:t>.</a:t>
            </a:r>
            <a:endParaRPr lang="ru-RU" sz="2000" dirty="0">
              <a:ln>
                <a:solidFill>
                  <a:schemeClr val="accent5">
                    <a:lumMod val="50000"/>
                  </a:schemeClr>
                </a:solidFill>
              </a:ln>
              <a:solidFill>
                <a:schemeClr val="tx1">
                  <a:lumMod val="95000"/>
                  <a:lumOff val="5000"/>
                </a:schemeClr>
              </a:solidFill>
              <a:latin typeface="Bookman Old Style" panose="02050604050505020204" pitchFamily="18" charset="0"/>
            </a:endParaRPr>
          </a:p>
        </p:txBody>
      </p:sp>
      <p:sp>
        <p:nvSpPr>
          <p:cNvPr id="6" name="Прямоугольник 5"/>
          <p:cNvSpPr/>
          <p:nvPr/>
        </p:nvSpPr>
        <p:spPr>
          <a:xfrm>
            <a:off x="6864415" y="1144177"/>
            <a:ext cx="4763703" cy="2072791"/>
          </a:xfrm>
          <a:prstGeom prst="rect">
            <a:avLst/>
          </a:prstGeom>
          <a:solidFill>
            <a:schemeClr val="bg1">
              <a:lumMod val="95000"/>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lumMod val="95000"/>
                    <a:lumOff val="5000"/>
                  </a:schemeClr>
                </a:solidFill>
                <a:latin typeface="Bookman Old Style" panose="02050604050505020204" pitchFamily="18" charset="0"/>
              </a:rPr>
              <a:t>Отметим, что для ссылочных типов (классов) разрешается описание поля с типом, совпадающим с типом текущего класса</a:t>
            </a:r>
            <a:r>
              <a:rPr lang="ru-RU" sz="2200" dirty="0" smtClean="0">
                <a:ln>
                  <a:solidFill>
                    <a:schemeClr val="accent5">
                      <a:lumMod val="50000"/>
                    </a:schemeClr>
                  </a:solidFill>
                </a:ln>
                <a:solidFill>
                  <a:schemeClr val="tx1">
                    <a:lumMod val="95000"/>
                    <a:lumOff val="5000"/>
                  </a:schemeClr>
                </a:solidFill>
                <a:latin typeface="Bookman Old Style" panose="02050604050505020204" pitchFamily="18" charset="0"/>
              </a:rPr>
              <a:t>:</a:t>
            </a:r>
            <a:endParaRPr lang="ru-RU" sz="2200" dirty="0">
              <a:ln>
                <a:solidFill>
                  <a:schemeClr val="accent5">
                    <a:lumMod val="50000"/>
                  </a:schemeClr>
                </a:solidFill>
              </a:ln>
              <a:solidFill>
                <a:schemeClr val="tx1">
                  <a:lumMod val="95000"/>
                  <a:lumOff val="5000"/>
                </a:schemeClr>
              </a:solidFill>
              <a:latin typeface="Bookman Old Style" panose="020506040505050202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18240" y="3645146"/>
            <a:ext cx="3056055" cy="2063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Группа 7"/>
          <p:cNvGrpSpPr/>
          <p:nvPr/>
        </p:nvGrpSpPr>
        <p:grpSpPr>
          <a:xfrm>
            <a:off x="10212309" y="1"/>
            <a:ext cx="1979691" cy="851026"/>
            <a:chOff x="10212309" y="0"/>
            <a:chExt cx="1979691" cy="860079"/>
          </a:xfrm>
        </p:grpSpPr>
        <p:pic>
          <p:nvPicPr>
            <p:cNvPr id="9" name="Рисунок 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8156890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par>
                          <p:cTn id="17" fill="hold">
                            <p:stCondLst>
                              <p:cond delay="3000"/>
                            </p:stCondLst>
                            <p:childTnLst>
                              <p:par>
                                <p:cTn id="18" presetID="21"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par>
                          <p:cTn id="21" fill="hold">
                            <p:stCondLst>
                              <p:cond delay="5000"/>
                            </p:stCondLst>
                            <p:childTnLst>
                              <p:par>
                                <p:cTn id="22" presetID="17"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5500"/>
                            </p:stCondLst>
                            <p:childTnLst>
                              <p:par>
                                <p:cTn id="27" presetID="6"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690688"/>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Область действия идентификатора</a:t>
            </a:r>
          </a:p>
        </p:txBody>
      </p:sp>
      <p:sp>
        <p:nvSpPr>
          <p:cNvPr id="3" name="Прямоугольник 2"/>
          <p:cNvSpPr/>
          <p:nvPr/>
        </p:nvSpPr>
        <p:spPr>
          <a:xfrm>
            <a:off x="522971" y="1582582"/>
            <a:ext cx="11333747" cy="1281111"/>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lumMod val="95000"/>
                    <a:lumOff val="5000"/>
                  </a:schemeClr>
                </a:solidFill>
                <a:latin typeface="Bookman Old Style" panose="02050604050505020204" pitchFamily="18" charset="0"/>
              </a:rPr>
              <a:t>Любой используемый в программе идентификатор должен быть предварительно описан. Идентификаторы описываются в разделе описаний. Идентификаторы для переменных могут также описываться внутри блока</a:t>
            </a:r>
            <a:r>
              <a:rPr lang="ru-RU" sz="2200" dirty="0" smtClean="0">
                <a:ln>
                  <a:solidFill>
                    <a:schemeClr val="accent5">
                      <a:lumMod val="50000"/>
                    </a:schemeClr>
                  </a:solidFill>
                </a:ln>
                <a:solidFill>
                  <a:schemeClr val="tx1">
                    <a:lumMod val="95000"/>
                    <a:lumOff val="5000"/>
                  </a:schemeClr>
                </a:solidFill>
                <a:latin typeface="Bookman Old Style" panose="02050604050505020204" pitchFamily="18" charset="0"/>
              </a:rPr>
              <a:t>.</a:t>
            </a:r>
            <a:endParaRPr lang="ru-RU" sz="2200" dirty="0">
              <a:ln>
                <a:solidFill>
                  <a:schemeClr val="accent5">
                    <a:lumMod val="50000"/>
                  </a:schemeClr>
                </a:solidFill>
              </a:ln>
              <a:solidFill>
                <a:schemeClr val="tx1">
                  <a:lumMod val="95000"/>
                  <a:lumOff val="5000"/>
                </a:schemeClr>
              </a:solidFill>
              <a:latin typeface="Bookman Old Style" panose="02050604050505020204" pitchFamily="18" charset="0"/>
            </a:endParaRPr>
          </a:p>
        </p:txBody>
      </p:sp>
      <p:sp>
        <p:nvSpPr>
          <p:cNvPr id="4" name="Овал 3"/>
          <p:cNvSpPr/>
          <p:nvPr/>
        </p:nvSpPr>
        <p:spPr>
          <a:xfrm>
            <a:off x="1373017" y="2757488"/>
            <a:ext cx="9633656" cy="3810000"/>
          </a:xfrm>
          <a:prstGeom prst="ellipse">
            <a:avLst/>
          </a:prstGeom>
          <a:solidFill>
            <a:schemeClr val="bg1">
              <a:alpha val="31000"/>
            </a:schemeClr>
          </a:soli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lumMod val="95000"/>
                    <a:lumOff val="5000"/>
                  </a:schemeClr>
                </a:solidFill>
                <a:latin typeface="Bookman Old Style" panose="02050604050505020204" pitchFamily="18" charset="0"/>
              </a:rPr>
              <a:t>Основная программа, подпрограмма, блок, модуль, класс образуют так называемое пространство имен - область в программе, в которой имя должно иметь единственное описание. Таким образом, в одном пространстве имен не может быть описано двух одинаковых имен (исключение составляют перегруженные имена подпрограмм). </a:t>
            </a:r>
          </a:p>
        </p:txBody>
      </p:sp>
      <p:grpSp>
        <p:nvGrpSpPr>
          <p:cNvPr id="5" name="Группа 4"/>
          <p:cNvGrpSpPr/>
          <p:nvPr/>
        </p:nvGrpSpPr>
        <p:grpSpPr>
          <a:xfrm>
            <a:off x="10212309" y="1"/>
            <a:ext cx="1979691" cy="851026"/>
            <a:chOff x="10212309" y="0"/>
            <a:chExt cx="1979691" cy="860079"/>
          </a:xfrm>
        </p:grpSpPr>
        <p:pic>
          <p:nvPicPr>
            <p:cNvPr id="6" name="Рисунок 5">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7" name="TextBox 6"/>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312132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492568"/>
          </a:xfrm>
        </p:spPr>
        <p:txBody>
          <a:bodyPr>
            <a:noAutofit/>
          </a:bodyPr>
          <a:lstStyle/>
          <a:p>
            <a:pPr algn="ctr">
              <a:lnSpc>
                <a:spcPct val="100000"/>
              </a:lnSpc>
            </a:pP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Область действия идентификатора</a:t>
            </a:r>
            <a:endParaRPr lang="ru-RU" sz="4800" dirty="0"/>
          </a:p>
        </p:txBody>
      </p:sp>
      <p:sp>
        <p:nvSpPr>
          <p:cNvPr id="3" name="Прямоугольник 2"/>
          <p:cNvSpPr/>
          <p:nvPr/>
        </p:nvSpPr>
        <p:spPr>
          <a:xfrm>
            <a:off x="450376" y="1492568"/>
            <a:ext cx="11299664" cy="176879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Область действия идентификатора (т.е. место, где он может быть использован) простирается от момента описания до конца блока, в котором он описан. Область действия глобального идентификатора, описанного в модуле, простирается на весь модуль, а также на основную программу, к которой данный модуль подключен в разделе </a:t>
            </a:r>
            <a:r>
              <a:rPr lang="ru-RU" sz="2000" dirty="0" err="1">
                <a:ln>
                  <a:solidFill>
                    <a:schemeClr val="accent5">
                      <a:lumMod val="50000"/>
                    </a:schemeClr>
                  </a:solidFill>
                </a:ln>
                <a:solidFill>
                  <a:schemeClr val="tx1"/>
                </a:solidFill>
                <a:latin typeface="Bookman Old Style" panose="02050604050505020204" pitchFamily="18" charset="0"/>
              </a:rPr>
              <a:t>uses</a:t>
            </a:r>
            <a:r>
              <a:rPr lang="ru-RU"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655320" y="3384232"/>
            <a:ext cx="5334000" cy="307848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Кроме этого, имеются переменные, определенные в блоке и связанные с некоторыми конструкциями (</a:t>
            </a:r>
            <a:r>
              <a:rPr lang="ru-RU" sz="2000" dirty="0" err="1">
                <a:ln>
                  <a:solidFill>
                    <a:schemeClr val="accent5">
                      <a:lumMod val="50000"/>
                    </a:schemeClr>
                  </a:solidFill>
                </a:ln>
                <a:solidFill>
                  <a:schemeClr val="tx1"/>
                </a:solidFill>
                <a:latin typeface="Bookman Old Style" panose="02050604050505020204" pitchFamily="18" charset="0"/>
              </a:rPr>
              <a:t>for</a:t>
            </a:r>
            <a:r>
              <a:rPr lang="ru-RU" sz="2000" dirty="0">
                <a:ln>
                  <a:solidFill>
                    <a:schemeClr val="accent5">
                      <a:lumMod val="50000"/>
                    </a:schemeClr>
                  </a:solidFill>
                </a:ln>
                <a:solidFill>
                  <a:schemeClr val="tx1"/>
                </a:solidFill>
                <a:latin typeface="Bookman Old Style" panose="02050604050505020204" pitchFamily="18" charset="0"/>
              </a:rPr>
              <a:t>, </a:t>
            </a:r>
            <a:r>
              <a:rPr lang="ru-RU" sz="2000" dirty="0" err="1">
                <a:ln>
                  <a:solidFill>
                    <a:schemeClr val="accent5">
                      <a:lumMod val="50000"/>
                    </a:schemeClr>
                  </a:solidFill>
                </a:ln>
                <a:solidFill>
                  <a:schemeClr val="tx1"/>
                </a:solidFill>
                <a:latin typeface="Bookman Old Style" panose="02050604050505020204" pitchFamily="18" charset="0"/>
              </a:rPr>
              <a:t>foreach</a:t>
            </a:r>
            <a:r>
              <a:rPr lang="ru-RU" sz="2000" dirty="0">
                <a:ln>
                  <a:solidFill>
                    <a:schemeClr val="accent5">
                      <a:lumMod val="50000"/>
                    </a:schemeClr>
                  </a:solidFill>
                </a:ln>
                <a:solidFill>
                  <a:schemeClr val="tx1"/>
                </a:solidFill>
                <a:latin typeface="Bookman Old Style" panose="02050604050505020204" pitchFamily="18" charset="0"/>
              </a:rPr>
              <a:t>). В этом случае действие переменной i простирается до конца соответствующей конструкции. Так, следующий код корректен </a:t>
            </a: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3941682"/>
            <a:ext cx="5760720" cy="1963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990700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539240"/>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Область действия идентификатора</a:t>
            </a:r>
            <a:endParaRPr lang="ru-RU" sz="4800" dirty="0"/>
          </a:p>
        </p:txBody>
      </p:sp>
      <p:sp>
        <p:nvSpPr>
          <p:cNvPr id="3" name="Прямоугольник 2"/>
          <p:cNvSpPr/>
          <p:nvPr/>
        </p:nvSpPr>
        <p:spPr>
          <a:xfrm>
            <a:off x="106680" y="1737360"/>
            <a:ext cx="11948160" cy="184404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Переменные, описанные внутри блока, не могут иметь те же имена, что и переменные из раздела описаний этого блока. Например, следующая программа ошибочна</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b="-444"/>
          <a:stretch/>
        </p:blipFill>
        <p:spPr>
          <a:xfrm>
            <a:off x="3095453" y="4217385"/>
            <a:ext cx="6007603" cy="188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Группа 4"/>
          <p:cNvGrpSpPr/>
          <p:nvPr/>
        </p:nvGrpSpPr>
        <p:grpSpPr>
          <a:xfrm>
            <a:off x="10212309" y="1"/>
            <a:ext cx="1979691" cy="851026"/>
            <a:chOff x="10212309" y="0"/>
            <a:chExt cx="1979691" cy="860079"/>
          </a:xfrm>
        </p:grpSpPr>
        <p:pic>
          <p:nvPicPr>
            <p:cNvPr id="6" name="Рисунок 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7" name="TextBox 6"/>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891531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Область действия идентификатора</a:t>
            </a:r>
            <a:endParaRPr lang="ru-RU" sz="4800" dirty="0"/>
          </a:p>
        </p:txBody>
      </p:sp>
      <p:sp>
        <p:nvSpPr>
          <p:cNvPr id="3" name="Прямоугольник 2"/>
          <p:cNvSpPr/>
          <p:nvPr/>
        </p:nvSpPr>
        <p:spPr>
          <a:xfrm>
            <a:off x="487680" y="1653380"/>
            <a:ext cx="5913120" cy="4663757"/>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rgbClr val="002060"/>
                  </a:solidFill>
                </a:ln>
                <a:solidFill>
                  <a:schemeClr val="tx1"/>
                </a:solidFill>
                <a:latin typeface="Bookman Old Style" panose="02050604050505020204" pitchFamily="18" charset="0"/>
              </a:rPr>
              <a:t>В производных классах, напротив, можно определять члены с теми же именами, что и в базовых классах, при этом их имена скрывают соответствующие имена в базовых классах. Для обращения к одноименному члену базового класса из метода производного класса используется ключевое слово </a:t>
            </a:r>
            <a:r>
              <a:rPr lang="ru-RU" sz="2400" dirty="0" err="1">
                <a:ln>
                  <a:solidFill>
                    <a:srgbClr val="002060"/>
                  </a:solidFill>
                </a:ln>
                <a:solidFill>
                  <a:schemeClr val="tx1"/>
                </a:solidFill>
                <a:latin typeface="Bookman Old Style" panose="02050604050505020204" pitchFamily="18" charset="0"/>
              </a:rPr>
              <a:t>inherited</a:t>
            </a:r>
            <a:r>
              <a:rPr lang="ru-RU" sz="2400" dirty="0" smtClean="0">
                <a:ln>
                  <a:solidFill>
                    <a:srgbClr val="002060"/>
                  </a:solidFill>
                </a:ln>
                <a:solidFill>
                  <a:schemeClr val="tx1"/>
                </a:solidFill>
                <a:latin typeface="Bookman Old Style" panose="02050604050505020204" pitchFamily="18" charset="0"/>
              </a:rPr>
              <a:t>:</a:t>
            </a:r>
            <a:endParaRPr lang="ru-RU" sz="2400" dirty="0">
              <a:ln>
                <a:solidFill>
                  <a:srgbClr val="002060"/>
                </a:solidFill>
              </a:ln>
              <a:solidFill>
                <a:schemeClr val="tx1"/>
              </a:solidFill>
              <a:latin typeface="Bookman Old Style" panose="02050604050505020204" pitchFamily="18" charset="0"/>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b="-612"/>
          <a:stretch/>
        </p:blipFill>
        <p:spPr>
          <a:xfrm>
            <a:off x="7952740" y="1478277"/>
            <a:ext cx="2882900" cy="5013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Группа 4"/>
          <p:cNvGrpSpPr/>
          <p:nvPr/>
        </p:nvGrpSpPr>
        <p:grpSpPr>
          <a:xfrm>
            <a:off x="10212309" y="1"/>
            <a:ext cx="1979691" cy="851026"/>
            <a:chOff x="10212309" y="0"/>
            <a:chExt cx="1979691" cy="860079"/>
          </a:xfrm>
        </p:grpSpPr>
        <p:pic>
          <p:nvPicPr>
            <p:cNvPr id="6" name="Рисунок 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7" name="TextBox 6"/>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833936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a:bodyPr>
          <a:lstStyle/>
          <a:p>
            <a:pPr algn="ctr"/>
            <a:r>
              <a:rPr lang="ru-RU" sz="4800" cap="all" dirty="0">
                <a:ln>
                  <a:solidFill>
                    <a:schemeClr val="accent1">
                      <a:lumMod val="40000"/>
                      <a:lumOff val="60000"/>
                    </a:schemeClr>
                  </a:solidFill>
                </a:ln>
                <a:solidFill>
                  <a:schemeClr val="tx1">
                    <a:lumMod val="95000"/>
                    <a:lumOff val="5000"/>
                  </a:schemeClr>
                </a:solidFill>
                <a:effectLst>
                  <a:reflection blurRad="6350" stA="55000" endA="300" endPos="45500" dir="5400000" sy="-100000" algn="bl" rotWithShape="0"/>
                </a:effectLst>
                <a:latin typeface="Bookman Old Style" panose="02050604050505020204" pitchFamily="18" charset="0"/>
              </a:rPr>
              <a:t>Обзор типов</a:t>
            </a:r>
          </a:p>
        </p:txBody>
      </p:sp>
      <p:sp>
        <p:nvSpPr>
          <p:cNvPr id="3" name="Прямоугольник 2"/>
          <p:cNvSpPr/>
          <p:nvPr/>
        </p:nvSpPr>
        <p:spPr>
          <a:xfrm>
            <a:off x="0" y="1173707"/>
            <a:ext cx="12192000" cy="94433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Типы в </a:t>
            </a:r>
            <a:r>
              <a:rPr lang="ru-RU" sz="2000" dirty="0" err="1">
                <a:ln>
                  <a:solidFill>
                    <a:schemeClr val="accent5">
                      <a:lumMod val="50000"/>
                    </a:schemeClr>
                  </a:solidFill>
                </a:ln>
                <a:solidFill>
                  <a:schemeClr val="tx1"/>
                </a:solidFill>
                <a:latin typeface="Bookman Old Style" panose="02050604050505020204" pitchFamily="18" charset="0"/>
              </a:rPr>
              <a:t>Pascal</a:t>
            </a:r>
            <a:r>
              <a:rPr lang="ru-RU" sz="2000" dirty="0">
                <a:ln>
                  <a:solidFill>
                    <a:schemeClr val="accent5">
                      <a:lumMod val="50000"/>
                    </a:schemeClr>
                  </a:solidFill>
                </a:ln>
                <a:solidFill>
                  <a:schemeClr val="tx1"/>
                </a:solidFill>
                <a:latin typeface="Bookman Old Style" panose="02050604050505020204" pitchFamily="18" charset="0"/>
              </a:rPr>
              <a:t> подразделяются на простые, строковые, структурированные, типы указателей, процедурные типы и </a:t>
            </a:r>
            <a:r>
              <a:rPr lang="ru-RU" sz="2000" dirty="0" smtClean="0">
                <a:ln>
                  <a:solidFill>
                    <a:schemeClr val="accent5">
                      <a:lumMod val="50000"/>
                    </a:schemeClr>
                  </a:solidFill>
                </a:ln>
                <a:solidFill>
                  <a:schemeClr val="tx1"/>
                </a:solidFill>
                <a:latin typeface="Bookman Old Style" panose="02050604050505020204" pitchFamily="18" charset="0"/>
              </a:rPr>
              <a:t>классы.</a:t>
            </a:r>
            <a:endParaRPr lang="ru-RU" sz="20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152400" y="2317272"/>
            <a:ext cx="8168640" cy="115760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К простым относятся целые и вещественные типы, логический, символьный, перечислимый и диапазонный </a:t>
            </a:r>
            <a:r>
              <a:rPr lang="ru-RU" sz="2000" dirty="0" smtClean="0">
                <a:ln>
                  <a:solidFill>
                    <a:schemeClr val="accent5">
                      <a:lumMod val="50000"/>
                    </a:schemeClr>
                  </a:solidFill>
                </a:ln>
                <a:solidFill>
                  <a:schemeClr val="tx1"/>
                </a:solidFill>
                <a:latin typeface="Bookman Old Style" panose="02050604050505020204" pitchFamily="18" charset="0"/>
              </a:rPr>
              <a:t>тип.</a:t>
            </a:r>
            <a:endParaRPr lang="ru-RU" sz="20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3733800" y="3674107"/>
            <a:ext cx="8183880" cy="112728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lumMod val="95000"/>
                    <a:lumOff val="5000"/>
                  </a:schemeClr>
                </a:solidFill>
                <a:latin typeface="Bookman Old Style" panose="02050604050505020204" pitchFamily="18" charset="0"/>
              </a:rPr>
              <a:t>К структурированным типам относятся массивы, записи, множества и </a:t>
            </a:r>
            <a:r>
              <a:rPr lang="ru-RU" sz="2000" dirty="0" smtClean="0">
                <a:ln>
                  <a:solidFill>
                    <a:schemeClr val="accent5">
                      <a:lumMod val="50000"/>
                    </a:schemeClr>
                  </a:solidFill>
                </a:ln>
                <a:solidFill>
                  <a:schemeClr val="tx1">
                    <a:lumMod val="95000"/>
                    <a:lumOff val="5000"/>
                  </a:schemeClr>
                </a:solidFill>
                <a:latin typeface="Bookman Old Style" panose="02050604050505020204" pitchFamily="18" charset="0"/>
              </a:rPr>
              <a:t>файлы.</a:t>
            </a:r>
            <a:endParaRPr lang="ru-RU" sz="2000" dirty="0">
              <a:ln>
                <a:solidFill>
                  <a:schemeClr val="accent5">
                    <a:lumMod val="50000"/>
                  </a:schemeClr>
                </a:solidFill>
              </a:ln>
              <a:solidFill>
                <a:schemeClr val="tx1">
                  <a:lumMod val="95000"/>
                  <a:lumOff val="5000"/>
                </a:schemeClr>
              </a:solidFill>
              <a:latin typeface="Bookman Old Style" panose="02050604050505020204" pitchFamily="18" charset="0"/>
            </a:endParaRPr>
          </a:p>
        </p:txBody>
      </p:sp>
      <p:sp>
        <p:nvSpPr>
          <p:cNvPr id="6" name="Прямоугольник 5"/>
          <p:cNvSpPr/>
          <p:nvPr/>
        </p:nvSpPr>
        <p:spPr>
          <a:xfrm>
            <a:off x="152400" y="5091111"/>
            <a:ext cx="11765280" cy="134112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lumMod val="95000"/>
                    <a:lumOff val="5000"/>
                  </a:schemeClr>
                </a:solidFill>
                <a:latin typeface="Bookman Old Style" panose="02050604050505020204" pitchFamily="18" charset="0"/>
              </a:rPr>
              <a:t>Все простые типы, кроме вещественного, называются порядковыми. Только значения этих типов могут быть индексами статических массивов и параметрами цикла </a:t>
            </a:r>
            <a:r>
              <a:rPr lang="ru-RU" sz="2000" dirty="0" err="1">
                <a:ln>
                  <a:solidFill>
                    <a:schemeClr val="accent5">
                      <a:lumMod val="50000"/>
                    </a:schemeClr>
                  </a:solidFill>
                </a:ln>
                <a:solidFill>
                  <a:schemeClr val="tx1">
                    <a:lumMod val="95000"/>
                    <a:lumOff val="5000"/>
                  </a:schemeClr>
                </a:solidFill>
                <a:latin typeface="Bookman Old Style" panose="02050604050505020204" pitchFamily="18" charset="0"/>
              </a:rPr>
              <a:t>for</a:t>
            </a:r>
            <a:r>
              <a:rPr lang="ru-RU" sz="2000" dirty="0">
                <a:ln>
                  <a:solidFill>
                    <a:schemeClr val="accent5">
                      <a:lumMod val="50000"/>
                    </a:schemeClr>
                  </a:solidFill>
                </a:ln>
                <a:solidFill>
                  <a:schemeClr val="tx1">
                    <a:lumMod val="95000"/>
                    <a:lumOff val="5000"/>
                  </a:schemeClr>
                </a:solidFill>
                <a:latin typeface="Bookman Old Style" panose="02050604050505020204" pitchFamily="18" charset="0"/>
              </a:rPr>
              <a:t>. Кроме того, для порядковых типов используются функции </a:t>
            </a:r>
            <a:r>
              <a:rPr lang="ru-RU" sz="2000" dirty="0" err="1">
                <a:ln>
                  <a:solidFill>
                    <a:schemeClr val="accent5">
                      <a:lumMod val="50000"/>
                    </a:schemeClr>
                  </a:solidFill>
                </a:ln>
                <a:solidFill>
                  <a:schemeClr val="tx1">
                    <a:lumMod val="95000"/>
                    <a:lumOff val="5000"/>
                  </a:schemeClr>
                </a:solidFill>
                <a:latin typeface="Bookman Old Style" panose="02050604050505020204" pitchFamily="18" charset="0"/>
              </a:rPr>
              <a:t>Ord</a:t>
            </a:r>
            <a:r>
              <a:rPr lang="ru-RU" sz="2000" dirty="0">
                <a:ln>
                  <a:solidFill>
                    <a:schemeClr val="accent5">
                      <a:lumMod val="50000"/>
                    </a:schemeClr>
                  </a:solidFill>
                </a:ln>
                <a:solidFill>
                  <a:schemeClr val="tx1">
                    <a:lumMod val="95000"/>
                    <a:lumOff val="5000"/>
                  </a:schemeClr>
                </a:solidFill>
                <a:latin typeface="Bookman Old Style" panose="02050604050505020204" pitchFamily="18" charset="0"/>
              </a:rPr>
              <a:t>, </a:t>
            </a:r>
            <a:r>
              <a:rPr lang="ru-RU" sz="2000" dirty="0" err="1">
                <a:ln>
                  <a:solidFill>
                    <a:schemeClr val="accent5">
                      <a:lumMod val="50000"/>
                    </a:schemeClr>
                  </a:solidFill>
                </a:ln>
                <a:solidFill>
                  <a:schemeClr val="tx1">
                    <a:lumMod val="95000"/>
                    <a:lumOff val="5000"/>
                  </a:schemeClr>
                </a:solidFill>
                <a:latin typeface="Bookman Old Style" panose="02050604050505020204" pitchFamily="18" charset="0"/>
              </a:rPr>
              <a:t>Pred</a:t>
            </a:r>
            <a:r>
              <a:rPr lang="ru-RU" sz="2000" dirty="0">
                <a:ln>
                  <a:solidFill>
                    <a:schemeClr val="accent5">
                      <a:lumMod val="50000"/>
                    </a:schemeClr>
                  </a:solidFill>
                </a:ln>
                <a:solidFill>
                  <a:schemeClr val="tx1">
                    <a:lumMod val="95000"/>
                    <a:lumOff val="5000"/>
                  </a:schemeClr>
                </a:solidFill>
                <a:latin typeface="Bookman Old Style" panose="02050604050505020204" pitchFamily="18" charset="0"/>
              </a:rPr>
              <a:t> и </a:t>
            </a:r>
            <a:r>
              <a:rPr lang="ru-RU" sz="2000" dirty="0" err="1">
                <a:ln>
                  <a:solidFill>
                    <a:schemeClr val="accent5">
                      <a:lumMod val="50000"/>
                    </a:schemeClr>
                  </a:solidFill>
                </a:ln>
                <a:solidFill>
                  <a:schemeClr val="tx1">
                    <a:lumMod val="95000"/>
                    <a:lumOff val="5000"/>
                  </a:schemeClr>
                </a:solidFill>
                <a:latin typeface="Bookman Old Style" panose="02050604050505020204" pitchFamily="18" charset="0"/>
              </a:rPr>
              <a:t>Succ</a:t>
            </a:r>
            <a:r>
              <a:rPr lang="ru-RU" sz="2000" dirty="0">
                <a:ln>
                  <a:solidFill>
                    <a:schemeClr val="accent5">
                      <a:lumMod val="50000"/>
                    </a:schemeClr>
                  </a:solidFill>
                </a:ln>
                <a:solidFill>
                  <a:schemeClr val="tx1">
                    <a:lumMod val="95000"/>
                    <a:lumOff val="5000"/>
                  </a:schemeClr>
                </a:solidFill>
                <a:latin typeface="Bookman Old Style" panose="02050604050505020204" pitchFamily="18" charset="0"/>
              </a:rPr>
              <a:t>, а также процедуры </a:t>
            </a:r>
            <a:r>
              <a:rPr lang="ru-RU" sz="2000" dirty="0" err="1">
                <a:ln>
                  <a:solidFill>
                    <a:schemeClr val="accent5">
                      <a:lumMod val="50000"/>
                    </a:schemeClr>
                  </a:solidFill>
                </a:ln>
                <a:solidFill>
                  <a:schemeClr val="tx1">
                    <a:lumMod val="95000"/>
                    <a:lumOff val="5000"/>
                  </a:schemeClr>
                </a:solidFill>
                <a:latin typeface="Bookman Old Style" panose="02050604050505020204" pitchFamily="18" charset="0"/>
              </a:rPr>
              <a:t>Inc</a:t>
            </a:r>
            <a:r>
              <a:rPr lang="ru-RU" sz="2000" dirty="0">
                <a:ln>
                  <a:solidFill>
                    <a:schemeClr val="accent5">
                      <a:lumMod val="50000"/>
                    </a:schemeClr>
                  </a:solidFill>
                </a:ln>
                <a:solidFill>
                  <a:schemeClr val="tx1">
                    <a:lumMod val="95000"/>
                    <a:lumOff val="5000"/>
                  </a:schemeClr>
                </a:solidFill>
                <a:latin typeface="Bookman Old Style" panose="02050604050505020204" pitchFamily="18" charset="0"/>
              </a:rPr>
              <a:t> и </a:t>
            </a:r>
            <a:r>
              <a:rPr lang="ru-RU" sz="2000" dirty="0" err="1">
                <a:ln>
                  <a:solidFill>
                    <a:schemeClr val="accent5">
                      <a:lumMod val="50000"/>
                    </a:schemeClr>
                  </a:solidFill>
                </a:ln>
                <a:solidFill>
                  <a:schemeClr val="tx1">
                    <a:lumMod val="95000"/>
                    <a:lumOff val="5000"/>
                  </a:schemeClr>
                </a:solidFill>
                <a:latin typeface="Bookman Old Style" panose="02050604050505020204" pitchFamily="18" charset="0"/>
              </a:rPr>
              <a:t>Dec</a:t>
            </a:r>
            <a:r>
              <a:rPr lang="ru-RU" sz="2000" dirty="0" smtClean="0">
                <a:ln>
                  <a:solidFill>
                    <a:schemeClr val="accent5">
                      <a:lumMod val="50000"/>
                    </a:schemeClr>
                  </a:solidFill>
                </a:ln>
                <a:solidFill>
                  <a:schemeClr val="tx1">
                    <a:lumMod val="95000"/>
                    <a:lumOff val="5000"/>
                  </a:schemeClr>
                </a:solidFill>
                <a:latin typeface="Bookman Old Style" panose="02050604050505020204" pitchFamily="18" charset="0"/>
              </a:rPr>
              <a:t>.</a:t>
            </a:r>
            <a:endParaRPr lang="ru-RU" sz="2000" dirty="0">
              <a:ln>
                <a:solidFill>
                  <a:schemeClr val="accent5">
                    <a:lumMod val="50000"/>
                  </a:schemeClr>
                </a:solidFill>
              </a:ln>
              <a:solidFill>
                <a:schemeClr val="tx1">
                  <a:lumMod val="95000"/>
                  <a:lumOff val="5000"/>
                </a:schemeClr>
              </a:solidFill>
              <a:latin typeface="Bookman Old Style" panose="02050604050505020204" pitchFamily="18" charset="0"/>
            </a:endParaRPr>
          </a:p>
        </p:txBody>
      </p:sp>
      <p:grpSp>
        <p:nvGrpSpPr>
          <p:cNvPr id="7" name="Группа 6"/>
          <p:cNvGrpSpPr/>
          <p:nvPr/>
        </p:nvGrpSpPr>
        <p:grpSpPr>
          <a:xfrm>
            <a:off x="10212309" y="1"/>
            <a:ext cx="1979691" cy="851026"/>
            <a:chOff x="10212309" y="0"/>
            <a:chExt cx="1979691" cy="860079"/>
          </a:xfrm>
        </p:grpSpPr>
        <p:pic>
          <p:nvPicPr>
            <p:cNvPr id="8" name="Рисунок 7">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4118183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55"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34440"/>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Размерные и ссылочные типы</a:t>
            </a:r>
          </a:p>
        </p:txBody>
      </p:sp>
      <p:sp>
        <p:nvSpPr>
          <p:cNvPr id="3" name="Прямоугольник 2"/>
          <p:cNvSpPr/>
          <p:nvPr/>
        </p:nvSpPr>
        <p:spPr>
          <a:xfrm>
            <a:off x="137160" y="1234441"/>
            <a:ext cx="11917680" cy="1889759"/>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dirty="0">
                <a:ln>
                  <a:solidFill>
                    <a:schemeClr val="accent5">
                      <a:lumMod val="50000"/>
                    </a:schemeClr>
                  </a:solidFill>
                </a:ln>
                <a:solidFill>
                  <a:schemeClr val="tx1"/>
                </a:solidFill>
                <a:latin typeface="Bookman Old Style" panose="02050604050505020204" pitchFamily="18" charset="0"/>
              </a:rPr>
              <a:t>Все типы в </a:t>
            </a:r>
            <a:r>
              <a:rPr lang="ru-RU" sz="2100" dirty="0" err="1">
                <a:ln>
                  <a:solidFill>
                    <a:schemeClr val="accent5">
                      <a:lumMod val="50000"/>
                    </a:schemeClr>
                  </a:solidFill>
                </a:ln>
                <a:solidFill>
                  <a:schemeClr val="tx1"/>
                </a:solidFill>
                <a:latin typeface="Bookman Old Style" panose="02050604050505020204" pitchFamily="18" charset="0"/>
              </a:rPr>
              <a:t>Pasca</a:t>
            </a:r>
            <a:r>
              <a:rPr lang="en-US" sz="2100" dirty="0">
                <a:ln>
                  <a:solidFill>
                    <a:schemeClr val="accent5">
                      <a:lumMod val="50000"/>
                    </a:schemeClr>
                  </a:solidFill>
                </a:ln>
                <a:solidFill>
                  <a:schemeClr val="tx1"/>
                </a:solidFill>
                <a:latin typeface="Bookman Old Style" panose="02050604050505020204" pitchFamily="18" charset="0"/>
              </a:rPr>
              <a:t>l</a:t>
            </a:r>
            <a:r>
              <a:rPr lang="ru-RU" sz="2100" dirty="0">
                <a:ln>
                  <a:solidFill>
                    <a:schemeClr val="accent5">
                      <a:lumMod val="50000"/>
                    </a:schemeClr>
                  </a:solidFill>
                </a:ln>
                <a:solidFill>
                  <a:schemeClr val="tx1"/>
                </a:solidFill>
                <a:latin typeface="Bookman Old Style" panose="02050604050505020204" pitchFamily="18" charset="0"/>
              </a:rPr>
              <a:t> подразделяются на две большие группы: </a:t>
            </a:r>
            <a:r>
              <a:rPr lang="ru-RU" sz="2100" dirty="0">
                <a:ln>
                  <a:solidFill>
                    <a:srgbClr val="C00000"/>
                  </a:solidFill>
                </a:ln>
                <a:solidFill>
                  <a:schemeClr val="tx1"/>
                </a:solidFill>
                <a:latin typeface="Bookman Old Style" panose="02050604050505020204" pitchFamily="18" charset="0"/>
              </a:rPr>
              <a:t>размерные</a:t>
            </a:r>
            <a:r>
              <a:rPr lang="ru-RU" sz="2100" dirty="0">
                <a:ln>
                  <a:solidFill>
                    <a:schemeClr val="accent5">
                      <a:lumMod val="50000"/>
                    </a:schemeClr>
                  </a:solidFill>
                </a:ln>
                <a:solidFill>
                  <a:schemeClr val="tx1"/>
                </a:solidFill>
                <a:latin typeface="Bookman Old Style" panose="02050604050505020204" pitchFamily="18" charset="0"/>
              </a:rPr>
              <a:t> и </a:t>
            </a:r>
            <a:r>
              <a:rPr lang="ru-RU" sz="2100" dirty="0">
                <a:ln>
                  <a:solidFill>
                    <a:srgbClr val="C00000"/>
                  </a:solidFill>
                </a:ln>
                <a:solidFill>
                  <a:schemeClr val="tx1"/>
                </a:solidFill>
                <a:latin typeface="Bookman Old Style" panose="02050604050505020204" pitchFamily="18" charset="0"/>
              </a:rPr>
              <a:t>ссылочные</a:t>
            </a:r>
            <a:r>
              <a:rPr lang="ru-RU" sz="2100" dirty="0">
                <a:ln>
                  <a:solidFill>
                    <a:schemeClr val="accent5">
                      <a:lumMod val="50000"/>
                    </a:schemeClr>
                  </a:solidFill>
                </a:ln>
                <a:solidFill>
                  <a:schemeClr val="tx1"/>
                </a:solidFill>
                <a:latin typeface="Bookman Old Style" panose="02050604050505020204" pitchFamily="18" charset="0"/>
              </a:rPr>
              <a:t>. </a:t>
            </a:r>
            <a:r>
              <a:rPr lang="ru-RU" sz="2100" dirty="0" smtClean="0">
                <a:ln>
                  <a:solidFill>
                    <a:schemeClr val="accent5">
                      <a:lumMod val="50000"/>
                    </a:schemeClr>
                  </a:solidFill>
                </a:ln>
                <a:solidFill>
                  <a:schemeClr val="tx1"/>
                </a:solidFill>
                <a:latin typeface="Bookman Old Style" panose="02050604050505020204" pitchFamily="18" charset="0"/>
              </a:rPr>
              <a:t>К </a:t>
            </a:r>
            <a:r>
              <a:rPr lang="ru-RU" sz="2100" dirty="0">
                <a:ln>
                  <a:solidFill>
                    <a:schemeClr val="accent5">
                      <a:lumMod val="50000"/>
                    </a:schemeClr>
                  </a:solidFill>
                </a:ln>
                <a:solidFill>
                  <a:schemeClr val="tx1"/>
                </a:solidFill>
                <a:latin typeface="Bookman Old Style" panose="02050604050505020204" pitchFamily="18" charset="0"/>
              </a:rPr>
              <a:t>размерным относятся все простые типы, указатели, записи, статические массивы, множества и строки. К ссылочным типам относятся классы, динамические массивы, файлы и процедурный тип. </a:t>
            </a:r>
          </a:p>
        </p:txBody>
      </p:sp>
      <p:sp>
        <p:nvSpPr>
          <p:cNvPr id="4" name="Прямоугольник 3"/>
          <p:cNvSpPr/>
          <p:nvPr/>
        </p:nvSpPr>
        <p:spPr>
          <a:xfrm>
            <a:off x="259080" y="3322320"/>
            <a:ext cx="5318760" cy="272796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dirty="0">
                <a:ln>
                  <a:solidFill>
                    <a:schemeClr val="accent5">
                      <a:lumMod val="50000"/>
                    </a:schemeClr>
                  </a:solidFill>
                </a:ln>
                <a:solidFill>
                  <a:schemeClr val="tx1"/>
                </a:solidFill>
                <a:latin typeface="Bookman Old Style" panose="02050604050505020204" pitchFamily="18" charset="0"/>
              </a:rPr>
              <a:t>Размерные типы более эффективны при вычислениях: они занимают меньше памяти и операции, выполняемые над небольшими размерными типами, максимально эффективны.</a:t>
            </a:r>
          </a:p>
        </p:txBody>
      </p:sp>
      <p:sp>
        <p:nvSpPr>
          <p:cNvPr id="5" name="Прямоугольник 4"/>
          <p:cNvSpPr/>
          <p:nvPr/>
        </p:nvSpPr>
        <p:spPr>
          <a:xfrm>
            <a:off x="6477000" y="3429000"/>
            <a:ext cx="5455920" cy="262128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dirty="0">
                <a:ln>
                  <a:solidFill>
                    <a:schemeClr val="accent5">
                      <a:lumMod val="50000"/>
                    </a:schemeClr>
                  </a:solidFill>
                </a:ln>
                <a:solidFill>
                  <a:schemeClr val="tx1"/>
                </a:solidFill>
                <a:latin typeface="Bookman Old Style" panose="02050604050505020204" pitchFamily="18" charset="0"/>
              </a:rPr>
              <a:t>Ссылочные типы обладают большей гибкостью: память под них выделяется динамически в процессе работы программы и освобождается автоматически, когда объект ссылочного типа перестаёт использоваться</a:t>
            </a:r>
            <a:r>
              <a:rPr lang="ru-RU" sz="2100" dirty="0" smtClean="0">
                <a:ln>
                  <a:solidFill>
                    <a:schemeClr val="accent5">
                      <a:lumMod val="50000"/>
                    </a:schemeClr>
                  </a:solidFill>
                </a:ln>
                <a:solidFill>
                  <a:schemeClr val="tx1"/>
                </a:solidFill>
                <a:latin typeface="Bookman Old Style" panose="02050604050505020204" pitchFamily="18" charset="0"/>
              </a:rPr>
              <a:t>.</a:t>
            </a:r>
            <a:endParaRPr lang="ru-RU" sz="2100" dirty="0">
              <a:ln>
                <a:solidFill>
                  <a:schemeClr val="accent5">
                    <a:lumMod val="50000"/>
                  </a:schemeClr>
                </a:solidFill>
              </a:ln>
              <a:solidFill>
                <a:schemeClr val="tx1"/>
              </a:solidFill>
              <a:latin typeface="Bookman Old Style" panose="02050604050505020204" pitchFamily="18" charset="0"/>
            </a:endParaRPr>
          </a:p>
        </p:txBody>
      </p:sp>
      <p:grpSp>
        <p:nvGrpSpPr>
          <p:cNvPr id="6" name="Группа 5"/>
          <p:cNvGrpSpPr/>
          <p:nvPr/>
        </p:nvGrpSpPr>
        <p:grpSpPr>
          <a:xfrm>
            <a:off x="10212309" y="6050280"/>
            <a:ext cx="1979691" cy="851026"/>
            <a:chOff x="10212309" y="0"/>
            <a:chExt cx="1979691" cy="860079"/>
          </a:xfrm>
        </p:grpSpPr>
        <p:pic>
          <p:nvPicPr>
            <p:cNvPr id="7" name="Рисунок 6">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594133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barn(inVertical)">
                                      <p:cBhvr>
                                        <p:cTn id="15" dur="500"/>
                                        <p:tgtEl>
                                          <p:spTgt spid="4">
                                            <p:bg/>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par>
                          <p:cTn id="20" fill="hold">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barn(inVertical)">
                                      <p:cBhvr>
                                        <p:cTn id="23" dur="500"/>
                                        <p:tgtEl>
                                          <p:spTgt spid="5">
                                            <p:bg/>
                                          </p:spTgt>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allAtOnce" animBg="1"/>
      <p:bldP spid="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Размерные и ссылочные типы</a:t>
            </a:r>
            <a:endParaRPr lang="ru-RU" sz="4800" dirty="0"/>
          </a:p>
        </p:txBody>
      </p:sp>
      <p:sp>
        <p:nvSpPr>
          <p:cNvPr id="3" name="Прямоугольник 2"/>
          <p:cNvSpPr/>
          <p:nvPr/>
        </p:nvSpPr>
        <p:spPr>
          <a:xfrm>
            <a:off x="4264118" y="1008096"/>
            <a:ext cx="4044762" cy="523220"/>
          </a:xfrm>
          <a:prstGeom prst="rect">
            <a:avLst/>
          </a:prstGeom>
        </p:spPr>
        <p:txBody>
          <a:bodyPr wrap="none">
            <a:spAutoFit/>
          </a:bodyPr>
          <a:lstStyle/>
          <a:p>
            <a:r>
              <a:rPr lang="ru-RU" sz="28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Выделение памяти</a:t>
            </a:r>
          </a:p>
        </p:txBody>
      </p:sp>
      <p:sp>
        <p:nvSpPr>
          <p:cNvPr id="4" name="Прямоугольник 3"/>
          <p:cNvSpPr/>
          <p:nvPr/>
        </p:nvSpPr>
        <p:spPr>
          <a:xfrm>
            <a:off x="45719" y="1659650"/>
            <a:ext cx="12100561" cy="95049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Память под переменную размерного типа распределяется на программном стеке в момент её описания. При этом переменная размерного типа хранит значение этого </a:t>
            </a:r>
            <a:r>
              <a:rPr lang="ru-RU" sz="2000" dirty="0" smtClean="0">
                <a:ln>
                  <a:solidFill>
                    <a:schemeClr val="accent5">
                      <a:lumMod val="50000"/>
                    </a:schemeClr>
                  </a:solidFill>
                </a:ln>
                <a:solidFill>
                  <a:schemeClr val="tx1"/>
                </a:solidFill>
                <a:latin typeface="Bookman Old Style" panose="02050604050505020204" pitchFamily="18" charset="0"/>
              </a:rPr>
              <a:t>типа</a:t>
            </a:r>
            <a:r>
              <a:rPr lang="en-US" sz="2000" dirty="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5638" y="2860324"/>
            <a:ext cx="6141721" cy="835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0" y="3913394"/>
            <a:ext cx="12100561" cy="142060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Переменная ссылочного типа представляет собой ссылку на объект некоторого класса в динамической памяти. Если она не инициализирована, то хранит специальное значение </a:t>
            </a:r>
            <a:r>
              <a:rPr lang="ru-RU" sz="2000" dirty="0" err="1">
                <a:ln>
                  <a:solidFill>
                    <a:schemeClr val="accent5">
                      <a:lumMod val="50000"/>
                    </a:schemeClr>
                  </a:solidFill>
                </a:ln>
                <a:solidFill>
                  <a:schemeClr val="tx1"/>
                </a:solidFill>
                <a:latin typeface="Bookman Old Style" panose="02050604050505020204" pitchFamily="18" charset="0"/>
              </a:rPr>
              <a:t>nil</a:t>
            </a:r>
            <a:r>
              <a:rPr lang="ru-RU" sz="2000" dirty="0">
                <a:ln>
                  <a:solidFill>
                    <a:schemeClr val="accent5">
                      <a:lumMod val="50000"/>
                    </a:schemeClr>
                  </a:solidFill>
                </a:ln>
                <a:solidFill>
                  <a:schemeClr val="tx1"/>
                </a:solidFill>
                <a:latin typeface="Bookman Old Style" panose="02050604050505020204" pitchFamily="18" charset="0"/>
              </a:rPr>
              <a:t> (нулевая ссылка). Для инициализации ссылочных переменных используется вызов конструктора соответствующего класса</a:t>
            </a:r>
            <a:r>
              <a:rPr lang="ru-RU"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pic>
        <p:nvPicPr>
          <p:cNvPr id="7" name="Рисунок 6"/>
          <p:cNvPicPr>
            <a:picLocks noChangeAspect="1"/>
          </p:cNvPicPr>
          <p:nvPr/>
        </p:nvPicPr>
        <p:blipFill rotWithShape="1">
          <a:blip r:embed="rId3" cstate="email">
            <a:extLst>
              <a:ext uri="{28A0092B-C50C-407E-A947-70E740481C1C}">
                <a14:useLocalDpi xmlns:a14="http://schemas.microsoft.com/office/drawing/2010/main"/>
              </a:ext>
            </a:extLst>
          </a:blip>
          <a:srcRect b="-2581"/>
          <a:stretch/>
        </p:blipFill>
        <p:spPr>
          <a:xfrm>
            <a:off x="322580" y="5571585"/>
            <a:ext cx="3409262" cy="1085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9149" y="5551777"/>
            <a:ext cx="7935034" cy="1105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Группа 8"/>
          <p:cNvGrpSpPr/>
          <p:nvPr/>
        </p:nvGrpSpPr>
        <p:grpSpPr>
          <a:xfrm>
            <a:off x="10121773" y="1107027"/>
            <a:ext cx="2070227" cy="848577"/>
            <a:chOff x="10212309" y="0"/>
            <a:chExt cx="1979691" cy="860079"/>
          </a:xfrm>
        </p:grpSpPr>
        <p:pic>
          <p:nvPicPr>
            <p:cNvPr id="10" name="Рисунок 9">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1" name="TextBox 10"/>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071538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6"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par>
                          <p:cTn id="25" fill="hold">
                            <p:stCondLst>
                              <p:cond delay="4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par>
                                <p:cTn id="36" presetID="6"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39852" y="1739448"/>
            <a:ext cx="10098707" cy="4170463"/>
          </a:xfrm>
          <a:prstGeom prst="rect">
            <a:avLst/>
          </a:prstGeom>
          <a:noFill/>
          <a:ln>
            <a:noFill/>
            <a:beve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500" dirty="0" smtClean="0">
                <a:ln>
                  <a:solidFill>
                    <a:schemeClr val="accent5">
                      <a:lumMod val="75000"/>
                    </a:schemeClr>
                  </a:solidFill>
                </a:ln>
                <a:solidFill>
                  <a:schemeClr val="tx1">
                    <a:lumMod val="95000"/>
                    <a:lumOff val="5000"/>
                  </a:schemeClr>
                </a:solidFill>
                <a:latin typeface="Bookman Old Style" panose="02050604050505020204" pitchFamily="18" charset="0"/>
                <a:ea typeface="Microsoft JhengHei UI" panose="020B0604030504040204" pitchFamily="34" charset="-120"/>
              </a:rPr>
              <a:t>Паскаль </a:t>
            </a:r>
            <a:r>
              <a:rPr lang="en-US" sz="3500" dirty="0" smtClean="0">
                <a:ln>
                  <a:solidFill>
                    <a:schemeClr val="accent5">
                      <a:lumMod val="75000"/>
                    </a:schemeClr>
                  </a:solidFill>
                </a:ln>
                <a:solidFill>
                  <a:schemeClr val="tx1">
                    <a:lumMod val="95000"/>
                    <a:lumOff val="5000"/>
                  </a:schemeClr>
                </a:solidFill>
                <a:latin typeface="Modern No. 20" panose="02070704070505020303" pitchFamily="18" charset="0"/>
                <a:ea typeface="Microsoft JhengHei UI" panose="020B0604030504040204" pitchFamily="34" charset="-120"/>
              </a:rPr>
              <a:t>(</a:t>
            </a:r>
            <a:r>
              <a:rPr lang="ru-RU" sz="3500" i="1" dirty="0" smtClean="0">
                <a:ln>
                  <a:solidFill>
                    <a:schemeClr val="accent5">
                      <a:lumMod val="75000"/>
                    </a:schemeClr>
                  </a:solidFill>
                </a:ln>
                <a:solidFill>
                  <a:schemeClr val="tx1">
                    <a:lumMod val="95000"/>
                    <a:lumOff val="5000"/>
                  </a:schemeClr>
                </a:solidFill>
                <a:latin typeface="Bookman Old Style" panose="02050604050505020204" pitchFamily="18" charset="0"/>
                <a:ea typeface="Microsoft JhengHei UI" panose="020B0604030504040204" pitchFamily="34" charset="-120"/>
              </a:rPr>
              <a:t>Pascal</a:t>
            </a:r>
            <a:r>
              <a:rPr lang="ru-RU" sz="3500" dirty="0" smtClean="0">
                <a:ln>
                  <a:solidFill>
                    <a:schemeClr val="accent5">
                      <a:lumMod val="75000"/>
                    </a:schemeClr>
                  </a:solidFill>
                </a:ln>
                <a:solidFill>
                  <a:schemeClr val="tx1">
                    <a:lumMod val="95000"/>
                    <a:lumOff val="5000"/>
                  </a:schemeClr>
                </a:solidFill>
                <a:latin typeface="Bookman Old Style" panose="02050604050505020204" pitchFamily="18" charset="0"/>
                <a:ea typeface="Microsoft JhengHei UI" panose="020B0604030504040204" pitchFamily="34" charset="-120"/>
              </a:rPr>
              <a:t>)</a:t>
            </a:r>
            <a:r>
              <a:rPr lang="ru-RU" sz="3400" dirty="0" smtClean="0">
                <a:ln>
                  <a:solidFill>
                    <a:schemeClr val="accent5">
                      <a:lumMod val="75000"/>
                    </a:schemeClr>
                  </a:solidFill>
                </a:ln>
                <a:solidFill>
                  <a:schemeClr val="tx1">
                    <a:lumMod val="95000"/>
                    <a:lumOff val="5000"/>
                  </a:schemeClr>
                </a:solidFill>
                <a:latin typeface="Bookman Old Style" panose="02050604050505020204" pitchFamily="18" charset="0"/>
                <a:ea typeface="Microsoft JhengHei UI" panose="020B0604030504040204" pitchFamily="34" charset="-120"/>
              </a:rPr>
              <a:t> — один из наиболее известных языков программирования, используется для обучения программированию в старших классах и на первых курсах вузов, является базой для ряда других языков.</a:t>
            </a:r>
            <a:endParaRPr lang="ru-RU" sz="3400" dirty="0" smtClean="0">
              <a:ln>
                <a:solidFill>
                  <a:schemeClr val="accent5">
                    <a:lumMod val="75000"/>
                  </a:schemeClr>
                </a:solidFill>
              </a:ln>
              <a:solidFill>
                <a:schemeClr val="tx1">
                  <a:lumMod val="95000"/>
                  <a:lumOff val="5000"/>
                </a:schemeClr>
              </a:solidFill>
              <a:latin typeface="Bookman Old Style" panose="02050604050505020204" pitchFamily="18" charset="0"/>
              <a:ea typeface="Microsoft JhengHei UI" panose="020B0604030504040204" pitchFamily="34" charset="-120"/>
              <a:cs typeface="Arial" panose="020B0604020202020204" pitchFamily="34" charset="0"/>
            </a:endParaRPr>
          </a:p>
          <a:p>
            <a:pPr algn="ctr"/>
            <a:endParaRPr lang="ru-RU" dirty="0"/>
          </a:p>
        </p:txBody>
      </p:sp>
      <p:sp>
        <p:nvSpPr>
          <p:cNvPr id="2" name="Заголовок 1"/>
          <p:cNvSpPr>
            <a:spLocks noGrp="1"/>
          </p:cNvSpPr>
          <p:nvPr>
            <p:ph type="title"/>
          </p:nvPr>
        </p:nvSpPr>
        <p:spPr>
          <a:xfrm>
            <a:off x="0" y="0"/>
            <a:ext cx="12192000" cy="1325563"/>
          </a:xfrm>
        </p:spPr>
        <p:txBody>
          <a:bodyPr>
            <a:normAutofit/>
          </a:bodyPr>
          <a:lstStyle/>
          <a:p>
            <a:pPr algn="ctr"/>
            <a:r>
              <a:rPr lang="ru-RU" sz="4800" dirty="0" smtClean="0">
                <a:ln w="0">
                  <a:solidFill>
                    <a:schemeClr val="accent1">
                      <a:lumMod val="40000"/>
                      <a:lumOff val="60000"/>
                    </a:schemeClr>
                  </a:solidFill>
                </a:ln>
                <a:solidFill>
                  <a:schemeClr val="tx2">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Bookman Old Style" panose="02050604050505020204" pitchFamily="18" charset="0"/>
              </a:rPr>
              <a:t>ЧТО ТАКОЕ </a:t>
            </a:r>
            <a:r>
              <a:rPr lang="en-US" sz="4800" dirty="0" smtClean="0">
                <a:ln w="0">
                  <a:solidFill>
                    <a:schemeClr val="accent1">
                      <a:lumMod val="40000"/>
                      <a:lumOff val="60000"/>
                    </a:schemeClr>
                  </a:solidFill>
                </a:ln>
                <a:solidFill>
                  <a:schemeClr val="tx2">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Bookman Old Style" panose="02050604050505020204" pitchFamily="18" charset="0"/>
              </a:rPr>
              <a:t>PASCAL</a:t>
            </a:r>
            <a:endParaRPr lang="ru-RU" sz="4800" dirty="0">
              <a:ln w="0">
                <a:solidFill>
                  <a:schemeClr val="accent1">
                    <a:lumMod val="40000"/>
                    <a:lumOff val="60000"/>
                  </a:schemeClr>
                </a:solidFill>
              </a:ln>
              <a:solidFill>
                <a:schemeClr val="tx2">
                  <a:lumMod val="5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Bookman Old Style" panose="02050604050505020204" pitchFamily="18" charset="0"/>
            </a:endParaRPr>
          </a:p>
        </p:txBody>
      </p:sp>
      <p:pic>
        <p:nvPicPr>
          <p:cNvPr id="6" name="Рисунок 5"/>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5400000">
            <a:off x="-2799853" y="3108532"/>
            <a:ext cx="6717675" cy="627359"/>
          </a:xfrm>
          <a:prstGeom prst="rect">
            <a:avLst/>
          </a:prstGeom>
        </p:spPr>
      </p:pic>
      <p:pic>
        <p:nvPicPr>
          <p:cNvPr id="3" name="Рисунок 2">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51026"/>
          </a:xfrm>
          <a:prstGeom prst="rect">
            <a:avLst/>
          </a:prstGeom>
        </p:spPr>
      </p:pic>
      <p:sp>
        <p:nvSpPr>
          <p:cNvPr id="5" name="TextBox 4"/>
          <p:cNvSpPr txBox="1"/>
          <p:nvPr/>
        </p:nvSpPr>
        <p:spPr>
          <a:xfrm>
            <a:off x="10212309" y="170205"/>
            <a:ext cx="1321806" cy="365444"/>
          </a:xfrm>
          <a:prstGeom prst="rect">
            <a:avLst/>
          </a:prstGeom>
          <a:noFill/>
        </p:spPr>
        <p:txBody>
          <a:bodyPr wrap="square" rtlCol="0">
            <a:spAutoFit/>
          </a:bodyPr>
          <a:lstStyle/>
          <a:p>
            <a:r>
              <a:rPr lang="ru-RU" dirty="0" smtClean="0"/>
              <a:t>На главную</a:t>
            </a:r>
            <a:endParaRPr lang="ru-RU" dirty="0"/>
          </a:p>
        </p:txBody>
      </p:sp>
    </p:spTree>
    <p:extLst>
      <p:ext uri="{BB962C8B-B14F-4D97-AF65-F5344CB8AC3E}">
        <p14:creationId xmlns:p14="http://schemas.microsoft.com/office/powerpoint/2010/main" val="4009552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03960"/>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Размерные и ссылочные типы</a:t>
            </a:r>
            <a:endParaRPr lang="ru-RU" sz="4800" dirty="0"/>
          </a:p>
        </p:txBody>
      </p:sp>
      <p:sp>
        <p:nvSpPr>
          <p:cNvPr id="3" name="Прямоугольник 2"/>
          <p:cNvSpPr/>
          <p:nvPr/>
        </p:nvSpPr>
        <p:spPr>
          <a:xfrm>
            <a:off x="4404671" y="1173481"/>
            <a:ext cx="3382657" cy="523220"/>
          </a:xfrm>
          <a:prstGeom prst="rect">
            <a:avLst/>
          </a:prstGeom>
        </p:spPr>
        <p:txBody>
          <a:bodyPr wrap="none">
            <a:spAutoFit/>
          </a:bodyPr>
          <a:lstStyle/>
          <a:p>
            <a:r>
              <a:rPr lang="ru-RU" sz="2800" cap="all" dirty="0">
                <a:ln>
                  <a:solidFill>
                    <a:srgbClr val="0070C0"/>
                  </a:solidFill>
                </a:ln>
                <a:solidFill>
                  <a:schemeClr val="accent6">
                    <a:lumMod val="50000"/>
                  </a:schemeClr>
                </a:solidFill>
                <a:effectLst>
                  <a:glow rad="228600">
                    <a:schemeClr val="accent3">
                      <a:satMod val="175000"/>
                      <a:alpha val="40000"/>
                    </a:schemeClr>
                  </a:glow>
                </a:effectLst>
                <a:latin typeface="Bookman Old Style" panose="02050604050505020204" pitchFamily="18" charset="0"/>
              </a:rPr>
              <a:t>Присваивание</a:t>
            </a:r>
          </a:p>
        </p:txBody>
      </p:sp>
      <p:sp>
        <p:nvSpPr>
          <p:cNvPr id="4" name="Прямоугольник 3"/>
          <p:cNvSpPr/>
          <p:nvPr/>
        </p:nvSpPr>
        <p:spPr>
          <a:xfrm>
            <a:off x="914400" y="1767840"/>
            <a:ext cx="4495800" cy="256032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При присваивании переменных размерного типа копируются значения этого типа. Если размерный тип имеет большой размер, эта операция может выполняться долго.</a:t>
            </a:r>
          </a:p>
        </p:txBody>
      </p:sp>
      <p:sp>
        <p:nvSpPr>
          <p:cNvPr id="5" name="Прямоугольник 4"/>
          <p:cNvSpPr/>
          <p:nvPr/>
        </p:nvSpPr>
        <p:spPr>
          <a:xfrm>
            <a:off x="6949439" y="1767840"/>
            <a:ext cx="4495800" cy="256032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При присваивании переменных ссылочного типа осуществляется присваивание ссылок, в итоге после присваивания обе ссылки ссылаются на один объект в динамической памяти</a:t>
            </a:r>
            <a:r>
              <a:rPr lang="ru-RU"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pic>
        <p:nvPicPr>
          <p:cNvPr id="6" name="Рисунок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42707" y="4922519"/>
            <a:ext cx="5505457" cy="807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669" y="4892039"/>
            <a:ext cx="5509261" cy="83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Группа 7"/>
          <p:cNvGrpSpPr/>
          <p:nvPr/>
        </p:nvGrpSpPr>
        <p:grpSpPr>
          <a:xfrm>
            <a:off x="10284737" y="6174465"/>
            <a:ext cx="1979691" cy="851026"/>
            <a:chOff x="10212309" y="0"/>
            <a:chExt cx="1979691" cy="860079"/>
          </a:xfrm>
        </p:grpSpPr>
        <p:pic>
          <p:nvPicPr>
            <p:cNvPr id="9" name="Рисунок 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258257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Размерные и ссылочные типы</a:t>
            </a:r>
            <a:endParaRPr lang="ru-RU" sz="4800" dirty="0"/>
          </a:p>
        </p:txBody>
      </p:sp>
      <p:sp>
        <p:nvSpPr>
          <p:cNvPr id="3" name="Прямоугольник 2"/>
          <p:cNvSpPr/>
          <p:nvPr/>
        </p:nvSpPr>
        <p:spPr>
          <a:xfrm>
            <a:off x="3615107" y="1125508"/>
            <a:ext cx="4384342" cy="461665"/>
          </a:xfrm>
          <a:prstGeom prst="rect">
            <a:avLst/>
          </a:prstGeom>
        </p:spPr>
        <p:txBody>
          <a:bodyPr wrap="none">
            <a:spAutoFit/>
          </a:bodyPr>
          <a:lstStyle/>
          <a:p>
            <a:pPr algn="ctr"/>
            <a:r>
              <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Сравнение на равенство</a:t>
            </a:r>
          </a:p>
        </p:txBody>
      </p:sp>
      <p:sp>
        <p:nvSpPr>
          <p:cNvPr id="4" name="Прямоугольник 3"/>
          <p:cNvSpPr/>
          <p:nvPr/>
        </p:nvSpPr>
        <p:spPr>
          <a:xfrm>
            <a:off x="762679" y="1975654"/>
            <a:ext cx="4441371" cy="202830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tx1">
                      <a:lumMod val="95000"/>
                      <a:lumOff val="5000"/>
                    </a:schemeClr>
                  </a:solidFill>
                </a:ln>
                <a:solidFill>
                  <a:srgbClr val="0070C0"/>
                </a:solidFill>
                <a:latin typeface="Bookman Old Style" panose="02050604050505020204" pitchFamily="18" charset="0"/>
              </a:rPr>
              <a:t>Сравнение на равенство объектов размерного типа сравнивает их значения. В частности, две переменные типа запись равны если равны все поля этих записей</a:t>
            </a:r>
            <a:r>
              <a:rPr lang="ru-RU" sz="2000" dirty="0" smtClean="0">
                <a:ln>
                  <a:solidFill>
                    <a:schemeClr val="tx1">
                      <a:lumMod val="95000"/>
                      <a:lumOff val="5000"/>
                    </a:schemeClr>
                  </a:solidFill>
                </a:ln>
                <a:solidFill>
                  <a:srgbClr val="0070C0"/>
                </a:solidFill>
                <a:latin typeface="Bookman Old Style" panose="02050604050505020204" pitchFamily="18" charset="0"/>
              </a:rPr>
              <a:t>.</a:t>
            </a:r>
            <a:endParaRPr lang="ru-RU" sz="2000" dirty="0">
              <a:ln>
                <a:solidFill>
                  <a:schemeClr val="tx1">
                    <a:lumMod val="95000"/>
                    <a:lumOff val="5000"/>
                  </a:schemeClr>
                </a:solidFill>
              </a:ln>
              <a:solidFill>
                <a:srgbClr val="0070C0"/>
              </a:solidFill>
              <a:latin typeface="Bookman Old Style" panose="02050604050505020204" pitchFamily="18" charset="0"/>
            </a:endParaRPr>
          </a:p>
        </p:txBody>
      </p:sp>
      <p:sp>
        <p:nvSpPr>
          <p:cNvPr id="5" name="Прямоугольник 4"/>
          <p:cNvSpPr/>
          <p:nvPr/>
        </p:nvSpPr>
        <p:spPr>
          <a:xfrm>
            <a:off x="6939803" y="1975653"/>
            <a:ext cx="4441371" cy="202830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bg2">
                    <a:lumMod val="10000"/>
                  </a:schemeClr>
                </a:solidFill>
                <a:latin typeface="Bookman Old Style" panose="02050604050505020204" pitchFamily="18" charset="0"/>
              </a:rPr>
              <a:t>При сравнении на равенство переменных ссылочного типа проверяется, что они ссылаются на один и тот же объект</a:t>
            </a:r>
            <a:r>
              <a:rPr lang="ru-RU" sz="2000" dirty="0" smtClean="0">
                <a:ln>
                  <a:solidFill>
                    <a:schemeClr val="accent5">
                      <a:lumMod val="50000"/>
                    </a:schemeClr>
                  </a:solidFill>
                </a:ln>
                <a:solidFill>
                  <a:schemeClr val="bg2">
                    <a:lumMod val="10000"/>
                  </a:schemeClr>
                </a:solidFill>
                <a:latin typeface="Bookman Old Style" panose="02050604050505020204" pitchFamily="18" charset="0"/>
              </a:rPr>
              <a:t>.</a:t>
            </a:r>
            <a:endParaRPr lang="ru-RU" sz="2000" dirty="0">
              <a:ln>
                <a:solidFill>
                  <a:schemeClr val="accent5">
                    <a:lumMod val="50000"/>
                  </a:schemeClr>
                </a:solidFill>
              </a:ln>
              <a:solidFill>
                <a:schemeClr val="bg2">
                  <a:lumMod val="10000"/>
                </a:schemeClr>
              </a:solidFill>
              <a:latin typeface="Bookman Old Style" panose="0205060405050502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0764" y="4392440"/>
            <a:ext cx="3505200" cy="184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82488" y="4726329"/>
            <a:ext cx="3556000" cy="1173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Группа 7"/>
          <p:cNvGrpSpPr/>
          <p:nvPr/>
        </p:nvGrpSpPr>
        <p:grpSpPr>
          <a:xfrm>
            <a:off x="10275683" y="6196909"/>
            <a:ext cx="1979691" cy="851026"/>
            <a:chOff x="10212309" y="0"/>
            <a:chExt cx="1979691" cy="860079"/>
          </a:xfrm>
        </p:grpSpPr>
        <p:pic>
          <p:nvPicPr>
            <p:cNvPr id="9" name="Рисунок 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041702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par>
                          <p:cTn id="23" fill="hold">
                            <p:stCondLst>
                              <p:cond delay="4000"/>
                            </p:stCondLst>
                            <p:childTnLst>
                              <p:par>
                                <p:cTn id="24" presetID="16" presetClass="entr" presetSubtype="2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par>
                          <p:cTn id="27" fill="hold">
                            <p:stCondLst>
                              <p:cond delay="4500"/>
                            </p:stCondLst>
                            <p:childTnLst>
                              <p:par>
                                <p:cTn id="28" presetID="6"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43584"/>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Размерные и ссылочные типы</a:t>
            </a:r>
            <a:endParaRPr lang="ru-RU" sz="4800" dirty="0"/>
          </a:p>
        </p:txBody>
      </p:sp>
      <p:sp>
        <p:nvSpPr>
          <p:cNvPr id="3" name="Прямоугольник 2"/>
          <p:cNvSpPr/>
          <p:nvPr/>
        </p:nvSpPr>
        <p:spPr>
          <a:xfrm>
            <a:off x="3729743" y="1098542"/>
            <a:ext cx="4732514" cy="461665"/>
          </a:xfrm>
          <a:prstGeom prst="rect">
            <a:avLst/>
          </a:prstGeom>
        </p:spPr>
        <p:txBody>
          <a:bodyPr wrap="none">
            <a:spAutoFit/>
          </a:bodyPr>
          <a:lstStyle/>
          <a:p>
            <a:r>
              <a:rPr lang="ru-RU" sz="2400" cap="all" dirty="0">
                <a:ln>
                  <a:solidFill>
                    <a:schemeClr val="accent5">
                      <a:lumMod val="50000"/>
                    </a:schemeClr>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Передача в подпрограммы</a:t>
            </a:r>
          </a:p>
        </p:txBody>
      </p:sp>
      <p:sp>
        <p:nvSpPr>
          <p:cNvPr id="4" name="Прямоугольник 3"/>
          <p:cNvSpPr/>
          <p:nvPr/>
        </p:nvSpPr>
        <p:spPr>
          <a:xfrm>
            <a:off x="844999" y="1910687"/>
            <a:ext cx="4676570" cy="396257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ru-RU" sz="2000" dirty="0">
                <a:ln>
                  <a:solidFill>
                    <a:schemeClr val="accent5">
                      <a:lumMod val="50000"/>
                    </a:schemeClr>
                  </a:solidFill>
                </a:ln>
                <a:solidFill>
                  <a:schemeClr val="tx1"/>
                </a:solidFill>
                <a:latin typeface="Batang" panose="02030600000101010101" pitchFamily="18" charset="-127"/>
                <a:ea typeface="Batang" panose="02030600000101010101" pitchFamily="18" charset="-127"/>
              </a:rPr>
              <a:t>При передаче размерных типов по значению происходит копирование значения фактического параметра в переменную-формальный параметр. Если размерный тип имеет большой размер, это может занимать продолжительное время, поэтому размерный тип в этом случае передаётся по ссылке на константу</a:t>
            </a:r>
            <a:r>
              <a:rPr lang="ru-RU" sz="2000" dirty="0" smtClean="0">
                <a:ln>
                  <a:solidFill>
                    <a:schemeClr val="accent5">
                      <a:lumMod val="50000"/>
                    </a:schemeClr>
                  </a:solidFill>
                </a:ln>
                <a:solidFill>
                  <a:schemeClr val="tx1"/>
                </a:solidFill>
                <a:latin typeface="Batang" panose="02030600000101010101" pitchFamily="18" charset="-127"/>
                <a:ea typeface="Batang" panose="02030600000101010101" pitchFamily="18" charset="-127"/>
              </a:rPr>
              <a:t>:</a:t>
            </a:r>
            <a:endParaRPr lang="ru-RU" sz="2000" dirty="0">
              <a:ln>
                <a:solidFill>
                  <a:schemeClr val="accent5">
                    <a:lumMod val="50000"/>
                  </a:schemeClr>
                </a:solidFill>
              </a:ln>
              <a:solidFill>
                <a:schemeClr val="tx1"/>
              </a:solidFill>
              <a:latin typeface="Batang" panose="02030600000101010101" pitchFamily="18" charset="-127"/>
              <a:ea typeface="Batang" panose="02030600000101010101" pitchFamily="18" charset="-127"/>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40872" y="2813540"/>
            <a:ext cx="5464974" cy="1826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84738" y="6137558"/>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011189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par>
                          <p:cTn id="19" fill="hold">
                            <p:stCondLst>
                              <p:cond delay="3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Размерные и ссылочные типы</a:t>
            </a:r>
            <a:endParaRPr lang="ru-RU" sz="4800" dirty="0"/>
          </a:p>
        </p:txBody>
      </p:sp>
      <p:sp>
        <p:nvSpPr>
          <p:cNvPr id="3" name="Прямоугольник 2"/>
          <p:cNvSpPr/>
          <p:nvPr/>
        </p:nvSpPr>
        <p:spPr>
          <a:xfrm>
            <a:off x="3729743" y="1325563"/>
            <a:ext cx="4732514" cy="461665"/>
          </a:xfrm>
          <a:prstGeom prst="rect">
            <a:avLst/>
          </a:prstGeom>
        </p:spPr>
        <p:txBody>
          <a:bodyPr wrap="none">
            <a:spAutoFit/>
          </a:bodyPr>
          <a:lstStyle/>
          <a:p>
            <a:r>
              <a:rPr lang="ru-RU" sz="2400" cap="all" dirty="0">
                <a:ln>
                  <a:solidFill>
                    <a:schemeClr val="accent5">
                      <a:lumMod val="50000"/>
                    </a:schemeClr>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Передача в подпрограммы</a:t>
            </a:r>
          </a:p>
        </p:txBody>
      </p:sp>
      <p:sp>
        <p:nvSpPr>
          <p:cNvPr id="4" name="Прямоугольник 3"/>
          <p:cNvSpPr/>
          <p:nvPr/>
        </p:nvSpPr>
        <p:spPr>
          <a:xfrm>
            <a:off x="422030" y="1787228"/>
            <a:ext cx="4519247" cy="308596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ru-RU" sz="2000" dirty="0">
                <a:ln>
                  <a:solidFill>
                    <a:schemeClr val="accent5">
                      <a:lumMod val="50000"/>
                    </a:schemeClr>
                  </a:solidFill>
                </a:ln>
                <a:solidFill>
                  <a:schemeClr val="tx1"/>
                </a:solidFill>
                <a:latin typeface="Bookman Old Style" panose="02050604050505020204" pitchFamily="18" charset="0"/>
              </a:rPr>
              <a:t>Ссылочные типы передаются в подпрограмму, как правило, по значению. При передаче таких параметров происходит копирование ссылки, в результате формальный и фактический параметр будут ссылаться на один объект</a:t>
            </a:r>
            <a:r>
              <a:rPr lang="ru-RU"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51011" y="2651126"/>
            <a:ext cx="5891045" cy="135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1285141" y="4873190"/>
            <a:ext cx="9621717" cy="147485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При этом в результате изменения формального параметра внутри подпрограммы меняется и содержимое соответствующего фактического параметра при вызове подпрограммы</a:t>
            </a:r>
            <a:r>
              <a:rPr lang="ru-RU"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grpSp>
        <p:nvGrpSpPr>
          <p:cNvPr id="7" name="Группа 6"/>
          <p:cNvGrpSpPr/>
          <p:nvPr/>
        </p:nvGrpSpPr>
        <p:grpSpPr>
          <a:xfrm>
            <a:off x="10275684" y="6156357"/>
            <a:ext cx="1979691" cy="851026"/>
            <a:chOff x="10212309" y="0"/>
            <a:chExt cx="1979691" cy="860079"/>
          </a:xfrm>
        </p:grpSpPr>
        <p:pic>
          <p:nvPicPr>
            <p:cNvPr id="8" name="Рисунок 7">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412579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par>
                          <p:cTn id="23" fill="hold">
                            <p:stCondLst>
                              <p:cond delay="4000"/>
                            </p:stCondLst>
                            <p:childTnLst>
                              <p:par>
                                <p:cTn id="24" presetID="16" presetClass="entr" presetSubtype="2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47152"/>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Целые типы</a:t>
            </a:r>
          </a:p>
        </p:txBody>
      </p:sp>
      <p:sp>
        <p:nvSpPr>
          <p:cNvPr id="3" name="Прямоугольник 2"/>
          <p:cNvSpPr/>
          <p:nvPr/>
        </p:nvSpPr>
        <p:spPr>
          <a:xfrm>
            <a:off x="1" y="1147152"/>
            <a:ext cx="12091916" cy="954107"/>
          </a:xfrm>
          <a:prstGeom prst="rect">
            <a:avLst/>
          </a:prstGeom>
        </p:spPr>
        <p:txBody>
          <a:bodyPr wrap="square">
            <a:spAutoFit/>
          </a:bodyPr>
          <a:lstStyle/>
          <a:p>
            <a:pPr algn="ct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Ниже приводится таблица целых типов, содержащая также их размер и диапазон допустимых значений.</a:t>
            </a:r>
          </a:p>
        </p:txBody>
      </p:sp>
      <p:graphicFrame>
        <p:nvGraphicFramePr>
          <p:cNvPr id="4" name="Таблица 3"/>
          <p:cNvGraphicFramePr>
            <a:graphicFrameLocks noGrp="1"/>
          </p:cNvGraphicFramePr>
          <p:nvPr>
            <p:extLst>
              <p:ext uri="{D42A27DB-BD31-4B8C-83A1-F6EECF244321}">
                <p14:modId xmlns:p14="http://schemas.microsoft.com/office/powerpoint/2010/main" val="1701627685"/>
              </p:ext>
            </p:extLst>
          </p:nvPr>
        </p:nvGraphicFramePr>
        <p:xfrm>
          <a:off x="1539575" y="2267439"/>
          <a:ext cx="9640381" cy="3726063"/>
        </p:xfrm>
        <a:graphic>
          <a:graphicData uri="http://schemas.openxmlformats.org/drawingml/2006/table">
            <a:tbl>
              <a:tblPr/>
              <a:tblGrid>
                <a:gridCol w="2244516"/>
                <a:gridCol w="2244516"/>
                <a:gridCol w="5151349"/>
              </a:tblGrid>
              <a:tr h="310984">
                <a:tc>
                  <a:txBody>
                    <a:bodyPr/>
                    <a:lstStyle/>
                    <a:p>
                      <a:pPr algn="ctr"/>
                      <a:r>
                        <a:rPr lang="ru-RU" sz="2000" dirty="0">
                          <a:latin typeface="Times New Roman" panose="02020603050405020304" pitchFamily="18" charset="0"/>
                          <a:cs typeface="Times New Roman" panose="02020603050405020304" pitchFamily="18" charset="0"/>
                        </a:rPr>
                        <a:t>Тип</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2000">
                          <a:latin typeface="Times New Roman" panose="02020603050405020304" pitchFamily="18" charset="0"/>
                          <a:cs typeface="Times New Roman" panose="02020603050405020304" pitchFamily="18" charset="0"/>
                        </a:rPr>
                        <a:t>Размер, байт</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2000" dirty="0">
                          <a:latin typeface="Times New Roman" panose="02020603050405020304" pitchFamily="18" charset="0"/>
                          <a:cs typeface="Times New Roman" panose="02020603050405020304" pitchFamily="18" charset="0"/>
                        </a:rPr>
                        <a:t>Диапазон значений</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310984">
                <a:tc>
                  <a:txBody>
                    <a:bodyPr/>
                    <a:lstStyle/>
                    <a:p>
                      <a:pPr algn="ctr"/>
                      <a:r>
                        <a:rPr lang="en-US" sz="1700">
                          <a:latin typeface="Times New Roman" panose="02020603050405020304" pitchFamily="18" charset="0"/>
                          <a:cs typeface="Times New Roman" panose="02020603050405020304" pitchFamily="18" charset="0"/>
                        </a:rPr>
                        <a:t>shortint </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1</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dirty="0">
                          <a:latin typeface="Times New Roman" panose="02020603050405020304" pitchFamily="18" charset="0"/>
                          <a:cs typeface="Times New Roman" panose="02020603050405020304" pitchFamily="18" charset="0"/>
                        </a:rPr>
                        <a:t>-128..127</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310984">
                <a:tc>
                  <a:txBody>
                    <a:bodyPr/>
                    <a:lstStyle/>
                    <a:p>
                      <a:pPr algn="ctr"/>
                      <a:r>
                        <a:rPr lang="en-US" sz="1700">
                          <a:latin typeface="Times New Roman" panose="02020603050405020304" pitchFamily="18" charset="0"/>
                          <a:cs typeface="Times New Roman" panose="02020603050405020304" pitchFamily="18" charset="0"/>
                        </a:rPr>
                        <a:t>smallint </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2</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-32768..32767</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310984">
                <a:tc>
                  <a:txBody>
                    <a:bodyPr/>
                    <a:lstStyle/>
                    <a:p>
                      <a:pPr algn="ctr"/>
                      <a:r>
                        <a:rPr lang="en-US" sz="1700">
                          <a:latin typeface="Times New Roman" panose="02020603050405020304" pitchFamily="18" charset="0"/>
                          <a:cs typeface="Times New Roman" panose="02020603050405020304" pitchFamily="18" charset="0"/>
                        </a:rPr>
                        <a:t>integer, longint</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4</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-2147483648..2147483647</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527816">
                <a:tc>
                  <a:txBody>
                    <a:bodyPr/>
                    <a:lstStyle/>
                    <a:p>
                      <a:pPr algn="ctr"/>
                      <a:r>
                        <a:rPr lang="en-US" sz="1700">
                          <a:latin typeface="Times New Roman" panose="02020603050405020304" pitchFamily="18" charset="0"/>
                          <a:cs typeface="Times New Roman" panose="02020603050405020304" pitchFamily="18" charset="0"/>
                        </a:rPr>
                        <a:t>int64</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8</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dirty="0">
                          <a:latin typeface="Times New Roman" panose="02020603050405020304" pitchFamily="18" charset="0"/>
                          <a:cs typeface="Times New Roman" panose="02020603050405020304" pitchFamily="18" charset="0"/>
                        </a:rPr>
                        <a:t>-9223372036854775808..9223372036854775807</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310984">
                <a:tc>
                  <a:txBody>
                    <a:bodyPr/>
                    <a:lstStyle/>
                    <a:p>
                      <a:pPr algn="ctr"/>
                      <a:r>
                        <a:rPr lang="en-US" sz="1700">
                          <a:latin typeface="Times New Roman" panose="02020603050405020304" pitchFamily="18" charset="0"/>
                          <a:cs typeface="Times New Roman" panose="02020603050405020304" pitchFamily="18" charset="0"/>
                        </a:rPr>
                        <a:t>byte </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1</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0..255</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310984">
                <a:tc>
                  <a:txBody>
                    <a:bodyPr/>
                    <a:lstStyle/>
                    <a:p>
                      <a:pPr algn="ctr"/>
                      <a:r>
                        <a:rPr lang="en-US" sz="1700">
                          <a:latin typeface="Times New Roman" panose="02020603050405020304" pitchFamily="18" charset="0"/>
                          <a:cs typeface="Times New Roman" panose="02020603050405020304" pitchFamily="18" charset="0"/>
                        </a:rPr>
                        <a:t>word</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2</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dirty="0">
                          <a:latin typeface="Times New Roman" panose="02020603050405020304" pitchFamily="18" charset="0"/>
                          <a:cs typeface="Times New Roman" panose="02020603050405020304" pitchFamily="18" charset="0"/>
                        </a:rPr>
                        <a:t>0..65535</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369471">
                <a:tc>
                  <a:txBody>
                    <a:bodyPr/>
                    <a:lstStyle/>
                    <a:p>
                      <a:pPr algn="ctr"/>
                      <a:r>
                        <a:rPr lang="en-US" sz="1700">
                          <a:latin typeface="Times New Roman" panose="02020603050405020304" pitchFamily="18" charset="0"/>
                          <a:cs typeface="Times New Roman" panose="02020603050405020304" pitchFamily="18" charset="0"/>
                        </a:rPr>
                        <a:t>longword, cardinal </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4</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0..4294967295</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310984">
                <a:tc>
                  <a:txBody>
                    <a:bodyPr/>
                    <a:lstStyle/>
                    <a:p>
                      <a:pPr algn="ctr"/>
                      <a:r>
                        <a:rPr lang="en-US" sz="1700">
                          <a:latin typeface="Times New Roman" panose="02020603050405020304" pitchFamily="18" charset="0"/>
                          <a:cs typeface="Times New Roman" panose="02020603050405020304" pitchFamily="18" charset="0"/>
                        </a:rPr>
                        <a:t>uint64</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8</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dirty="0">
                          <a:latin typeface="Times New Roman" panose="02020603050405020304" pitchFamily="18" charset="0"/>
                          <a:cs typeface="Times New Roman" panose="02020603050405020304" pitchFamily="18" charset="0"/>
                        </a:rPr>
                        <a:t>0..18446744073709551615</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r h="310984">
                <a:tc>
                  <a:txBody>
                    <a:bodyPr/>
                    <a:lstStyle/>
                    <a:p>
                      <a:pPr algn="ctr"/>
                      <a:r>
                        <a:rPr lang="en-US" sz="1700" dirty="0" err="1">
                          <a:latin typeface="Times New Roman" panose="02020603050405020304" pitchFamily="18" charset="0"/>
                          <a:cs typeface="Times New Roman" panose="02020603050405020304" pitchFamily="18" charset="0"/>
                        </a:rPr>
                        <a:t>BigInteger</a:t>
                      </a:r>
                      <a:endParaRPr lang="en-US" sz="1700" dirty="0">
                        <a:latin typeface="Times New Roman" panose="02020603050405020304" pitchFamily="18" charset="0"/>
                        <a:cs typeface="Times New Roman" panose="02020603050405020304" pitchFamily="18" charset="0"/>
                      </a:endParaRP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a:latin typeface="Times New Roman" panose="02020603050405020304" pitchFamily="18" charset="0"/>
                          <a:cs typeface="Times New Roman" panose="02020603050405020304" pitchFamily="18" charset="0"/>
                        </a:rPr>
                        <a:t>переменный</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c>
                  <a:txBody>
                    <a:bodyPr/>
                    <a:lstStyle/>
                    <a:p>
                      <a:pPr algn="ctr"/>
                      <a:r>
                        <a:rPr lang="ru-RU" sz="1700" dirty="0">
                          <a:latin typeface="Times New Roman" panose="02020603050405020304" pitchFamily="18" charset="0"/>
                          <a:cs typeface="Times New Roman" panose="02020603050405020304" pitchFamily="18" charset="0"/>
                        </a:rPr>
                        <a:t>неограниченный</a:t>
                      </a:r>
                    </a:p>
                  </a:txBody>
                  <a:tcPr marL="88803" marR="88803" marT="44401" marB="444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1000"/>
                      </a:schemeClr>
                    </a:solidFill>
                  </a:tcPr>
                </a:tc>
              </a:tr>
            </a:tbl>
          </a:graphicData>
        </a:graphic>
      </p:graphicFrame>
      <p:sp>
        <p:nvSpPr>
          <p:cNvPr id="5" name="Прямоугольник 4"/>
          <p:cNvSpPr/>
          <p:nvPr/>
        </p:nvSpPr>
        <p:spPr>
          <a:xfrm>
            <a:off x="1" y="6190496"/>
            <a:ext cx="12192000" cy="523220"/>
          </a:xfrm>
          <a:prstGeom prst="rect">
            <a:avLst/>
          </a:prstGeom>
        </p:spPr>
        <p:txBody>
          <a:bodyPr wrap="square">
            <a:spAutoFit/>
          </a:bodyPr>
          <a:lstStyle/>
          <a:p>
            <a:pPr algn="ct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Типы </a:t>
            </a:r>
            <a:r>
              <a:rPr lang="en-US"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integer </a:t>
            </a: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 </a:t>
            </a:r>
            <a:r>
              <a:rPr lang="en-US" sz="2800"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longint</a:t>
            </a:r>
            <a:r>
              <a:rPr lang="en-US"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a:t>
            </a: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а также </a:t>
            </a:r>
            <a:r>
              <a:rPr lang="en-US"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longword </a:t>
            </a: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 </a:t>
            </a:r>
            <a:r>
              <a:rPr lang="en-US"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cardinal </a:t>
            </a: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являются синонимами</a:t>
            </a:r>
            <a:r>
              <a:rPr lang="ru-RU" sz="2400" dirty="0">
                <a:latin typeface="Times New Roman" panose="02020603050405020304" pitchFamily="18" charset="0"/>
                <a:cs typeface="Times New Roman" panose="02020603050405020304" pitchFamily="18" charset="0"/>
              </a:rPr>
              <a:t>. </a:t>
            </a:r>
          </a:p>
        </p:txBody>
      </p:sp>
      <p:grpSp>
        <p:nvGrpSpPr>
          <p:cNvPr id="6" name="Группа 5"/>
          <p:cNvGrpSpPr/>
          <p:nvPr/>
        </p:nvGrpSpPr>
        <p:grpSpPr>
          <a:xfrm>
            <a:off x="10212309" y="1"/>
            <a:ext cx="1979691" cy="851026"/>
            <a:chOff x="10212309" y="0"/>
            <a:chExt cx="1979691" cy="860079"/>
          </a:xfrm>
        </p:grpSpPr>
        <p:pic>
          <p:nvPicPr>
            <p:cNvPr id="7" name="Рисунок 6">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9785354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out)">
                                      <p:cBhvr>
                                        <p:cTn id="16" dur="2000"/>
                                        <p:tgtEl>
                                          <p:spTgt spid="4"/>
                                        </p:tgtEl>
                                      </p:cBhvr>
                                    </p:animEffec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78169"/>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Вещественные типы</a:t>
            </a:r>
          </a:p>
        </p:txBody>
      </p:sp>
      <p:sp>
        <p:nvSpPr>
          <p:cNvPr id="3" name="Прямоугольник 2"/>
          <p:cNvSpPr/>
          <p:nvPr/>
        </p:nvSpPr>
        <p:spPr>
          <a:xfrm>
            <a:off x="0" y="1162596"/>
            <a:ext cx="12192000" cy="954107"/>
          </a:xfrm>
          <a:prstGeom prst="rect">
            <a:avLst/>
          </a:prstGeom>
        </p:spPr>
        <p:txBody>
          <a:bodyPr wrap="square">
            <a:spAutoFit/>
          </a:bodyPr>
          <a:lstStyle/>
          <a:p>
            <a:pPr algn="ct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Ниже приводится таблица вещественных типов, содержащая их размер, количество значащих цифр и диапазон допустимых значений:</a:t>
            </a:r>
          </a:p>
        </p:txBody>
      </p:sp>
      <p:graphicFrame>
        <p:nvGraphicFramePr>
          <p:cNvPr id="4" name="Таблица 3"/>
          <p:cNvGraphicFramePr>
            <a:graphicFrameLocks noGrp="1"/>
          </p:cNvGraphicFramePr>
          <p:nvPr>
            <p:extLst>
              <p:ext uri="{D42A27DB-BD31-4B8C-83A1-F6EECF244321}">
                <p14:modId xmlns:p14="http://schemas.microsoft.com/office/powerpoint/2010/main" val="1573682922"/>
              </p:ext>
            </p:extLst>
          </p:nvPr>
        </p:nvGraphicFramePr>
        <p:xfrm>
          <a:off x="618392" y="2201703"/>
          <a:ext cx="10955216" cy="3363635"/>
        </p:xfrm>
        <a:graphic>
          <a:graphicData uri="http://schemas.openxmlformats.org/drawingml/2006/table">
            <a:tbl>
              <a:tblPr/>
              <a:tblGrid>
                <a:gridCol w="2278187"/>
                <a:gridCol w="2278187"/>
                <a:gridCol w="2632322"/>
                <a:gridCol w="3766520"/>
              </a:tblGrid>
              <a:tr h="616675">
                <a:tc>
                  <a:txBody>
                    <a:bodyPr/>
                    <a:lstStyle/>
                    <a:p>
                      <a:pPr algn="ctr"/>
                      <a:r>
                        <a:rPr lang="ru-RU" sz="2400" dirty="0">
                          <a:latin typeface="Times New Roman" panose="02020603050405020304" pitchFamily="18" charset="0"/>
                          <a:cs typeface="Times New Roman" panose="02020603050405020304" pitchFamily="18" charset="0"/>
                        </a:rPr>
                        <a:t>Тип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sz="2400">
                          <a:latin typeface="Times New Roman" panose="02020603050405020304" pitchFamily="18" charset="0"/>
                          <a:cs typeface="Times New Roman" panose="02020603050405020304" pitchFamily="18" charset="0"/>
                        </a:rPr>
                        <a:t>Размер, 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sz="2400">
                          <a:latin typeface="Times New Roman" panose="02020603050405020304" pitchFamily="18" charset="0"/>
                          <a:cs typeface="Times New Roman" panose="02020603050405020304" pitchFamily="18" charset="0"/>
                        </a:rPr>
                        <a:t>Количество </a:t>
                      </a:r>
                      <a:br>
                        <a:rPr lang="ru-RU" sz="2400">
                          <a:latin typeface="Times New Roman" panose="02020603050405020304" pitchFamily="18" charset="0"/>
                          <a:cs typeface="Times New Roman" panose="02020603050405020304" pitchFamily="18" charset="0"/>
                        </a:rPr>
                      </a:br>
                      <a:r>
                        <a:rPr lang="ru-RU" sz="2400">
                          <a:latin typeface="Times New Roman" panose="02020603050405020304" pitchFamily="18" charset="0"/>
                          <a:cs typeface="Times New Roman" panose="02020603050405020304" pitchFamily="18" charset="0"/>
                        </a:rPr>
                        <a:t>значащих цифр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sz="2400" dirty="0">
                          <a:latin typeface="Times New Roman" panose="02020603050405020304" pitchFamily="18" charset="0"/>
                          <a:cs typeface="Times New Roman" panose="02020603050405020304" pitchFamily="18" charset="0"/>
                        </a:rPr>
                        <a:t>Диапазон значений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352386">
                <a:tc>
                  <a:txBody>
                    <a:bodyPr/>
                    <a:lstStyle/>
                    <a:p>
                      <a:pPr algn="ctr"/>
                      <a:r>
                        <a:rPr lang="en-US">
                          <a:latin typeface="Times New Roman" panose="02020603050405020304" pitchFamily="18" charset="0"/>
                          <a:cs typeface="Times New Roman" panose="02020603050405020304" pitchFamily="18" charset="0"/>
                        </a:rPr>
                        <a:t>real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dirty="0">
                          <a:latin typeface="Times New Roman" panose="02020603050405020304" pitchFamily="18" charset="0"/>
                          <a:cs typeface="Times New Roman" panose="02020603050405020304" pitchFamily="18" charset="0"/>
                        </a:rPr>
                        <a:t>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-1.8∙10</a:t>
                      </a:r>
                      <a:r>
                        <a:rPr lang="ru-RU" baseline="30000">
                          <a:latin typeface="Times New Roman" panose="02020603050405020304" pitchFamily="18" charset="0"/>
                          <a:cs typeface="Times New Roman" panose="02020603050405020304" pitchFamily="18" charset="0"/>
                        </a:rPr>
                        <a:t>308 </a:t>
                      </a:r>
                      <a:r>
                        <a:rPr lang="ru-RU">
                          <a:latin typeface="Times New Roman" panose="02020603050405020304" pitchFamily="18" charset="0"/>
                          <a:cs typeface="Times New Roman" panose="02020603050405020304" pitchFamily="18" charset="0"/>
                        </a:rPr>
                        <a:t>.. 1.8∙10</a:t>
                      </a:r>
                      <a:r>
                        <a:rPr lang="ru-RU" baseline="30000">
                          <a:latin typeface="Times New Roman" panose="02020603050405020304" pitchFamily="18" charset="0"/>
                          <a:cs typeface="Times New Roman" panose="02020603050405020304" pitchFamily="18" charset="0"/>
                        </a:rPr>
                        <a:t>308</a:t>
                      </a:r>
                      <a:endParaRPr lang="ru-RU">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352386">
                <a:tc>
                  <a:txBody>
                    <a:bodyPr/>
                    <a:lstStyle/>
                    <a:p>
                      <a:pPr algn="ctr"/>
                      <a:r>
                        <a:rPr lang="en-US">
                          <a:latin typeface="Times New Roman" panose="02020603050405020304" pitchFamily="18" charset="0"/>
                          <a:cs typeface="Times New Roman" panose="02020603050405020304" pitchFamily="18" charset="0"/>
                        </a:rPr>
                        <a:t>double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-1.8∙10</a:t>
                      </a:r>
                      <a:r>
                        <a:rPr lang="ru-RU" baseline="30000">
                          <a:latin typeface="Times New Roman" panose="02020603050405020304" pitchFamily="18" charset="0"/>
                          <a:cs typeface="Times New Roman" panose="02020603050405020304" pitchFamily="18" charset="0"/>
                        </a:rPr>
                        <a:t>308 </a:t>
                      </a:r>
                      <a:r>
                        <a:rPr lang="ru-RU">
                          <a:latin typeface="Times New Roman" panose="02020603050405020304" pitchFamily="18" charset="0"/>
                          <a:cs typeface="Times New Roman" panose="02020603050405020304" pitchFamily="18" charset="0"/>
                        </a:rPr>
                        <a:t>.. 1.8∙10</a:t>
                      </a:r>
                      <a:r>
                        <a:rPr lang="ru-RU" baseline="30000">
                          <a:latin typeface="Times New Roman" panose="02020603050405020304" pitchFamily="18" charset="0"/>
                          <a:cs typeface="Times New Roman" panose="02020603050405020304" pitchFamily="18" charset="0"/>
                        </a:rPr>
                        <a:t>308</a:t>
                      </a:r>
                      <a:endParaRPr lang="ru-RU">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359622">
                <a:tc>
                  <a:txBody>
                    <a:bodyPr/>
                    <a:lstStyle/>
                    <a:p>
                      <a:pPr algn="ctr"/>
                      <a:r>
                        <a:rPr lang="en-US">
                          <a:latin typeface="Times New Roman" panose="02020603050405020304" pitchFamily="18" charset="0"/>
                          <a:cs typeface="Times New Roman" panose="02020603050405020304" pitchFamily="18" charset="0"/>
                        </a:rPr>
                        <a:t>single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dirty="0">
                          <a:latin typeface="Times New Roman" panose="02020603050405020304" pitchFamily="18" charset="0"/>
                          <a:cs typeface="Times New Roman" panose="02020603050405020304" pitchFamily="18" charset="0"/>
                        </a:rPr>
                        <a:t>-3.4∙10</a:t>
                      </a:r>
                      <a:r>
                        <a:rPr lang="ru-RU" baseline="30000" dirty="0">
                          <a:latin typeface="Times New Roman" panose="02020603050405020304" pitchFamily="18" charset="0"/>
                          <a:cs typeface="Times New Roman" panose="02020603050405020304" pitchFamily="18" charset="0"/>
                        </a:rPr>
                        <a:t>38 </a:t>
                      </a:r>
                      <a:r>
                        <a:rPr lang="ru-RU" dirty="0">
                          <a:latin typeface="Times New Roman" panose="02020603050405020304" pitchFamily="18" charset="0"/>
                          <a:cs typeface="Times New Roman" panose="02020603050405020304" pitchFamily="18" charset="0"/>
                        </a:rPr>
                        <a:t>.. 3.4∙10</a:t>
                      </a:r>
                      <a:r>
                        <a:rPr lang="ru-RU" baseline="30000" dirty="0">
                          <a:latin typeface="Times New Roman" panose="02020603050405020304" pitchFamily="18" charset="0"/>
                          <a:cs typeface="Times New Roman" panose="02020603050405020304" pitchFamily="18" charset="0"/>
                        </a:rPr>
                        <a:t>38</a:t>
                      </a:r>
                      <a:endParaRPr lang="ru-RU"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391189">
                <a:tc>
                  <a:txBody>
                    <a:bodyPr/>
                    <a:lstStyle/>
                    <a:p>
                      <a:pPr algn="ctr"/>
                      <a:r>
                        <a:rPr lang="en-US">
                          <a:latin typeface="Times New Roman" panose="02020603050405020304" pitchFamily="18" charset="0"/>
                          <a:cs typeface="Times New Roman" panose="02020603050405020304" pitchFamily="18" charset="0"/>
                        </a:rPr>
                        <a:t>single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a:latin typeface="Times New Roman" panose="02020603050405020304" pitchFamily="18" charset="0"/>
                          <a:cs typeface="Times New Roman" panose="02020603050405020304" pitchFamily="18" charset="0"/>
                        </a:rPr>
                        <a:t>-3.4∙10</a:t>
                      </a:r>
                      <a:r>
                        <a:rPr lang="ru-RU" baseline="30000">
                          <a:latin typeface="Times New Roman" panose="02020603050405020304" pitchFamily="18" charset="0"/>
                          <a:cs typeface="Times New Roman" panose="02020603050405020304" pitchFamily="18" charset="0"/>
                        </a:rPr>
                        <a:t>38 </a:t>
                      </a:r>
                      <a:r>
                        <a:rPr lang="ru-RU">
                          <a:latin typeface="Times New Roman" panose="02020603050405020304" pitchFamily="18" charset="0"/>
                          <a:cs typeface="Times New Roman" panose="02020603050405020304" pitchFamily="18" charset="0"/>
                        </a:rPr>
                        <a:t>.. 3.4∙10</a:t>
                      </a:r>
                      <a:r>
                        <a:rPr lang="ru-RU" baseline="30000">
                          <a:latin typeface="Times New Roman" panose="02020603050405020304" pitchFamily="18" charset="0"/>
                          <a:cs typeface="Times New Roman" panose="02020603050405020304" pitchFamily="18" charset="0"/>
                        </a:rPr>
                        <a:t>38</a:t>
                      </a:r>
                      <a:endParaRPr lang="ru-RU">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1052206">
                <a:tc>
                  <a:txBody>
                    <a:bodyPr/>
                    <a:lstStyle/>
                    <a:p>
                      <a:pPr algn="ctr"/>
                      <a:r>
                        <a:rPr lang="en-US">
                          <a:latin typeface="Times New Roman" panose="02020603050405020304" pitchFamily="18" charset="0"/>
                          <a:cs typeface="Times New Roman" panose="02020603050405020304" pitchFamily="18" charset="0"/>
                        </a:rPr>
                        <a:t>decimal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dirty="0">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dirty="0">
                          <a:latin typeface="Times New Roman" panose="02020603050405020304" pitchFamily="18" charset="0"/>
                          <a:cs typeface="Times New Roman" panose="02020603050405020304" pitchFamily="18" charset="0"/>
                        </a:rPr>
                        <a:t>28-29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dirty="0">
                          <a:latin typeface="Times New Roman" panose="02020603050405020304" pitchFamily="18" charset="0"/>
                          <a:cs typeface="Times New Roman" panose="02020603050405020304" pitchFamily="18" charset="0"/>
                        </a:rPr>
                        <a:t>-79228162514264337593543950335</a:t>
                      </a:r>
                      <a:r>
                        <a:rPr lang="ru-RU" baseline="30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79228162514264337593543950335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bl>
          </a:graphicData>
        </a:graphic>
      </p:graphicFrame>
      <p:sp>
        <p:nvSpPr>
          <p:cNvPr id="5" name="Прямоугольник 4"/>
          <p:cNvSpPr/>
          <p:nvPr/>
        </p:nvSpPr>
        <p:spPr>
          <a:xfrm>
            <a:off x="0" y="5565338"/>
            <a:ext cx="12192000" cy="1292662"/>
          </a:xfrm>
          <a:prstGeom prst="rect">
            <a:avLst/>
          </a:prstGeom>
        </p:spPr>
        <p:txBody>
          <a:bodyPr wrap="square">
            <a:spAutoFit/>
          </a:bodyPr>
          <a:lstStyle/>
          <a:p>
            <a:pPr algn="ctr"/>
            <a:r>
              <a:rPr lang="ru-RU" sz="26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Типы </a:t>
            </a:r>
            <a:r>
              <a:rPr lang="ru-RU" sz="2600"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real</a:t>
            </a:r>
            <a:r>
              <a:rPr lang="ru-RU" sz="26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и </a:t>
            </a:r>
            <a:r>
              <a:rPr lang="ru-RU" sz="2600"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double</a:t>
            </a:r>
            <a:r>
              <a:rPr lang="ru-RU" sz="26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являются синонимами. Самое маленькое положительное число типа </a:t>
            </a:r>
            <a:r>
              <a:rPr lang="ru-RU" sz="2600"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real</a:t>
            </a:r>
            <a:r>
              <a:rPr lang="ru-RU" sz="26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приблизительно равно 5.0∙10-324, для типа </a:t>
            </a:r>
            <a:r>
              <a:rPr lang="ru-RU" sz="2600"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single</a:t>
            </a:r>
            <a:r>
              <a:rPr lang="ru-RU" sz="26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оно составляет приблизительно 1.4∙10-45.</a:t>
            </a:r>
          </a:p>
        </p:txBody>
      </p:sp>
      <p:grpSp>
        <p:nvGrpSpPr>
          <p:cNvPr id="6" name="Группа 5"/>
          <p:cNvGrpSpPr/>
          <p:nvPr/>
        </p:nvGrpSpPr>
        <p:grpSpPr>
          <a:xfrm>
            <a:off x="10212309" y="1"/>
            <a:ext cx="1979691" cy="851026"/>
            <a:chOff x="10212309" y="0"/>
            <a:chExt cx="1979691" cy="860079"/>
          </a:xfrm>
        </p:grpSpPr>
        <p:pic>
          <p:nvPicPr>
            <p:cNvPr id="7" name="Рисунок 6">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41779212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2000"/>
                                        <p:tgtEl>
                                          <p:spTgt spid="4"/>
                                        </p:tgtEl>
                                      </p:cBhvr>
                                    </p:animEffect>
                                  </p:childTnLst>
                                </p:cTn>
                              </p:par>
                            </p:childTnLst>
                          </p:cTn>
                        </p:par>
                        <p:par>
                          <p:cTn id="17" fill="hold">
                            <p:stCondLst>
                              <p:cond delay="3000"/>
                            </p:stCondLst>
                            <p:childTnLst>
                              <p:par>
                                <p:cTn id="18" presetID="2"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30923"/>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Логический тип</a:t>
            </a:r>
          </a:p>
        </p:txBody>
      </p:sp>
      <p:sp>
        <p:nvSpPr>
          <p:cNvPr id="3" name="Прямоугольник 2"/>
          <p:cNvSpPr/>
          <p:nvPr/>
        </p:nvSpPr>
        <p:spPr>
          <a:xfrm>
            <a:off x="1497623" y="1881553"/>
            <a:ext cx="9196754" cy="3341077"/>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Значения логического типа </a:t>
            </a:r>
            <a:r>
              <a:rPr lang="ru-RU" sz="2800" dirty="0" err="1">
                <a:ln>
                  <a:solidFill>
                    <a:schemeClr val="accent5">
                      <a:lumMod val="50000"/>
                    </a:schemeClr>
                  </a:solidFill>
                </a:ln>
                <a:solidFill>
                  <a:schemeClr val="tx1"/>
                </a:solidFill>
                <a:latin typeface="Bookman Old Style" panose="02050604050505020204" pitchFamily="18" charset="0"/>
              </a:rPr>
              <a:t>boolean</a:t>
            </a:r>
            <a:r>
              <a:rPr lang="ru-RU" sz="2800" dirty="0">
                <a:ln>
                  <a:solidFill>
                    <a:schemeClr val="accent5">
                      <a:lumMod val="50000"/>
                    </a:schemeClr>
                  </a:solidFill>
                </a:ln>
                <a:solidFill>
                  <a:schemeClr val="tx1"/>
                </a:solidFill>
                <a:latin typeface="Bookman Old Style" panose="02050604050505020204" pitchFamily="18" charset="0"/>
              </a:rPr>
              <a:t> занимают 1 байт и принимают одно из двух значений, задаваемых предопределенными константами </a:t>
            </a:r>
            <a:r>
              <a:rPr lang="ru-RU" sz="2800" dirty="0" err="1">
                <a:ln>
                  <a:solidFill>
                    <a:schemeClr val="accent5">
                      <a:lumMod val="50000"/>
                    </a:schemeClr>
                  </a:solidFill>
                </a:ln>
                <a:solidFill>
                  <a:schemeClr val="tx1"/>
                </a:solidFill>
                <a:latin typeface="Bookman Old Style" panose="02050604050505020204" pitchFamily="18" charset="0"/>
              </a:rPr>
              <a:t>True</a:t>
            </a:r>
            <a:r>
              <a:rPr lang="ru-RU" sz="2800" dirty="0">
                <a:ln>
                  <a:solidFill>
                    <a:schemeClr val="accent5">
                      <a:lumMod val="50000"/>
                    </a:schemeClr>
                  </a:solidFill>
                </a:ln>
                <a:solidFill>
                  <a:schemeClr val="tx1"/>
                </a:solidFill>
                <a:latin typeface="Bookman Old Style" panose="02050604050505020204" pitchFamily="18" charset="0"/>
              </a:rPr>
              <a:t> (истина) и </a:t>
            </a:r>
            <a:r>
              <a:rPr lang="ru-RU" sz="2800" dirty="0" err="1">
                <a:ln>
                  <a:solidFill>
                    <a:schemeClr val="accent5">
                      <a:lumMod val="50000"/>
                    </a:schemeClr>
                  </a:solidFill>
                </a:ln>
                <a:solidFill>
                  <a:schemeClr val="tx1"/>
                </a:solidFill>
                <a:latin typeface="Bookman Old Style" panose="02050604050505020204" pitchFamily="18" charset="0"/>
              </a:rPr>
              <a:t>False</a:t>
            </a:r>
            <a:r>
              <a:rPr lang="ru-RU" sz="2800" dirty="0">
                <a:ln>
                  <a:solidFill>
                    <a:schemeClr val="accent5">
                      <a:lumMod val="50000"/>
                    </a:schemeClr>
                  </a:solidFill>
                </a:ln>
                <a:solidFill>
                  <a:schemeClr val="tx1"/>
                </a:solidFill>
                <a:latin typeface="Bookman Old Style" panose="02050604050505020204" pitchFamily="18" charset="0"/>
              </a:rPr>
              <a:t> (ложь). </a:t>
            </a:r>
          </a:p>
        </p:txBody>
      </p:sp>
      <p:grpSp>
        <p:nvGrpSpPr>
          <p:cNvPr id="4" name="Группа 3"/>
          <p:cNvGrpSpPr/>
          <p:nvPr/>
        </p:nvGrpSpPr>
        <p:grpSpPr>
          <a:xfrm>
            <a:off x="10212309" y="1"/>
            <a:ext cx="1979691" cy="851026"/>
            <a:chOff x="10212309" y="0"/>
            <a:chExt cx="1979691" cy="860079"/>
          </a:xfrm>
        </p:grpSpPr>
        <p:pic>
          <p:nvPicPr>
            <p:cNvPr id="5" name="Рисунок 4">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6" name="TextBox 5"/>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594412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47152"/>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Символьный тип</a:t>
            </a:r>
          </a:p>
        </p:txBody>
      </p:sp>
      <p:sp>
        <p:nvSpPr>
          <p:cNvPr id="3" name="Прямоугольник 2"/>
          <p:cNvSpPr/>
          <p:nvPr/>
        </p:nvSpPr>
        <p:spPr>
          <a:xfrm>
            <a:off x="34681" y="1298211"/>
            <a:ext cx="12192000" cy="89266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Символьный тип </a:t>
            </a:r>
            <a:r>
              <a:rPr lang="ru-RU" sz="2400" dirty="0" err="1">
                <a:ln>
                  <a:solidFill>
                    <a:schemeClr val="accent5">
                      <a:lumMod val="50000"/>
                    </a:schemeClr>
                  </a:solidFill>
                </a:ln>
                <a:solidFill>
                  <a:schemeClr val="tx1"/>
                </a:solidFill>
                <a:latin typeface="Bookman Old Style" panose="02050604050505020204" pitchFamily="18" charset="0"/>
              </a:rPr>
              <a:t>char</a:t>
            </a:r>
            <a:r>
              <a:rPr lang="ru-RU" sz="2400" dirty="0">
                <a:ln>
                  <a:solidFill>
                    <a:schemeClr val="accent5">
                      <a:lumMod val="50000"/>
                    </a:schemeClr>
                  </a:solidFill>
                </a:ln>
                <a:solidFill>
                  <a:schemeClr val="tx1"/>
                </a:solidFill>
                <a:latin typeface="Bookman Old Style" panose="02050604050505020204" pitchFamily="18" charset="0"/>
              </a:rPr>
              <a:t> занимает 2 байта и хранит </a:t>
            </a:r>
            <a:r>
              <a:rPr lang="ru-RU" sz="2400" dirty="0" err="1">
                <a:ln>
                  <a:solidFill>
                    <a:schemeClr val="accent5">
                      <a:lumMod val="50000"/>
                    </a:schemeClr>
                  </a:solidFill>
                </a:ln>
                <a:solidFill>
                  <a:schemeClr val="tx1"/>
                </a:solidFill>
                <a:latin typeface="Bookman Old Style" panose="02050604050505020204" pitchFamily="18" charset="0"/>
              </a:rPr>
              <a:t>Unicode</a:t>
            </a:r>
            <a:r>
              <a:rPr lang="ru-RU" sz="2400" dirty="0">
                <a:ln>
                  <a:solidFill>
                    <a:schemeClr val="accent5">
                      <a:lumMod val="50000"/>
                    </a:schemeClr>
                  </a:solidFill>
                </a:ln>
                <a:solidFill>
                  <a:schemeClr val="tx1"/>
                </a:solidFill>
                <a:latin typeface="Bookman Old Style" panose="02050604050505020204" pitchFamily="18" charset="0"/>
              </a:rPr>
              <a:t>-символ. Символы реализуются типом </a:t>
            </a:r>
            <a:r>
              <a:rPr lang="ru-RU" sz="2400" dirty="0" err="1" smtClean="0">
                <a:ln>
                  <a:solidFill>
                    <a:schemeClr val="accent5">
                      <a:lumMod val="50000"/>
                    </a:schemeClr>
                  </a:solidFill>
                </a:ln>
                <a:solidFill>
                  <a:schemeClr val="tx1"/>
                </a:solidFill>
                <a:latin typeface="Bookman Old Style" panose="02050604050505020204" pitchFamily="18" charset="0"/>
              </a:rPr>
              <a:t>System.Char</a:t>
            </a:r>
            <a:r>
              <a:rPr lang="en-US" sz="2400" dirty="0">
                <a:ln>
                  <a:solidFill>
                    <a:schemeClr val="accent5">
                      <a:lumMod val="50000"/>
                    </a:schemeClr>
                  </a:solidFill>
                </a:ln>
                <a:solidFill>
                  <a:schemeClr val="tx1"/>
                </a:solidFill>
                <a:latin typeface="Bookman Old Style" panose="02050604050505020204" pitchFamily="18" charset="0"/>
              </a:rPr>
              <a:t>.</a:t>
            </a:r>
            <a:r>
              <a:rPr lang="ru-RU" sz="2400" dirty="0" smtClean="0">
                <a:ln>
                  <a:solidFill>
                    <a:schemeClr val="accent5">
                      <a:lumMod val="50000"/>
                    </a:schemeClr>
                  </a:solidFill>
                </a:ln>
                <a:solidFill>
                  <a:schemeClr val="tx1"/>
                </a:solidFill>
                <a:latin typeface="Bookman Old Style" panose="02050604050505020204" pitchFamily="18" charset="0"/>
              </a:rPr>
              <a:t> </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333619" y="2433460"/>
            <a:ext cx="5240704" cy="2669679"/>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Операция + для символов означает конкатенацию (слияние) строк. Например: '</a:t>
            </a:r>
            <a:r>
              <a:rPr lang="ru-RU" sz="2200" dirty="0" err="1">
                <a:ln>
                  <a:solidFill>
                    <a:schemeClr val="accent5">
                      <a:lumMod val="50000"/>
                    </a:schemeClr>
                  </a:solidFill>
                </a:ln>
                <a:solidFill>
                  <a:schemeClr val="tx1"/>
                </a:solidFill>
                <a:latin typeface="Bookman Old Style" panose="02050604050505020204" pitchFamily="18" charset="0"/>
              </a:rPr>
              <a:t>a'+'b</a:t>
            </a:r>
            <a:r>
              <a:rPr lang="ru-RU" sz="2200" dirty="0">
                <a:ln>
                  <a:solidFill>
                    <a:schemeClr val="accent5">
                      <a:lumMod val="50000"/>
                    </a:schemeClr>
                  </a:solidFill>
                </a:ln>
                <a:solidFill>
                  <a:schemeClr val="tx1"/>
                </a:solidFill>
                <a:latin typeface="Bookman Old Style" panose="02050604050505020204" pitchFamily="18" charset="0"/>
              </a:rPr>
              <a:t>' = '</a:t>
            </a:r>
            <a:r>
              <a:rPr lang="ru-RU" sz="2200" dirty="0" err="1">
                <a:ln>
                  <a:solidFill>
                    <a:schemeClr val="accent5">
                      <a:lumMod val="50000"/>
                    </a:schemeClr>
                  </a:solidFill>
                </a:ln>
                <a:solidFill>
                  <a:schemeClr val="tx1"/>
                </a:solidFill>
                <a:latin typeface="Bookman Old Style" panose="02050604050505020204" pitchFamily="18" charset="0"/>
              </a:rPr>
              <a:t>ab</a:t>
            </a:r>
            <a:r>
              <a:rPr lang="ru-RU" sz="2200" dirty="0">
                <a:ln>
                  <a:solidFill>
                    <a:schemeClr val="accent5">
                      <a:lumMod val="50000"/>
                    </a:schemeClr>
                  </a:solidFill>
                </a:ln>
                <a:solidFill>
                  <a:schemeClr val="tx1"/>
                </a:solidFill>
                <a:latin typeface="Bookman Old Style" panose="02050604050505020204" pitchFamily="18" charset="0"/>
              </a:rPr>
              <a:t>'. Как и для строк, если к символу прибавить число, то число предварительно преобразуется к строковому представлению</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0392" y="5345723"/>
            <a:ext cx="5123931" cy="931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6096000" y="2608753"/>
            <a:ext cx="5545504" cy="171706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Над символами определены операции сравнения  &lt; &gt; &lt;= &gt;= = &lt;&gt;, которые сравнивают коды символов</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sp>
        <p:nvSpPr>
          <p:cNvPr id="7" name="Прямоугольник 6"/>
          <p:cNvSpPr/>
          <p:nvPr/>
        </p:nvSpPr>
        <p:spPr>
          <a:xfrm>
            <a:off x="7461861" y="4743692"/>
            <a:ext cx="2813782" cy="954107"/>
          </a:xfrm>
          <a:prstGeom prst="rect">
            <a:avLst/>
          </a:prstGeom>
        </p:spPr>
        <p:txBody>
          <a:bodyPr wrap="square">
            <a:spAutoFit/>
          </a:bodyPr>
          <a:lstStyle/>
          <a:p>
            <a:pPr algn="ct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'a'&lt;'b' // </a:t>
            </a:r>
            <a:r>
              <a:rPr lang="ru-RU" sz="2800"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True</a:t>
            </a:r>
            <a:endPar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a:p>
            <a:pPr algn="ctr"/>
            <a:r>
              <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'2'&lt;'3' // </a:t>
            </a:r>
            <a:r>
              <a:rPr lang="ru-RU" sz="2800"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True</a:t>
            </a:r>
            <a:endParaRPr lang="ru-RU" sz="28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10212309" y="1"/>
            <a:ext cx="1979691" cy="851026"/>
            <a:chOff x="10212309" y="0"/>
            <a:chExt cx="1979691" cy="860079"/>
          </a:xfrm>
        </p:grpSpPr>
        <p:pic>
          <p:nvPicPr>
            <p:cNvPr id="9" name="Рисунок 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324630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par>
                          <p:cTn id="27" fill="hold">
                            <p:stCondLst>
                              <p:cond delay="4500"/>
                            </p:stCondLst>
                            <p:childTnLst>
                              <p:par>
                                <p:cTn id="28" presetID="16" presetClass="entr" presetSubtype="2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94398"/>
          </a:xfrm>
        </p:spPr>
        <p:txBody>
          <a:bodyPr>
            <a:normAutofit/>
          </a:bodyPr>
          <a:lstStyle/>
          <a:p>
            <a:pPr algn="ctr"/>
            <a:r>
              <a:rPr lang="ru-RU" sz="4800" cap="all" dirty="0">
                <a:ln>
                  <a:solidFill>
                    <a:schemeClr val="accent1">
                      <a:lumMod val="40000"/>
                      <a:lumOff val="60000"/>
                    </a:schemeClr>
                  </a:solidFill>
                </a:ln>
                <a:solidFill>
                  <a:schemeClr val="tx2">
                    <a:lumMod val="50000"/>
                  </a:schemeClr>
                </a:solidFill>
                <a:effectLst>
                  <a:reflection blurRad="6350" stA="55000" endA="300" endPos="45500" dir="5400000" sy="-100000" algn="bl" rotWithShape="0"/>
                </a:effectLst>
                <a:latin typeface="Bookman Old Style" panose="02050604050505020204" pitchFamily="18" charset="0"/>
              </a:rPr>
              <a:t>Перечислимый тип</a:t>
            </a:r>
          </a:p>
        </p:txBody>
      </p:sp>
      <p:sp>
        <p:nvSpPr>
          <p:cNvPr id="3" name="Прямоугольник 2"/>
          <p:cNvSpPr/>
          <p:nvPr/>
        </p:nvSpPr>
        <p:spPr>
          <a:xfrm>
            <a:off x="477715" y="1073395"/>
            <a:ext cx="11432930" cy="62474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Перечислимый тип определяется упорядоченным набором идентификаторов</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794120"/>
            <a:ext cx="5559670" cy="765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97386" y="5977052"/>
            <a:ext cx="2708030" cy="81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4510" y="3881076"/>
            <a:ext cx="5559670" cy="843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470386" y="2764205"/>
            <a:ext cx="11431465" cy="91611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Значения перечислимого типа занимают 4 байта. Каждое значение </a:t>
            </a:r>
            <a:r>
              <a:rPr lang="en-US" sz="2000" dirty="0">
                <a:ln>
                  <a:solidFill>
                    <a:schemeClr val="accent5">
                      <a:lumMod val="50000"/>
                    </a:schemeClr>
                  </a:solidFill>
                </a:ln>
                <a:solidFill>
                  <a:schemeClr val="tx1"/>
                </a:solidFill>
                <a:latin typeface="Bookman Old Style" panose="02050604050505020204" pitchFamily="18" charset="0"/>
              </a:rPr>
              <a:t>value </a:t>
            </a:r>
            <a:r>
              <a:rPr lang="ru-RU" sz="2000" dirty="0">
                <a:ln>
                  <a:solidFill>
                    <a:schemeClr val="accent5">
                      <a:lumMod val="50000"/>
                    </a:schemeClr>
                  </a:solidFill>
                </a:ln>
                <a:solidFill>
                  <a:schemeClr val="tx1"/>
                </a:solidFill>
                <a:latin typeface="Bookman Old Style" panose="02050604050505020204" pitchFamily="18" charset="0"/>
              </a:rPr>
              <a:t>представляет собой константу типа </a:t>
            </a:r>
            <a:r>
              <a:rPr lang="en-US" sz="2000" dirty="0" err="1">
                <a:ln>
                  <a:solidFill>
                    <a:schemeClr val="accent5">
                      <a:lumMod val="50000"/>
                    </a:schemeClr>
                  </a:solidFill>
                </a:ln>
                <a:solidFill>
                  <a:schemeClr val="tx1"/>
                </a:solidFill>
                <a:latin typeface="Bookman Old Style" panose="02050604050505020204" pitchFamily="18" charset="0"/>
              </a:rPr>
              <a:t>typeName</a:t>
            </a:r>
            <a:r>
              <a:rPr lang="en-US" sz="2000" dirty="0">
                <a:ln>
                  <a:solidFill>
                    <a:schemeClr val="accent5">
                      <a:lumMod val="50000"/>
                    </a:schemeClr>
                  </a:solidFill>
                </a:ln>
                <a:solidFill>
                  <a:schemeClr val="tx1"/>
                </a:solidFill>
                <a:latin typeface="Bookman Old Style" panose="02050604050505020204" pitchFamily="18" charset="0"/>
              </a:rPr>
              <a:t>, </a:t>
            </a:r>
            <a:r>
              <a:rPr lang="ru-RU" sz="2000" dirty="0">
                <a:ln>
                  <a:solidFill>
                    <a:schemeClr val="accent5">
                      <a:lumMod val="50000"/>
                    </a:schemeClr>
                  </a:solidFill>
                </a:ln>
                <a:solidFill>
                  <a:schemeClr val="tx1"/>
                </a:solidFill>
                <a:latin typeface="Bookman Old Style" panose="02050604050505020204" pitchFamily="18" charset="0"/>
              </a:rPr>
              <a:t>попадающую в текущее пространство имен</a:t>
            </a:r>
            <a:r>
              <a:rPr lang="ru-RU"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sp>
        <p:nvSpPr>
          <p:cNvPr id="8" name="Прямоугольник 7"/>
          <p:cNvSpPr/>
          <p:nvPr/>
        </p:nvSpPr>
        <p:spPr>
          <a:xfrm>
            <a:off x="470386" y="4924424"/>
            <a:ext cx="11431465" cy="91927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К константе перечислимого типа можно обращаться непосредственно по имени, а можно использовать запись </a:t>
            </a:r>
            <a:r>
              <a:rPr lang="ru-RU" sz="2000" dirty="0" err="1">
                <a:ln>
                  <a:solidFill>
                    <a:schemeClr val="accent5">
                      <a:lumMod val="50000"/>
                    </a:schemeClr>
                  </a:solidFill>
                </a:ln>
                <a:solidFill>
                  <a:schemeClr val="tx1"/>
                </a:solidFill>
                <a:latin typeface="Bookman Old Style" panose="02050604050505020204" pitchFamily="18" charset="0"/>
              </a:rPr>
              <a:t>typeName.value</a:t>
            </a:r>
            <a:r>
              <a:rPr lang="ru-RU" sz="2000" dirty="0">
                <a:ln>
                  <a:solidFill>
                    <a:schemeClr val="accent5">
                      <a:lumMod val="50000"/>
                    </a:schemeClr>
                  </a:solidFill>
                </a:ln>
                <a:solidFill>
                  <a:schemeClr val="tx1"/>
                </a:solidFill>
                <a:latin typeface="Bookman Old Style" panose="02050604050505020204" pitchFamily="18" charset="0"/>
              </a:rPr>
              <a:t>, в которой имя константы уточняется именем перечислимого типа, к которому она принадлежит</a:t>
            </a:r>
            <a:r>
              <a:rPr lang="ru-RU"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grpSp>
        <p:nvGrpSpPr>
          <p:cNvPr id="9" name="Группа 8"/>
          <p:cNvGrpSpPr/>
          <p:nvPr/>
        </p:nvGrpSpPr>
        <p:grpSpPr>
          <a:xfrm>
            <a:off x="10212309" y="1"/>
            <a:ext cx="1979691" cy="851026"/>
            <a:chOff x="10212309" y="0"/>
            <a:chExt cx="1979691" cy="860079"/>
          </a:xfrm>
        </p:grpSpPr>
        <p:pic>
          <p:nvPicPr>
            <p:cNvPr id="10" name="Рисунок 9">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1" name="TextBox 10"/>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806792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par>
                          <p:cTn id="15" fill="hold">
                            <p:stCondLst>
                              <p:cond delay="3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6"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par>
                          <p:cTn id="25" fill="hold">
                            <p:stCondLst>
                              <p:cond delay="60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6500"/>
                            </p:stCondLst>
                            <p:childTnLst>
                              <p:par>
                                <p:cTn id="30" presetID="6"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1785"/>
          </a:xfrm>
        </p:spPr>
        <p:txBody>
          <a:bodyPr>
            <a:normAutofit/>
          </a:bodyPr>
          <a:lstStyle/>
          <a:p>
            <a:pPr algn="ctr"/>
            <a:r>
              <a:rPr lang="ru-RU" sz="4800" cap="all" dirty="0">
                <a:ln>
                  <a:solidFill>
                    <a:schemeClr val="accent1">
                      <a:lumMod val="40000"/>
                      <a:lumOff val="60000"/>
                    </a:schemeClr>
                  </a:solidFill>
                </a:ln>
                <a:solidFill>
                  <a:schemeClr val="tx2">
                    <a:lumMod val="50000"/>
                  </a:schemeClr>
                </a:solidFill>
                <a:effectLst>
                  <a:reflection blurRad="6350" stA="55000" endA="300" endPos="45500" dir="5400000" sy="-100000" algn="bl" rotWithShape="0"/>
                </a:effectLst>
                <a:latin typeface="Bookman Old Style" panose="02050604050505020204" pitchFamily="18" charset="0"/>
              </a:rPr>
              <a:t>Перечислимый тип</a:t>
            </a:r>
            <a:endParaRPr lang="ru-RU" sz="4800" dirty="0"/>
          </a:p>
        </p:txBody>
      </p:sp>
      <p:sp>
        <p:nvSpPr>
          <p:cNvPr id="3" name="Прямоугольник 2"/>
          <p:cNvSpPr/>
          <p:nvPr/>
        </p:nvSpPr>
        <p:spPr>
          <a:xfrm>
            <a:off x="609600" y="1321785"/>
            <a:ext cx="10972800" cy="172096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Для значений перечислимого типа можно использовать функции </a:t>
            </a:r>
            <a:r>
              <a:rPr lang="ru-RU" sz="2200" dirty="0" err="1">
                <a:ln>
                  <a:solidFill>
                    <a:schemeClr val="accent5">
                      <a:lumMod val="50000"/>
                    </a:schemeClr>
                  </a:solidFill>
                </a:ln>
                <a:solidFill>
                  <a:schemeClr val="tx1"/>
                </a:solidFill>
                <a:latin typeface="Bookman Old Style" panose="02050604050505020204" pitchFamily="18" charset="0"/>
              </a:rPr>
              <a:t>Ord</a:t>
            </a:r>
            <a:r>
              <a:rPr lang="ru-RU" sz="2200" dirty="0">
                <a:ln>
                  <a:solidFill>
                    <a:schemeClr val="accent5">
                      <a:lumMod val="50000"/>
                    </a:schemeClr>
                  </a:solidFill>
                </a:ln>
                <a:solidFill>
                  <a:schemeClr val="tx1"/>
                </a:solidFill>
                <a:latin typeface="Bookman Old Style" panose="02050604050505020204" pitchFamily="18" charset="0"/>
              </a:rPr>
              <a:t>, </a:t>
            </a:r>
            <a:r>
              <a:rPr lang="ru-RU" sz="2200" dirty="0" err="1">
                <a:ln>
                  <a:solidFill>
                    <a:schemeClr val="accent5">
                      <a:lumMod val="50000"/>
                    </a:schemeClr>
                  </a:solidFill>
                </a:ln>
                <a:solidFill>
                  <a:schemeClr val="tx1"/>
                </a:solidFill>
                <a:latin typeface="Bookman Old Style" panose="02050604050505020204" pitchFamily="18" charset="0"/>
              </a:rPr>
              <a:t>Pred</a:t>
            </a:r>
            <a:r>
              <a:rPr lang="ru-RU" sz="2200" dirty="0">
                <a:ln>
                  <a:solidFill>
                    <a:schemeClr val="accent5">
                      <a:lumMod val="50000"/>
                    </a:schemeClr>
                  </a:solidFill>
                </a:ln>
                <a:solidFill>
                  <a:schemeClr val="tx1"/>
                </a:solidFill>
                <a:latin typeface="Bookman Old Style" panose="02050604050505020204" pitchFamily="18" charset="0"/>
              </a:rPr>
              <a:t> и </a:t>
            </a:r>
            <a:r>
              <a:rPr lang="ru-RU" sz="2200" dirty="0" err="1">
                <a:ln>
                  <a:solidFill>
                    <a:schemeClr val="accent5">
                      <a:lumMod val="50000"/>
                    </a:schemeClr>
                  </a:solidFill>
                </a:ln>
                <a:solidFill>
                  <a:schemeClr val="tx1"/>
                </a:solidFill>
                <a:latin typeface="Bookman Old Style" panose="02050604050505020204" pitchFamily="18" charset="0"/>
              </a:rPr>
              <a:t>Succ</a:t>
            </a:r>
            <a:r>
              <a:rPr lang="ru-RU" sz="2200" dirty="0">
                <a:ln>
                  <a:solidFill>
                    <a:schemeClr val="accent5">
                      <a:lumMod val="50000"/>
                    </a:schemeClr>
                  </a:solidFill>
                </a:ln>
                <a:solidFill>
                  <a:schemeClr val="tx1"/>
                </a:solidFill>
                <a:latin typeface="Bookman Old Style" panose="02050604050505020204" pitchFamily="18" charset="0"/>
              </a:rPr>
              <a:t>, а также процедуры </a:t>
            </a:r>
            <a:r>
              <a:rPr lang="ru-RU" sz="2200" dirty="0" err="1">
                <a:ln>
                  <a:solidFill>
                    <a:schemeClr val="accent5">
                      <a:lumMod val="50000"/>
                    </a:schemeClr>
                  </a:solidFill>
                </a:ln>
                <a:solidFill>
                  <a:schemeClr val="tx1"/>
                </a:solidFill>
                <a:latin typeface="Bookman Old Style" panose="02050604050505020204" pitchFamily="18" charset="0"/>
              </a:rPr>
              <a:t>Inc</a:t>
            </a:r>
            <a:r>
              <a:rPr lang="ru-RU" sz="2200" dirty="0">
                <a:ln>
                  <a:solidFill>
                    <a:schemeClr val="accent5">
                      <a:lumMod val="50000"/>
                    </a:schemeClr>
                  </a:solidFill>
                </a:ln>
                <a:solidFill>
                  <a:schemeClr val="tx1"/>
                </a:solidFill>
                <a:latin typeface="Bookman Old Style" panose="02050604050505020204" pitchFamily="18" charset="0"/>
              </a:rPr>
              <a:t> и </a:t>
            </a:r>
            <a:r>
              <a:rPr lang="ru-RU" sz="2200" dirty="0" err="1">
                <a:ln>
                  <a:solidFill>
                    <a:schemeClr val="accent5">
                      <a:lumMod val="50000"/>
                    </a:schemeClr>
                  </a:solidFill>
                </a:ln>
                <a:solidFill>
                  <a:schemeClr val="tx1"/>
                </a:solidFill>
                <a:latin typeface="Bookman Old Style" panose="02050604050505020204" pitchFamily="18" charset="0"/>
              </a:rPr>
              <a:t>Dec</a:t>
            </a:r>
            <a:r>
              <a:rPr lang="ru-RU" sz="2200" dirty="0">
                <a:ln>
                  <a:solidFill>
                    <a:schemeClr val="accent5">
                      <a:lumMod val="50000"/>
                    </a:schemeClr>
                  </a:solidFill>
                </a:ln>
                <a:solidFill>
                  <a:schemeClr val="tx1"/>
                </a:solidFill>
                <a:latin typeface="Bookman Old Style" panose="02050604050505020204" pitchFamily="18" charset="0"/>
              </a:rPr>
              <a:t>. Функция </a:t>
            </a:r>
            <a:r>
              <a:rPr lang="ru-RU" sz="2200" dirty="0" err="1">
                <a:ln>
                  <a:solidFill>
                    <a:schemeClr val="accent5">
                      <a:lumMod val="50000"/>
                    </a:schemeClr>
                  </a:solidFill>
                </a:ln>
                <a:solidFill>
                  <a:schemeClr val="tx1"/>
                </a:solidFill>
                <a:latin typeface="Bookman Old Style" panose="02050604050505020204" pitchFamily="18" charset="0"/>
              </a:rPr>
              <a:t>Ord</a:t>
            </a:r>
            <a:r>
              <a:rPr lang="ru-RU" sz="2200" dirty="0">
                <a:ln>
                  <a:solidFill>
                    <a:schemeClr val="accent5">
                      <a:lumMod val="50000"/>
                    </a:schemeClr>
                  </a:solidFill>
                </a:ln>
                <a:solidFill>
                  <a:schemeClr val="tx1"/>
                </a:solidFill>
                <a:latin typeface="Bookman Old Style" panose="02050604050505020204" pitchFamily="18" charset="0"/>
              </a:rPr>
              <a:t> возвращает порядковый номер значения в списке констант соответствующего перечислимого типа, нумерация при этом начинается с нуля</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609600" y="3285582"/>
            <a:ext cx="5722961" cy="322440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Для перечислимого типа определена экземплярная функция </a:t>
            </a:r>
            <a:r>
              <a:rPr lang="ru-RU" sz="2200" dirty="0" err="1">
                <a:ln>
                  <a:solidFill>
                    <a:schemeClr val="accent5">
                      <a:lumMod val="50000"/>
                    </a:schemeClr>
                  </a:solidFill>
                </a:ln>
                <a:solidFill>
                  <a:schemeClr val="tx1"/>
                </a:solidFill>
                <a:latin typeface="Bookman Old Style" panose="02050604050505020204" pitchFamily="18" charset="0"/>
              </a:rPr>
              <a:t>ToString</a:t>
            </a:r>
            <a:r>
              <a:rPr lang="ru-RU" sz="2200" dirty="0">
                <a:ln>
                  <a:solidFill>
                    <a:schemeClr val="accent5">
                      <a:lumMod val="50000"/>
                    </a:schemeClr>
                  </a:solidFill>
                </a:ln>
                <a:solidFill>
                  <a:schemeClr val="tx1"/>
                </a:solidFill>
                <a:latin typeface="Bookman Old Style" panose="02050604050505020204" pitchFamily="18" charset="0"/>
              </a:rPr>
              <a:t>, возвращающая строковое представление переменной перечислимого типа. При выводе значения перечислимого типа с помощью процедуры </a:t>
            </a:r>
            <a:r>
              <a:rPr lang="ru-RU" sz="2200" dirty="0" err="1">
                <a:ln>
                  <a:solidFill>
                    <a:schemeClr val="accent5">
                      <a:lumMod val="50000"/>
                    </a:schemeClr>
                  </a:solidFill>
                </a:ln>
                <a:solidFill>
                  <a:schemeClr val="tx1"/>
                </a:solidFill>
                <a:latin typeface="Bookman Old Style" panose="02050604050505020204" pitchFamily="18" charset="0"/>
              </a:rPr>
              <a:t>write</a:t>
            </a:r>
            <a:r>
              <a:rPr lang="ru-RU" sz="2200" dirty="0">
                <a:ln>
                  <a:solidFill>
                    <a:schemeClr val="accent5">
                      <a:lumMod val="50000"/>
                    </a:schemeClr>
                  </a:solidFill>
                </a:ln>
                <a:solidFill>
                  <a:schemeClr val="tx1"/>
                </a:solidFill>
                <a:latin typeface="Bookman Old Style" panose="02050604050505020204" pitchFamily="18" charset="0"/>
              </a:rPr>
              <a:t> также выводится строковое представление значения перечислимого типа</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3171" y="3846786"/>
            <a:ext cx="4829229" cy="1939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Группа 6"/>
          <p:cNvGrpSpPr/>
          <p:nvPr/>
        </p:nvGrpSpPr>
        <p:grpSpPr>
          <a:xfrm>
            <a:off x="10212309" y="1"/>
            <a:ext cx="1979691" cy="851026"/>
            <a:chOff x="10212309" y="0"/>
            <a:chExt cx="1979691" cy="860079"/>
          </a:xfrm>
        </p:grpSpPr>
        <p:pic>
          <p:nvPicPr>
            <p:cNvPr id="8" name="Рисунок 7">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822106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a:bodyPr>
          <a:lstStyle/>
          <a:p>
            <a:pPr algn="ctr"/>
            <a:r>
              <a:rPr lang="ru-RU" sz="4800" dirty="0" smtClean="0">
                <a:ln>
                  <a:solidFill>
                    <a:schemeClr val="accent1">
                      <a:lumMod val="40000"/>
                      <a:lumOff val="60000"/>
                    </a:schemeClr>
                  </a:solidFill>
                </a:ln>
                <a:solidFill>
                  <a:schemeClr val="tx2">
                    <a:lumMod val="50000"/>
                  </a:schemeClr>
                </a:solidFill>
                <a:effectLst>
                  <a:glow rad="63500">
                    <a:schemeClr val="accent3">
                      <a:satMod val="175000"/>
                      <a:alpha val="40000"/>
                    </a:schemeClr>
                  </a:glow>
                  <a:reflection blurRad="6350" stA="55000" endA="300" endPos="45500" dir="5400000" sy="-100000" algn="bl" rotWithShape="0"/>
                </a:effectLst>
                <a:latin typeface="Bookman Old Style" panose="02050604050505020204" pitchFamily="18" charset="0"/>
              </a:rPr>
              <a:t>ИСТОРИЯ</a:t>
            </a:r>
            <a:endParaRPr lang="ru-RU" sz="4800" dirty="0">
              <a:ln>
                <a:solidFill>
                  <a:schemeClr val="accent1">
                    <a:lumMod val="40000"/>
                    <a:lumOff val="60000"/>
                  </a:schemeClr>
                </a:solidFill>
              </a:ln>
              <a:solidFill>
                <a:schemeClr val="tx2">
                  <a:lumMod val="50000"/>
                </a:schemeClr>
              </a:solidFill>
              <a:effectLst>
                <a:glow rad="63500">
                  <a:schemeClr val="accent3">
                    <a:satMod val="175000"/>
                    <a:alpha val="40000"/>
                  </a:schemeClr>
                </a:glow>
                <a:reflection blurRad="6350" stA="55000" endA="300" endPos="45500" dir="5400000" sy="-100000" algn="bl" rotWithShape="0"/>
              </a:effectLst>
              <a:latin typeface="Bookman Old Style" panose="020506040505050202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0168" y="1319117"/>
            <a:ext cx="2791308" cy="3301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8885844" y="1319117"/>
            <a:ext cx="2848339" cy="3301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460168" y="4659247"/>
            <a:ext cx="2791308" cy="413266"/>
          </a:xfrm>
          <a:prstGeom prst="rect">
            <a:avLst/>
          </a:prstGeom>
        </p:spPr>
        <p:txBody>
          <a:bodyPr wrap="square">
            <a:spAutoFit/>
          </a:bodyPr>
          <a:lstStyle/>
          <a:p>
            <a:pPr algn="ct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Никлаус Вирт</a:t>
            </a:r>
            <a:endParaRPr lang="ru-RU"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885844" y="4650725"/>
            <a:ext cx="2848339" cy="400110"/>
          </a:xfrm>
          <a:prstGeom prst="rect">
            <a:avLst/>
          </a:prstGeom>
        </p:spPr>
        <p:txBody>
          <a:bodyPr wrap="square">
            <a:spAutoFit/>
          </a:bodyPr>
          <a:lstStyle/>
          <a:p>
            <a:pPr algn="ct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Блез Паскаль</a:t>
            </a:r>
            <a:endParaRPr lang="ru-RU"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723373" y="1313213"/>
            <a:ext cx="4851132" cy="363144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n>
                  <a:solidFill>
                    <a:schemeClr val="accent5">
                      <a:lumMod val="50000"/>
                    </a:schemeClr>
                  </a:solidFill>
                </a:ln>
                <a:solidFill>
                  <a:schemeClr val="tx1">
                    <a:lumMod val="95000"/>
                    <a:lumOff val="5000"/>
                  </a:schemeClr>
                </a:solidFill>
                <a:latin typeface="Bookman Old Style" panose="02050604050505020204" pitchFamily="18" charset="0"/>
                <a:ea typeface="Batang" panose="02030600000101010101" pitchFamily="18" charset="-127"/>
              </a:rPr>
              <a:t>Язык Паскаль был создан Никлаусом Виртом в 1968—1969 годах после его участия в работе комитета разработки стандарта языка Алгол-68.</a:t>
            </a:r>
          </a:p>
        </p:txBody>
      </p:sp>
      <p:sp>
        <p:nvSpPr>
          <p:cNvPr id="8" name="Прямоугольник 7"/>
          <p:cNvSpPr/>
          <p:nvPr/>
        </p:nvSpPr>
        <p:spPr>
          <a:xfrm>
            <a:off x="50933" y="5177062"/>
            <a:ext cx="12090133" cy="168093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n>
                  <a:solidFill>
                    <a:schemeClr val="accent5">
                      <a:lumMod val="50000"/>
                    </a:schemeClr>
                  </a:solidFill>
                </a:ln>
                <a:solidFill>
                  <a:schemeClr val="tx1">
                    <a:lumMod val="95000"/>
                    <a:lumOff val="5000"/>
                  </a:schemeClr>
                </a:solidFill>
                <a:latin typeface="Bookman Old Style" panose="02050604050505020204" pitchFamily="18" charset="0"/>
                <a:ea typeface="Batang" panose="02030600000101010101" pitchFamily="18" charset="-127"/>
              </a:rPr>
              <a:t>Язык назван в честь французского математика, физика, литератора и философа Блеза Паскаля, который создал первую в мире механическую машину, складывающую два числа. </a:t>
            </a:r>
          </a:p>
        </p:txBody>
      </p:sp>
      <p:grpSp>
        <p:nvGrpSpPr>
          <p:cNvPr id="9" name="Группа 8"/>
          <p:cNvGrpSpPr/>
          <p:nvPr/>
        </p:nvGrpSpPr>
        <p:grpSpPr>
          <a:xfrm>
            <a:off x="10212309" y="1"/>
            <a:ext cx="1979691" cy="851026"/>
            <a:chOff x="10212309" y="0"/>
            <a:chExt cx="1979691" cy="860079"/>
          </a:xfrm>
        </p:grpSpPr>
        <p:pic>
          <p:nvPicPr>
            <p:cNvPr id="10" name="Рисунок 9">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1" name="TextBox 10"/>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12696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6"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par>
                          <p:cTn id="28" fill="hold">
                            <p:stCondLst>
                              <p:cond delay="105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64130"/>
          </a:xfrm>
        </p:spPr>
        <p:txBody>
          <a:bodyPr>
            <a:normAutofit/>
          </a:bodyPr>
          <a:lstStyle/>
          <a:p>
            <a:pPr algn="ctr"/>
            <a:r>
              <a:rPr lang="ru-RU" sz="4800" cap="all" dirty="0">
                <a:ln>
                  <a:solidFill>
                    <a:schemeClr val="accent1">
                      <a:lumMod val="40000"/>
                      <a:lumOff val="60000"/>
                    </a:schemeClr>
                  </a:solidFill>
                </a:ln>
                <a:solidFill>
                  <a:schemeClr val="tx1">
                    <a:lumMod val="95000"/>
                    <a:lumOff val="5000"/>
                  </a:schemeClr>
                </a:solidFill>
                <a:effectLst>
                  <a:reflection blurRad="6350" stA="55000" endA="300" endPos="45500" dir="5400000" sy="-100000" algn="bl" rotWithShape="0"/>
                </a:effectLst>
                <a:latin typeface="Bookman Old Style" panose="02050604050505020204" pitchFamily="18" charset="0"/>
              </a:rPr>
              <a:t>Диапазонный тип</a:t>
            </a:r>
          </a:p>
        </p:txBody>
      </p:sp>
      <p:sp>
        <p:nvSpPr>
          <p:cNvPr id="3" name="Прямоугольник 2"/>
          <p:cNvSpPr/>
          <p:nvPr/>
        </p:nvSpPr>
        <p:spPr>
          <a:xfrm>
            <a:off x="599089" y="1349538"/>
            <a:ext cx="10993821" cy="157907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Диапазонный тип представляет собой подмножество значений целого, символьного или перечислимого типа и описывается в виде </a:t>
            </a:r>
            <a:r>
              <a:rPr lang="ru-RU" sz="2400" dirty="0" err="1">
                <a:ln>
                  <a:solidFill>
                    <a:schemeClr val="accent5">
                      <a:lumMod val="50000"/>
                    </a:schemeClr>
                  </a:solidFill>
                </a:ln>
                <a:solidFill>
                  <a:schemeClr val="tx1"/>
                </a:solidFill>
                <a:latin typeface="Bookman Old Style" panose="02050604050505020204" pitchFamily="18" charset="0"/>
              </a:rPr>
              <a:t>a..b</a:t>
            </a:r>
            <a:r>
              <a:rPr lang="ru-RU" sz="2400" dirty="0">
                <a:ln>
                  <a:solidFill>
                    <a:schemeClr val="accent5">
                      <a:lumMod val="50000"/>
                    </a:schemeClr>
                  </a:solidFill>
                </a:ln>
                <a:solidFill>
                  <a:schemeClr val="tx1"/>
                </a:solidFill>
                <a:latin typeface="Bookman Old Style" panose="02050604050505020204" pitchFamily="18" charset="0"/>
              </a:rPr>
              <a:t>, где a - нижняя, b - верхняя граница интервального типа, a&lt;b:</a:t>
            </a:r>
          </a:p>
        </p:txBody>
      </p:sp>
      <p:sp>
        <p:nvSpPr>
          <p:cNvPr id="4" name="Прямоугольник 3"/>
          <p:cNvSpPr/>
          <p:nvPr/>
        </p:nvSpPr>
        <p:spPr>
          <a:xfrm>
            <a:off x="5644054" y="3150585"/>
            <a:ext cx="5948855" cy="313985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Тип, на основе которого строится диапазонный тип, называется базовым для этого диапазонного типа. Значения диапазонного типа занимают в памяти столько же, сколько и значения соответствующего базового типа</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2513" y="3630392"/>
            <a:ext cx="4196117" cy="185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5596714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302359" cy="1325563"/>
          </a:xfrm>
        </p:spPr>
        <p:txBody>
          <a:bodyPr>
            <a:normAutofit/>
          </a:bodyPr>
          <a:lstStyle/>
          <a:p>
            <a:pPr algn="ctr"/>
            <a:r>
              <a:rPr lang="ru-RU" sz="4800" cap="all" dirty="0">
                <a:ln>
                  <a:solidFill>
                    <a:schemeClr val="accent1">
                      <a:lumMod val="40000"/>
                      <a:lumOff val="60000"/>
                    </a:schemeClr>
                  </a:solidFill>
                </a:ln>
                <a:solidFill>
                  <a:schemeClr val="tx2">
                    <a:lumMod val="50000"/>
                  </a:schemeClr>
                </a:solidFill>
                <a:effectLst>
                  <a:reflection blurRad="6350" stA="55000" endA="300" endPos="45500" dir="5400000" sy="-100000" algn="bl" rotWithShape="0"/>
                </a:effectLst>
                <a:latin typeface="Bookman Old Style" panose="02050604050505020204" pitchFamily="18" charset="0"/>
              </a:rPr>
              <a:t>Строковый тип</a:t>
            </a:r>
          </a:p>
        </p:txBody>
      </p:sp>
      <p:sp>
        <p:nvSpPr>
          <p:cNvPr id="3" name="Прямоугольник 2"/>
          <p:cNvSpPr/>
          <p:nvPr/>
        </p:nvSpPr>
        <p:spPr>
          <a:xfrm>
            <a:off x="299544" y="1155291"/>
            <a:ext cx="11703270" cy="117989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Строки имеют тип </a:t>
            </a:r>
            <a:r>
              <a:rPr lang="ru-RU" sz="2400" dirty="0" err="1">
                <a:ln>
                  <a:solidFill>
                    <a:schemeClr val="accent5">
                      <a:lumMod val="50000"/>
                    </a:schemeClr>
                  </a:solidFill>
                </a:ln>
                <a:solidFill>
                  <a:schemeClr val="tx1"/>
                </a:solidFill>
                <a:latin typeface="Bookman Old Style" panose="02050604050505020204" pitchFamily="18" charset="0"/>
              </a:rPr>
              <a:t>string</a:t>
            </a:r>
            <a:r>
              <a:rPr lang="ru-RU" sz="2400" dirty="0">
                <a:ln>
                  <a:solidFill>
                    <a:schemeClr val="accent5">
                      <a:lumMod val="50000"/>
                    </a:schemeClr>
                  </a:solidFill>
                </a:ln>
                <a:solidFill>
                  <a:schemeClr val="tx1"/>
                </a:solidFill>
                <a:latin typeface="Bookman Old Style" panose="02050604050505020204" pitchFamily="18" charset="0"/>
              </a:rPr>
              <a:t>, состоят из набора последовательно расположенных символов </a:t>
            </a:r>
            <a:r>
              <a:rPr lang="ru-RU" sz="2400" dirty="0" err="1">
                <a:ln>
                  <a:solidFill>
                    <a:schemeClr val="accent5">
                      <a:lumMod val="50000"/>
                    </a:schemeClr>
                  </a:solidFill>
                </a:ln>
                <a:solidFill>
                  <a:schemeClr val="tx1"/>
                </a:solidFill>
                <a:latin typeface="Bookman Old Style" panose="02050604050505020204" pitchFamily="18" charset="0"/>
              </a:rPr>
              <a:t>char</a:t>
            </a:r>
            <a:r>
              <a:rPr lang="ru-RU" sz="2400" dirty="0">
                <a:ln>
                  <a:solidFill>
                    <a:schemeClr val="accent5">
                      <a:lumMod val="50000"/>
                    </a:schemeClr>
                  </a:solidFill>
                </a:ln>
                <a:solidFill>
                  <a:schemeClr val="tx1"/>
                </a:solidFill>
                <a:latin typeface="Bookman Old Style" panose="02050604050505020204" pitchFamily="18" charset="0"/>
              </a:rPr>
              <a:t> и используются для представления текста</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6" name="Прямоугольник 5"/>
          <p:cNvSpPr/>
          <p:nvPr/>
        </p:nvSpPr>
        <p:spPr>
          <a:xfrm>
            <a:off x="294294" y="4528480"/>
            <a:ext cx="11897706" cy="190259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Над строками определены операции сравнения: &lt; &gt; &lt;= &gt;= = &lt;&gt;. Сравнение строк на неравенство осуществляется лексикографически: s1 &lt; s2 если для первого несовпадающего символа с номером i s1[i]&lt;s2[i] или все символы строк совпадают, но s1 короче s2. </a:t>
            </a:r>
          </a:p>
        </p:txBody>
      </p:sp>
      <p:sp>
        <p:nvSpPr>
          <p:cNvPr id="7" name="Прямоугольник 6"/>
          <p:cNvSpPr/>
          <p:nvPr/>
        </p:nvSpPr>
        <p:spPr>
          <a:xfrm>
            <a:off x="654268" y="2716391"/>
            <a:ext cx="10993821" cy="1430884"/>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Строки могут иметь произвольную длину. К символам в строке можно обращаться, используя индекс: s[i] обозначает i-</a:t>
            </a:r>
            <a:r>
              <a:rPr lang="ru-RU" sz="2400" dirty="0" err="1">
                <a:ln>
                  <a:solidFill>
                    <a:schemeClr val="accent5">
                      <a:lumMod val="50000"/>
                    </a:schemeClr>
                  </a:solidFill>
                </a:ln>
                <a:solidFill>
                  <a:schemeClr val="tx1"/>
                </a:solidFill>
                <a:latin typeface="Bookman Old Style" panose="02050604050505020204" pitchFamily="18" charset="0"/>
              </a:rPr>
              <a:t>тый</a:t>
            </a:r>
            <a:r>
              <a:rPr lang="ru-RU" sz="2400" dirty="0">
                <a:ln>
                  <a:solidFill>
                    <a:schemeClr val="accent5">
                      <a:lumMod val="50000"/>
                    </a:schemeClr>
                  </a:solidFill>
                </a:ln>
                <a:solidFill>
                  <a:schemeClr val="tx1"/>
                </a:solidFill>
                <a:latin typeface="Bookman Old Style" panose="02050604050505020204" pitchFamily="18" charset="0"/>
              </a:rPr>
              <a:t> символ в строке, нумерация начинается с единицы. Если индекс i выходит за пределы длины строки, то генерируется исключение</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grpSp>
        <p:nvGrpSpPr>
          <p:cNvPr id="8" name="Группа 7"/>
          <p:cNvGrpSpPr/>
          <p:nvPr/>
        </p:nvGrpSpPr>
        <p:grpSpPr>
          <a:xfrm>
            <a:off x="10212309" y="1"/>
            <a:ext cx="1979691" cy="851026"/>
            <a:chOff x="10212309" y="0"/>
            <a:chExt cx="1979691" cy="860079"/>
          </a:xfrm>
        </p:grpSpPr>
        <p:pic>
          <p:nvPicPr>
            <p:cNvPr id="9" name="Рисунок 8">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7681428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 presetClass="entr" presetSubtype="3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2000"/>
                                        <p:tgtEl>
                                          <p:spTgt spid="7"/>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58723"/>
          </a:xfrm>
        </p:spPr>
        <p:txBody>
          <a:bodyPr>
            <a:normAutofit/>
          </a:bodyPr>
          <a:lstStyle/>
          <a:p>
            <a:pPr algn="ctr"/>
            <a:r>
              <a:rPr lang="ru-RU" sz="4800" cap="all" dirty="0">
                <a:ln>
                  <a:solidFill>
                    <a:schemeClr val="accent1">
                      <a:lumMod val="40000"/>
                      <a:lumOff val="60000"/>
                    </a:schemeClr>
                  </a:solidFill>
                </a:ln>
                <a:solidFill>
                  <a:schemeClr val="tx2">
                    <a:lumMod val="50000"/>
                  </a:schemeClr>
                </a:solidFill>
                <a:effectLst>
                  <a:reflection blurRad="6350" stA="55000" endA="300" endPos="45500" dir="5400000" sy="-100000" algn="bl" rotWithShape="0"/>
                </a:effectLst>
                <a:latin typeface="Bookman Old Style" panose="02050604050505020204" pitchFamily="18" charset="0"/>
              </a:rPr>
              <a:t>Строковый тип</a:t>
            </a:r>
            <a:endParaRPr lang="ru-RU" sz="4800" dirty="0"/>
          </a:p>
        </p:txBody>
      </p:sp>
      <p:sp>
        <p:nvSpPr>
          <p:cNvPr id="3" name="Прямоугольник 2"/>
          <p:cNvSpPr/>
          <p:nvPr/>
        </p:nvSpPr>
        <p:spPr>
          <a:xfrm>
            <a:off x="578066" y="1562372"/>
            <a:ext cx="11035868" cy="112061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Операция + для строк означает конкатенацию (слияние) строк. Например: '</a:t>
            </a:r>
            <a:r>
              <a:rPr lang="ru-RU" sz="2400" dirty="0" err="1">
                <a:ln>
                  <a:solidFill>
                    <a:schemeClr val="accent5">
                      <a:lumMod val="50000"/>
                    </a:schemeClr>
                  </a:solidFill>
                </a:ln>
                <a:solidFill>
                  <a:schemeClr val="tx1"/>
                </a:solidFill>
                <a:latin typeface="Bookman Old Style" panose="02050604050505020204" pitchFamily="18" charset="0"/>
              </a:rPr>
              <a:t>Петя'+'Маша</a:t>
            </a:r>
            <a:r>
              <a:rPr lang="ru-RU" sz="2400" dirty="0">
                <a:ln>
                  <a:solidFill>
                    <a:schemeClr val="accent5">
                      <a:lumMod val="50000"/>
                    </a:schemeClr>
                  </a:solidFill>
                </a:ln>
                <a:solidFill>
                  <a:schemeClr val="tx1"/>
                </a:solidFill>
                <a:latin typeface="Bookman Old Style" panose="02050604050505020204" pitchFamily="18" charset="0"/>
              </a:rPr>
              <a:t>' = '</a:t>
            </a:r>
            <a:r>
              <a:rPr lang="ru-RU" sz="2400" dirty="0" err="1">
                <a:ln>
                  <a:solidFill>
                    <a:schemeClr val="accent5">
                      <a:lumMod val="50000"/>
                    </a:schemeClr>
                  </a:solidFill>
                </a:ln>
                <a:solidFill>
                  <a:schemeClr val="tx1"/>
                </a:solidFill>
                <a:latin typeface="Bookman Old Style" panose="02050604050505020204" pitchFamily="18" charset="0"/>
              </a:rPr>
              <a:t>ПетяМаша</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578066" y="3354276"/>
            <a:ext cx="6237886" cy="208482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Расширенный оператор присваивания += для строк добавляет в конец строки - левого операнда строку - правый </a:t>
            </a:r>
            <a:r>
              <a:rPr lang="ru-RU" sz="2400" dirty="0" smtClean="0">
                <a:ln>
                  <a:solidFill>
                    <a:schemeClr val="accent5">
                      <a:lumMod val="50000"/>
                    </a:schemeClr>
                  </a:solidFill>
                </a:ln>
                <a:solidFill>
                  <a:schemeClr val="tx1"/>
                </a:solidFill>
                <a:latin typeface="Bookman Old Style" panose="02050604050505020204" pitchFamily="18" charset="0"/>
              </a:rPr>
              <a:t>операнд</a:t>
            </a:r>
            <a:endParaRPr lang="ru-RU" sz="2400" dirty="0">
              <a:ln>
                <a:solidFill>
                  <a:schemeClr val="accent5">
                    <a:lumMod val="50000"/>
                  </a:schemeClr>
                </a:solidFill>
              </a:ln>
              <a:solidFill>
                <a:schemeClr val="tx1"/>
              </a:solidFill>
              <a:latin typeface="Bookman Old Style" panose="02050604050505020204" pitchFamily="18" charset="0"/>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45803" y="3763879"/>
            <a:ext cx="4078945" cy="1028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9215277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par>
                          <p:cTn id="29" fill="hold">
                            <p:stCondLst>
                              <p:cond delay="3000"/>
                            </p:stCondLst>
                            <p:childTnLst>
                              <p:par>
                                <p:cTn id="30" presetID="6"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29710"/>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Процедурный тип</a:t>
            </a:r>
          </a:p>
        </p:txBody>
      </p:sp>
      <p:sp>
        <p:nvSpPr>
          <p:cNvPr id="3" name="Прямоугольник 2"/>
          <p:cNvSpPr/>
          <p:nvPr/>
        </p:nvSpPr>
        <p:spPr>
          <a:xfrm>
            <a:off x="362608" y="1371601"/>
            <a:ext cx="4272454" cy="5214109"/>
          </a:xfrm>
          <a:prstGeom prst="rect">
            <a:avLst/>
          </a:prstGeom>
          <a:solidFill>
            <a:schemeClr val="bg1">
              <a:lumMod val="95000"/>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ru-RU" sz="2000" dirty="0">
                <a:ln>
                  <a:solidFill>
                    <a:schemeClr val="accent5">
                      <a:lumMod val="50000"/>
                    </a:schemeClr>
                  </a:solidFill>
                </a:ln>
                <a:solidFill>
                  <a:schemeClr val="tx1"/>
                </a:solidFill>
                <a:latin typeface="Bookman Old Style" panose="02050604050505020204" pitchFamily="18" charset="0"/>
              </a:rPr>
              <a:t>Тип, предназначенный для хранения ссылок на процедуры или функции, называется процедурным, а переменная такого типа - процедурной переменной. Основное назначение процедурных переменных - хранение и косвенный вызов действий (функций) в ходе выполнения программы и передача их в качестве </a:t>
            </a:r>
            <a:r>
              <a:rPr lang="ru-RU" sz="2000" dirty="0" smtClean="0">
                <a:ln>
                  <a:solidFill>
                    <a:schemeClr val="accent5">
                      <a:lumMod val="50000"/>
                    </a:schemeClr>
                  </a:solidFill>
                </a:ln>
                <a:solidFill>
                  <a:schemeClr val="tx1"/>
                </a:solidFill>
                <a:latin typeface="Bookman Old Style" panose="02050604050505020204" pitchFamily="18" charset="0"/>
              </a:rPr>
              <a:t>параметров</a:t>
            </a:r>
            <a:r>
              <a:rPr lang="en-US" sz="2000" dirty="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5044964" y="1371601"/>
            <a:ext cx="6069725" cy="1087821"/>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Описание процедурного типа совпадает с заголовком соответствующей процедуры или функции без </a:t>
            </a:r>
            <a:r>
              <a:rPr lang="ru-RU" sz="2000" dirty="0" smtClean="0">
                <a:ln>
                  <a:solidFill>
                    <a:schemeClr val="accent5">
                      <a:lumMod val="50000"/>
                    </a:schemeClr>
                  </a:solidFill>
                </a:ln>
                <a:solidFill>
                  <a:schemeClr val="tx1"/>
                </a:solidFill>
                <a:latin typeface="Bookman Old Style" panose="02050604050505020204" pitchFamily="18" charset="0"/>
              </a:rPr>
              <a:t>имени</a:t>
            </a:r>
            <a:r>
              <a:rPr lang="en-US"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33239" y="2644610"/>
            <a:ext cx="4493171" cy="856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2036" y="4977627"/>
            <a:ext cx="3255579" cy="1608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5171091" y="3979527"/>
            <a:ext cx="6069725" cy="95507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accent5">
                      <a:lumMod val="50000"/>
                    </a:schemeClr>
                  </a:solidFill>
                </a:ln>
                <a:solidFill>
                  <a:schemeClr val="tx1"/>
                </a:solidFill>
                <a:latin typeface="Bookman Old Style" panose="02050604050505020204" pitchFamily="18" charset="0"/>
              </a:rPr>
              <a:t>Процедурной переменной можно присвоить процедуру или функцию с совместимым </a:t>
            </a:r>
            <a:r>
              <a:rPr lang="ru-RU" sz="2000" dirty="0" smtClean="0">
                <a:ln>
                  <a:solidFill>
                    <a:schemeClr val="accent5">
                      <a:lumMod val="50000"/>
                    </a:schemeClr>
                  </a:solidFill>
                </a:ln>
                <a:solidFill>
                  <a:schemeClr val="tx1"/>
                </a:solidFill>
                <a:latin typeface="Bookman Old Style" panose="02050604050505020204" pitchFamily="18" charset="0"/>
              </a:rPr>
              <a:t>типом</a:t>
            </a:r>
            <a:r>
              <a:rPr lang="en-US" sz="2000" dirty="0" smtClean="0">
                <a:ln>
                  <a:solidFill>
                    <a:schemeClr val="accent5">
                      <a:lumMod val="50000"/>
                    </a:schemeClr>
                  </a:solidFill>
                </a:ln>
                <a:solidFill>
                  <a:schemeClr val="tx1"/>
                </a:solidFill>
                <a:latin typeface="Bookman Old Style" panose="02050604050505020204" pitchFamily="18" charset="0"/>
              </a:rPr>
              <a:t>.</a:t>
            </a:r>
            <a:endParaRPr lang="ru-RU" sz="2000" dirty="0">
              <a:ln>
                <a:solidFill>
                  <a:schemeClr val="accent5">
                    <a:lumMod val="50000"/>
                  </a:schemeClr>
                </a:solidFill>
              </a:ln>
              <a:solidFill>
                <a:schemeClr val="tx1"/>
              </a:solidFill>
              <a:latin typeface="Bookman Old Style" panose="02050604050505020204" pitchFamily="18" charset="0"/>
            </a:endParaRPr>
          </a:p>
        </p:txBody>
      </p:sp>
      <p:grpSp>
        <p:nvGrpSpPr>
          <p:cNvPr id="8" name="Группа 7"/>
          <p:cNvGrpSpPr/>
          <p:nvPr/>
        </p:nvGrpSpPr>
        <p:grpSpPr>
          <a:xfrm>
            <a:off x="10212309" y="1"/>
            <a:ext cx="1979691" cy="851026"/>
            <a:chOff x="10212309" y="0"/>
            <a:chExt cx="1979691" cy="860079"/>
          </a:xfrm>
        </p:grpSpPr>
        <p:pic>
          <p:nvPicPr>
            <p:cNvPr id="9" name="Рисунок 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616540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4000"/>
                            </p:stCondLst>
                            <p:childTnLst>
                              <p:par>
                                <p:cTn id="30" presetID="6"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182414"/>
          </a:xfrm>
        </p:spPr>
        <p:txBody>
          <a:bodyPr>
            <a:normAutofit/>
          </a:bodyPr>
          <a:lstStyle/>
          <a:p>
            <a:pPr algn="ctr"/>
            <a:r>
              <a:rPr lang="ru-RU" sz="4800" cap="all" dirty="0">
                <a:ln>
                  <a:solidFill>
                    <a:schemeClr val="accent1">
                      <a:lumMod val="20000"/>
                      <a:lumOff val="80000"/>
                    </a:schemeClr>
                  </a:solidFill>
                </a:ln>
                <a:effectLst>
                  <a:reflection blurRad="6350" stA="55000" endA="300" endPos="45500" dir="5400000" sy="-100000" algn="bl" rotWithShape="0"/>
                </a:effectLst>
                <a:latin typeface="Bookman Old Style" panose="02050604050505020204" pitchFamily="18" charset="0"/>
              </a:rPr>
              <a:t>Файловые типы</a:t>
            </a:r>
          </a:p>
        </p:txBody>
      </p:sp>
      <p:sp>
        <p:nvSpPr>
          <p:cNvPr id="3" name="Прямоугольник 2"/>
          <p:cNvSpPr/>
          <p:nvPr/>
        </p:nvSpPr>
        <p:spPr>
          <a:xfrm>
            <a:off x="811924" y="1608082"/>
            <a:ext cx="10568152" cy="436705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Файл представляет собой последовательность элементов одного типа, хранящихся на диске. В </a:t>
            </a:r>
            <a:r>
              <a:rPr lang="ru-RU" sz="2800" dirty="0" err="1">
                <a:ln>
                  <a:solidFill>
                    <a:schemeClr val="accent5">
                      <a:lumMod val="50000"/>
                    </a:schemeClr>
                  </a:solidFill>
                </a:ln>
                <a:solidFill>
                  <a:schemeClr val="tx1"/>
                </a:solidFill>
                <a:latin typeface="Bookman Old Style" panose="02050604050505020204" pitchFamily="18" charset="0"/>
              </a:rPr>
              <a:t>Pascal</a:t>
            </a:r>
            <a:r>
              <a:rPr lang="ru-RU" sz="2800" dirty="0">
                <a:ln>
                  <a:solidFill>
                    <a:schemeClr val="accent5">
                      <a:lumMod val="50000"/>
                    </a:schemeClr>
                  </a:solidFill>
                </a:ln>
                <a:solidFill>
                  <a:schemeClr val="tx1"/>
                </a:solidFill>
                <a:latin typeface="Bookman Old Style" panose="02050604050505020204" pitchFamily="18" charset="0"/>
              </a:rPr>
              <a:t> имеется два типа файлов - двоичные и текстовые. Текстовые файлы хранят символы, разделенные на строки символами #13#10 (</a:t>
            </a:r>
            <a:r>
              <a:rPr lang="ru-RU" sz="2800" dirty="0" err="1">
                <a:ln>
                  <a:solidFill>
                    <a:schemeClr val="accent5">
                      <a:lumMod val="50000"/>
                    </a:schemeClr>
                  </a:solidFill>
                </a:ln>
                <a:solidFill>
                  <a:schemeClr val="tx1"/>
                </a:solidFill>
                <a:latin typeface="Bookman Old Style" panose="02050604050505020204" pitchFamily="18" charset="0"/>
              </a:rPr>
              <a:t>Windows</a:t>
            </a:r>
            <a:r>
              <a:rPr lang="ru-RU" sz="2800" dirty="0">
                <a:ln>
                  <a:solidFill>
                    <a:schemeClr val="accent5">
                      <a:lumMod val="50000"/>
                    </a:schemeClr>
                  </a:solidFill>
                </a:ln>
                <a:solidFill>
                  <a:schemeClr val="tx1"/>
                </a:solidFill>
                <a:latin typeface="Bookman Old Style" panose="02050604050505020204" pitchFamily="18" charset="0"/>
              </a:rPr>
              <a:t>) и символом #10 (</a:t>
            </a:r>
            <a:r>
              <a:rPr lang="ru-RU" sz="2800" dirty="0" err="1">
                <a:ln>
                  <a:solidFill>
                    <a:schemeClr val="accent5">
                      <a:lumMod val="50000"/>
                    </a:schemeClr>
                  </a:solidFill>
                </a:ln>
                <a:solidFill>
                  <a:schemeClr val="tx1"/>
                </a:solidFill>
                <a:latin typeface="Bookman Old Style" panose="02050604050505020204" pitchFamily="18" charset="0"/>
              </a:rPr>
              <a:t>Linux</a:t>
            </a:r>
            <a:r>
              <a:rPr lang="ru-RU" sz="2800" dirty="0">
                <a:ln>
                  <a:solidFill>
                    <a:schemeClr val="accent5">
                      <a:lumMod val="50000"/>
                    </a:schemeClr>
                  </a:solidFill>
                </a:ln>
                <a:solidFill>
                  <a:schemeClr val="tx1"/>
                </a:solidFill>
                <a:latin typeface="Bookman Old Style" panose="02050604050505020204" pitchFamily="18" charset="0"/>
              </a:rPr>
              <a:t>). Последовательность символов для перехода на новую строку хранится в константе </a:t>
            </a:r>
            <a:r>
              <a:rPr lang="ru-RU" sz="2800" dirty="0" err="1">
                <a:ln>
                  <a:solidFill>
                    <a:schemeClr val="accent5">
                      <a:lumMod val="50000"/>
                    </a:schemeClr>
                  </a:solidFill>
                </a:ln>
                <a:solidFill>
                  <a:schemeClr val="tx1"/>
                </a:solidFill>
                <a:latin typeface="Bookman Old Style" panose="02050604050505020204" pitchFamily="18" charset="0"/>
              </a:rPr>
              <a:t>NewLine</a:t>
            </a:r>
            <a:r>
              <a:rPr lang="ru-RU" sz="2800" dirty="0">
                <a:ln>
                  <a:solidFill>
                    <a:schemeClr val="accent5">
                      <a:lumMod val="50000"/>
                    </a:schemeClr>
                  </a:solidFill>
                </a:ln>
                <a:solidFill>
                  <a:schemeClr val="tx1"/>
                </a:solidFill>
                <a:latin typeface="Bookman Old Style" panose="02050604050505020204" pitchFamily="18" charset="0"/>
              </a:rPr>
              <a:t>. Двоичные файлы в свою очередь делятся на типизированные и бестиповые.</a:t>
            </a:r>
          </a:p>
        </p:txBody>
      </p:sp>
      <p:grpSp>
        <p:nvGrpSpPr>
          <p:cNvPr id="4" name="Группа 3"/>
          <p:cNvGrpSpPr/>
          <p:nvPr/>
        </p:nvGrpSpPr>
        <p:grpSpPr>
          <a:xfrm>
            <a:off x="10212309" y="1"/>
            <a:ext cx="1979691" cy="851026"/>
            <a:chOff x="10212309" y="0"/>
            <a:chExt cx="1979691" cy="860079"/>
          </a:xfrm>
        </p:grpSpPr>
        <p:pic>
          <p:nvPicPr>
            <p:cNvPr id="5" name="Рисунок 4">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6" name="TextBox 5"/>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1050867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27192"/>
          </a:xfrm>
        </p:spPr>
        <p:txBody>
          <a:bodyPr>
            <a:normAutofit/>
          </a:bodyPr>
          <a:lstStyle/>
          <a:p>
            <a:pPr algn="ctr"/>
            <a:r>
              <a:rPr lang="ru-RU" sz="4800" cap="all" dirty="0">
                <a:ln>
                  <a:solidFill>
                    <a:schemeClr val="accent1">
                      <a:lumMod val="20000"/>
                      <a:lumOff val="80000"/>
                    </a:schemeClr>
                  </a:solidFill>
                </a:ln>
                <a:effectLst>
                  <a:reflection blurRad="6350" stA="55000" endA="300" endPos="45500" dir="5400000" sy="-100000" algn="bl" rotWithShape="0"/>
                </a:effectLst>
                <a:latin typeface="Bookman Old Style" panose="02050604050505020204" pitchFamily="18" charset="0"/>
              </a:rPr>
              <a:t>Файловые типы</a:t>
            </a:r>
            <a:endParaRPr lang="ru-RU" sz="4800" dirty="0"/>
          </a:p>
        </p:txBody>
      </p:sp>
      <p:sp>
        <p:nvSpPr>
          <p:cNvPr id="3" name="Прямоугольник 2"/>
          <p:cNvSpPr/>
          <p:nvPr/>
        </p:nvSpPr>
        <p:spPr>
          <a:xfrm>
            <a:off x="346841" y="1355835"/>
            <a:ext cx="11687504" cy="162384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Для описания текстового файла используется стандартное имя типа </a:t>
            </a:r>
            <a:r>
              <a:rPr lang="ru-RU" sz="2400" dirty="0" err="1">
                <a:ln>
                  <a:solidFill>
                    <a:schemeClr val="accent5">
                      <a:lumMod val="50000"/>
                    </a:schemeClr>
                  </a:solidFill>
                </a:ln>
                <a:solidFill>
                  <a:schemeClr val="tx1"/>
                </a:solidFill>
                <a:latin typeface="Bookman Old Style" panose="02050604050505020204" pitchFamily="18" charset="0"/>
              </a:rPr>
              <a:t>text</a:t>
            </a:r>
            <a:r>
              <a:rPr lang="ru-RU" sz="2400" dirty="0">
                <a:ln>
                  <a:solidFill>
                    <a:schemeClr val="accent5">
                      <a:lumMod val="50000"/>
                    </a:schemeClr>
                  </a:solidFill>
                </a:ln>
                <a:solidFill>
                  <a:schemeClr val="tx1"/>
                </a:solidFill>
                <a:latin typeface="Bookman Old Style" panose="02050604050505020204" pitchFamily="18" charset="0"/>
              </a:rPr>
              <a:t>, бестиповые файлы имеют тип </a:t>
            </a:r>
            <a:r>
              <a:rPr lang="ru-RU" sz="2400" dirty="0" err="1">
                <a:ln>
                  <a:solidFill>
                    <a:schemeClr val="accent5">
                      <a:lumMod val="50000"/>
                    </a:schemeClr>
                  </a:solidFill>
                </a:ln>
                <a:solidFill>
                  <a:schemeClr val="tx1"/>
                </a:solidFill>
                <a:latin typeface="Bookman Old Style" panose="02050604050505020204" pitchFamily="18" charset="0"/>
              </a:rPr>
              <a:t>file</a:t>
            </a:r>
            <a:r>
              <a:rPr lang="ru-RU" sz="2400" dirty="0">
                <a:ln>
                  <a:solidFill>
                    <a:schemeClr val="accent5">
                      <a:lumMod val="50000"/>
                    </a:schemeClr>
                  </a:solidFill>
                </a:ln>
                <a:solidFill>
                  <a:schemeClr val="tx1"/>
                </a:solidFill>
                <a:latin typeface="Bookman Old Style" panose="02050604050505020204" pitchFamily="18" charset="0"/>
              </a:rPr>
              <a:t>, а для описания типизированного файла используется конструкция </a:t>
            </a:r>
            <a:r>
              <a:rPr lang="ru-RU" sz="2400" dirty="0" err="1">
                <a:ln>
                  <a:solidFill>
                    <a:schemeClr val="accent5">
                      <a:lumMod val="50000"/>
                    </a:schemeClr>
                  </a:solidFill>
                </a:ln>
                <a:solidFill>
                  <a:schemeClr val="tx1"/>
                </a:solidFill>
                <a:latin typeface="Bookman Old Style" panose="02050604050505020204" pitchFamily="18" charset="0"/>
              </a:rPr>
              <a:t>file</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of</a:t>
            </a:r>
            <a:r>
              <a:rPr lang="ru-RU" sz="2400" dirty="0">
                <a:ln>
                  <a:solidFill>
                    <a:schemeClr val="accent5">
                      <a:lumMod val="50000"/>
                    </a:schemeClr>
                  </a:solidFill>
                </a:ln>
                <a:solidFill>
                  <a:schemeClr val="tx1"/>
                </a:solidFill>
                <a:latin typeface="Bookman Old Style" panose="02050604050505020204" pitchFamily="18" charset="0"/>
              </a:rPr>
              <a:t> тип элементов:</a:t>
            </a: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3575" y="3807782"/>
            <a:ext cx="3934812" cy="1554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6432330" y="3108326"/>
            <a:ext cx="4981903" cy="2953407"/>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В качества типа элементов в типизированном файле не могут фигурировать указатели, ссылочные типы, а также тип записи, содержащий ссылочные поля или указатели</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40558984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9118"/>
            <a:ext cx="12191999" cy="1198179"/>
          </a:xfrm>
        </p:spPr>
        <p:txBody>
          <a:bodyPr>
            <a:normAutofit/>
          </a:bodyPr>
          <a:lstStyle/>
          <a:p>
            <a:pPr algn="ctr"/>
            <a:r>
              <a:rPr lang="ru-RU" sz="4800" cap="all" dirty="0">
                <a:ln>
                  <a:solidFill>
                    <a:schemeClr val="accent1">
                      <a:lumMod val="20000"/>
                      <a:lumOff val="80000"/>
                    </a:schemeClr>
                  </a:solidFill>
                </a:ln>
                <a:effectLst>
                  <a:reflection blurRad="6350" stA="55000" endA="300" endPos="45500" dir="5400000" sy="-100000" algn="bl" rotWithShape="0"/>
                </a:effectLst>
                <a:latin typeface="Bookman Old Style" panose="02050604050505020204" pitchFamily="18" charset="0"/>
              </a:rPr>
              <a:t>Арифметические операции</a:t>
            </a:r>
          </a:p>
        </p:txBody>
      </p:sp>
      <p:sp>
        <p:nvSpPr>
          <p:cNvPr id="3" name="Прямоугольник 2"/>
          <p:cNvSpPr/>
          <p:nvPr/>
        </p:nvSpPr>
        <p:spPr>
          <a:xfrm>
            <a:off x="1418896" y="1418898"/>
            <a:ext cx="9630104" cy="406750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К арифметическим относятся бинарные операции +, -, *, / для вещественных и целых чисел, бинарные операции </a:t>
            </a:r>
            <a:r>
              <a:rPr lang="ru-RU" sz="2800" dirty="0" err="1">
                <a:ln>
                  <a:solidFill>
                    <a:schemeClr val="accent5">
                      <a:lumMod val="50000"/>
                    </a:schemeClr>
                  </a:solidFill>
                </a:ln>
                <a:solidFill>
                  <a:schemeClr val="tx1"/>
                </a:solidFill>
                <a:latin typeface="Bookman Old Style" panose="02050604050505020204" pitchFamily="18" charset="0"/>
              </a:rPr>
              <a:t>div</a:t>
            </a:r>
            <a:r>
              <a:rPr lang="ru-RU" sz="2800" dirty="0">
                <a:ln>
                  <a:solidFill>
                    <a:schemeClr val="accent5">
                      <a:lumMod val="50000"/>
                    </a:schemeClr>
                  </a:solidFill>
                </a:ln>
                <a:solidFill>
                  <a:schemeClr val="tx1"/>
                </a:solidFill>
                <a:latin typeface="Bookman Old Style" panose="02050604050505020204" pitchFamily="18" charset="0"/>
              </a:rPr>
              <a:t> и </a:t>
            </a:r>
            <a:r>
              <a:rPr lang="ru-RU" sz="2800" dirty="0" err="1">
                <a:ln>
                  <a:solidFill>
                    <a:schemeClr val="accent5">
                      <a:lumMod val="50000"/>
                    </a:schemeClr>
                  </a:solidFill>
                </a:ln>
                <a:solidFill>
                  <a:schemeClr val="tx1"/>
                </a:solidFill>
                <a:latin typeface="Bookman Old Style" panose="02050604050505020204" pitchFamily="18" charset="0"/>
              </a:rPr>
              <a:t>mod</a:t>
            </a:r>
            <a:r>
              <a:rPr lang="ru-RU" sz="2800" dirty="0">
                <a:ln>
                  <a:solidFill>
                    <a:schemeClr val="accent5">
                      <a:lumMod val="50000"/>
                    </a:schemeClr>
                  </a:solidFill>
                </a:ln>
                <a:solidFill>
                  <a:schemeClr val="tx1"/>
                </a:solidFill>
                <a:latin typeface="Bookman Old Style" panose="02050604050505020204" pitchFamily="18" charset="0"/>
              </a:rPr>
              <a:t> для целых чисел и унарные операции + и - для вещественных и целых чисел. Тип выражения x </a:t>
            </a:r>
            <a:r>
              <a:rPr lang="ru-RU" sz="2800" dirty="0" err="1">
                <a:ln>
                  <a:solidFill>
                    <a:schemeClr val="accent5">
                      <a:lumMod val="50000"/>
                    </a:schemeClr>
                  </a:solidFill>
                </a:ln>
                <a:solidFill>
                  <a:schemeClr val="tx1"/>
                </a:solidFill>
                <a:latin typeface="Bookman Old Style" panose="02050604050505020204" pitchFamily="18" charset="0"/>
              </a:rPr>
              <a:t>op</a:t>
            </a:r>
            <a:r>
              <a:rPr lang="ru-RU" sz="2800" dirty="0">
                <a:ln>
                  <a:solidFill>
                    <a:schemeClr val="accent5">
                      <a:lumMod val="50000"/>
                    </a:schemeClr>
                  </a:solidFill>
                </a:ln>
                <a:solidFill>
                  <a:schemeClr val="tx1"/>
                </a:solidFill>
                <a:latin typeface="Bookman Old Style" panose="02050604050505020204" pitchFamily="18" charset="0"/>
              </a:rPr>
              <a:t> y, где </a:t>
            </a:r>
            <a:r>
              <a:rPr lang="ru-RU" sz="2800" dirty="0" err="1">
                <a:ln>
                  <a:solidFill>
                    <a:schemeClr val="accent5">
                      <a:lumMod val="50000"/>
                    </a:schemeClr>
                  </a:solidFill>
                </a:ln>
                <a:solidFill>
                  <a:schemeClr val="tx1"/>
                </a:solidFill>
                <a:latin typeface="Bookman Old Style" panose="02050604050505020204" pitchFamily="18" charset="0"/>
              </a:rPr>
              <a:t>op</a:t>
            </a:r>
            <a:r>
              <a:rPr lang="ru-RU" sz="2800" dirty="0">
                <a:ln>
                  <a:solidFill>
                    <a:schemeClr val="accent5">
                      <a:lumMod val="50000"/>
                    </a:schemeClr>
                  </a:solidFill>
                </a:ln>
                <a:solidFill>
                  <a:schemeClr val="tx1"/>
                </a:solidFill>
                <a:latin typeface="Bookman Old Style" panose="02050604050505020204" pitchFamily="18" charset="0"/>
              </a:rPr>
              <a:t> - знак бинарной операции +,  - или *, определяется из следующей таблицы: </a:t>
            </a:r>
          </a:p>
        </p:txBody>
      </p:sp>
      <p:graphicFrame>
        <p:nvGraphicFramePr>
          <p:cNvPr id="4" name="Таблица 3"/>
          <p:cNvGraphicFramePr>
            <a:graphicFrameLocks noGrp="1"/>
          </p:cNvGraphicFramePr>
          <p:nvPr>
            <p:extLst>
              <p:ext uri="{D42A27DB-BD31-4B8C-83A1-F6EECF244321}">
                <p14:modId xmlns:p14="http://schemas.microsoft.com/office/powerpoint/2010/main" val="1601641918"/>
              </p:ext>
            </p:extLst>
          </p:nvPr>
        </p:nvGraphicFramePr>
        <p:xfrm>
          <a:off x="1" y="799754"/>
          <a:ext cx="12192000" cy="5935704"/>
        </p:xfrm>
        <a:graphic>
          <a:graphicData uri="http://schemas.openxmlformats.org/drawingml/2006/table">
            <a:tbl>
              <a:tblPr/>
              <a:tblGrid>
                <a:gridCol w="1016000"/>
                <a:gridCol w="1016000"/>
                <a:gridCol w="1016000"/>
                <a:gridCol w="1016000"/>
                <a:gridCol w="1016000"/>
                <a:gridCol w="1016000"/>
                <a:gridCol w="1016000"/>
                <a:gridCol w="1016000"/>
                <a:gridCol w="1016000"/>
                <a:gridCol w="1016000"/>
                <a:gridCol w="1016000"/>
                <a:gridCol w="1016000"/>
              </a:tblGrid>
              <a:tr h="495323">
                <a:tc>
                  <a:txBody>
                    <a:bodyPr/>
                    <a:lstStyle/>
                    <a:p>
                      <a:pPr algn="ctr"/>
                      <a:r>
                        <a:rPr lang="ru-RU" sz="1600" dirty="0">
                          <a:latin typeface="Times New Roman" panose="02020603050405020304" pitchFamily="18" charset="0"/>
                          <a:cs typeface="Times New Roman" panose="02020603050405020304" pitchFamily="18" charset="0"/>
                        </a:rPr>
                        <a:t> </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shortint</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byte</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smallint</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word</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integer</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dirty="0">
                          <a:latin typeface="Times New Roman" panose="02020603050405020304" pitchFamily="18" charset="0"/>
                          <a:cs typeface="Times New Roman" panose="02020603050405020304" pitchFamily="18" charset="0"/>
                        </a:rPr>
                        <a:t>longword</a:t>
                      </a:r>
                      <a:endParaRPr lang="en-US" sz="1800" dirty="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int64</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uint64</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BigInteger</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a:latin typeface="Times New Roman" panose="02020603050405020304" pitchFamily="18" charset="0"/>
                          <a:cs typeface="Times New Roman" panose="02020603050405020304" pitchFamily="18" charset="0"/>
                        </a:rPr>
                        <a:t>single</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800" b="1" dirty="0">
                          <a:latin typeface="Times New Roman" panose="02020603050405020304" pitchFamily="18" charset="0"/>
                          <a:cs typeface="Times New Roman" panose="02020603050405020304" pitchFamily="18" charset="0"/>
                        </a:rPr>
                        <a:t>real</a:t>
                      </a:r>
                      <a:endParaRPr lang="en-US" sz="1800" dirty="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shortint</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byte</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longword</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smallint</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0276">
                <a:tc>
                  <a:txBody>
                    <a:bodyPr/>
                    <a:lstStyle/>
                    <a:p>
                      <a:pPr algn="ctr"/>
                      <a:r>
                        <a:rPr lang="en-US" sz="1800" b="1">
                          <a:latin typeface="Times New Roman" panose="02020603050405020304" pitchFamily="18" charset="0"/>
                          <a:cs typeface="Times New Roman" panose="02020603050405020304" pitchFamily="18" charset="0"/>
                        </a:rPr>
                        <a:t>word</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longword</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integer</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longword</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longword</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longword</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longword</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int64</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uint64</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uint64</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495323">
                <a:tc>
                  <a:txBody>
                    <a:bodyPr/>
                    <a:lstStyle/>
                    <a:p>
                      <a:pPr algn="ctr"/>
                      <a:r>
                        <a:rPr lang="en-US" sz="1800" b="1">
                          <a:latin typeface="Times New Roman" panose="02020603050405020304" pitchFamily="18" charset="0"/>
                          <a:cs typeface="Times New Roman" panose="02020603050405020304" pitchFamily="18" charset="0"/>
                        </a:rPr>
                        <a:t>BigInteger</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BigInteger</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sz="1600">
                          <a:latin typeface="Times New Roman" panose="02020603050405020304" pitchFamily="18" charset="0"/>
                          <a:cs typeface="Times New Roman" panose="02020603050405020304" pitchFamily="18" charset="0"/>
                        </a:rPr>
                        <a:t>-</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sz="1600">
                          <a:latin typeface="Times New Roman" panose="02020603050405020304" pitchFamily="18" charset="0"/>
                          <a:cs typeface="Times New Roman" panose="02020603050405020304" pitchFamily="18" charset="0"/>
                        </a:rPr>
                        <a:t>-</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273083">
                <a:tc>
                  <a:txBody>
                    <a:bodyPr/>
                    <a:lstStyle/>
                    <a:p>
                      <a:pPr algn="ctr"/>
                      <a:r>
                        <a:rPr lang="en-US" sz="1800" b="1">
                          <a:latin typeface="Times New Roman" panose="02020603050405020304" pitchFamily="18" charset="0"/>
                          <a:cs typeface="Times New Roman" panose="02020603050405020304" pitchFamily="18" charset="0"/>
                        </a:rPr>
                        <a:t>single</a:t>
                      </a:r>
                      <a:endParaRPr lang="en-US" sz="180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sz="1600">
                          <a:latin typeface="Times New Roman" panose="02020603050405020304" pitchFamily="18" charset="0"/>
                          <a:cs typeface="Times New Roman" panose="02020603050405020304" pitchFamily="18" charset="0"/>
                        </a:rPr>
                        <a:t>-</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single</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r h="273083">
                <a:tc>
                  <a:txBody>
                    <a:bodyPr/>
                    <a:lstStyle/>
                    <a:p>
                      <a:pPr algn="ctr"/>
                      <a:r>
                        <a:rPr lang="en-US" sz="1800" b="1" dirty="0">
                          <a:latin typeface="Times New Roman" panose="02020603050405020304" pitchFamily="18" charset="0"/>
                          <a:cs typeface="Times New Roman" panose="02020603050405020304" pitchFamily="18" charset="0"/>
                        </a:rPr>
                        <a:t>real</a:t>
                      </a:r>
                      <a:endParaRPr lang="en-US" sz="1800" dirty="0">
                        <a:latin typeface="Times New Roman" panose="02020603050405020304" pitchFamily="18" charset="0"/>
                        <a:cs typeface="Times New Roman" panose="02020603050405020304" pitchFamily="18" charset="0"/>
                      </a:endParaRP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ru-RU" sz="1600">
                          <a:latin typeface="Times New Roman" panose="02020603050405020304" pitchFamily="18" charset="0"/>
                          <a:cs typeface="Times New Roman" panose="02020603050405020304" pitchFamily="18" charset="0"/>
                        </a:rPr>
                        <a:t>-</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c>
                  <a:txBody>
                    <a:bodyPr/>
                    <a:lstStyle/>
                    <a:p>
                      <a:pPr algn="ctr"/>
                      <a:r>
                        <a:rPr lang="en-US" sz="1600" dirty="0">
                          <a:latin typeface="Times New Roman" panose="02020603050405020304" pitchFamily="18" charset="0"/>
                          <a:cs typeface="Times New Roman" panose="02020603050405020304" pitchFamily="18" charset="0"/>
                        </a:rPr>
                        <a:t>real</a:t>
                      </a:r>
                    </a:p>
                  </a:txBody>
                  <a:tcPr marL="55786" marR="55786" marT="27893" marB="27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40000"/>
                      </a:schemeClr>
                    </a:solidFill>
                  </a:tcPr>
                </a:tc>
              </a:tr>
            </a:tbl>
          </a:graphicData>
        </a:graphic>
      </p:graphicFrame>
      <p:pic>
        <p:nvPicPr>
          <p:cNvPr id="6" name="Рисунок 5">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1"/>
            <a:ext cx="802124" cy="851026"/>
          </a:xfrm>
          <a:prstGeom prst="rect">
            <a:avLst/>
          </a:prstGeom>
        </p:spPr>
      </p:pic>
    </p:spTree>
    <p:extLst>
      <p:ext uri="{BB962C8B-B14F-4D97-AF65-F5344CB8AC3E}">
        <p14:creationId xmlns:p14="http://schemas.microsoft.com/office/powerpoint/2010/main" val="27077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xit" presetSubtype="1" fill="hold" grpId="0" nodeType="afterEffect">
                                  <p:stCondLst>
                                    <p:cond delay="10250"/>
                                  </p:stCondLst>
                                  <p:childTnLst>
                                    <p:animEffect transition="out" filter="wheel(1)">
                                      <p:cBhvr>
                                        <p:cTn id="10" dur="3250"/>
                                        <p:tgtEl>
                                          <p:spTgt spid="3"/>
                                        </p:tgtEl>
                                      </p:cBhvr>
                                    </p:animEffect>
                                    <p:set>
                                      <p:cBhvr>
                                        <p:cTn id="11" dur="1" fill="hold">
                                          <p:stCondLst>
                                            <p:cond delay="3249"/>
                                          </p:stCondLst>
                                        </p:cTn>
                                        <p:tgtEl>
                                          <p:spTgt spid="3"/>
                                        </p:tgtEl>
                                        <p:attrNameLst>
                                          <p:attrName>style.visibility</p:attrName>
                                        </p:attrNameLst>
                                      </p:cBhvr>
                                      <p:to>
                                        <p:strVal val="hidden"/>
                                      </p:to>
                                    </p:set>
                                  </p:childTnLst>
                                </p:cTn>
                              </p:par>
                            </p:childTnLst>
                          </p:cTn>
                        </p:par>
                        <p:par>
                          <p:cTn id="12" fill="hold">
                            <p:stCondLst>
                              <p:cond delay="14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22481"/>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Логические операции</a:t>
            </a:r>
          </a:p>
        </p:txBody>
      </p:sp>
      <p:sp>
        <p:nvSpPr>
          <p:cNvPr id="3" name="Прямоугольник 2"/>
          <p:cNvSpPr/>
          <p:nvPr/>
        </p:nvSpPr>
        <p:spPr>
          <a:xfrm>
            <a:off x="0" y="1122481"/>
            <a:ext cx="12192000" cy="2521051"/>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К логическим относятся бинарные операции </a:t>
            </a:r>
            <a:r>
              <a:rPr lang="ru-RU" sz="2400" dirty="0" err="1">
                <a:ln>
                  <a:solidFill>
                    <a:schemeClr val="accent5">
                      <a:lumMod val="50000"/>
                    </a:schemeClr>
                  </a:solidFill>
                </a:ln>
                <a:solidFill>
                  <a:schemeClr val="tx1"/>
                </a:solidFill>
                <a:latin typeface="Bookman Old Style" panose="02050604050505020204" pitchFamily="18" charset="0"/>
              </a:rPr>
              <a:t>and</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or</a:t>
            </a:r>
            <a:r>
              <a:rPr lang="ru-RU" sz="2400" dirty="0">
                <a:ln>
                  <a:solidFill>
                    <a:schemeClr val="accent5">
                      <a:lumMod val="50000"/>
                    </a:schemeClr>
                  </a:solidFill>
                </a:ln>
                <a:solidFill>
                  <a:schemeClr val="tx1"/>
                </a:solidFill>
                <a:latin typeface="Bookman Old Style" panose="02050604050505020204" pitchFamily="18" charset="0"/>
              </a:rPr>
              <a:t> и </a:t>
            </a:r>
            <a:r>
              <a:rPr lang="ru-RU" sz="2400" dirty="0" err="1">
                <a:ln>
                  <a:solidFill>
                    <a:schemeClr val="accent5">
                      <a:lumMod val="50000"/>
                    </a:schemeClr>
                  </a:solidFill>
                </a:ln>
                <a:solidFill>
                  <a:schemeClr val="tx1"/>
                </a:solidFill>
                <a:latin typeface="Bookman Old Style" panose="02050604050505020204" pitchFamily="18" charset="0"/>
              </a:rPr>
              <a:t>xor</a:t>
            </a:r>
            <a:r>
              <a:rPr lang="ru-RU" sz="2400" dirty="0">
                <a:ln>
                  <a:solidFill>
                    <a:schemeClr val="accent5">
                      <a:lumMod val="50000"/>
                    </a:schemeClr>
                  </a:solidFill>
                </a:ln>
                <a:solidFill>
                  <a:schemeClr val="tx1"/>
                </a:solidFill>
                <a:latin typeface="Bookman Old Style" panose="02050604050505020204" pitchFamily="18" charset="0"/>
              </a:rPr>
              <a:t>, а также унарная операция </a:t>
            </a:r>
            <a:r>
              <a:rPr lang="ru-RU" sz="2400" dirty="0" err="1">
                <a:ln>
                  <a:solidFill>
                    <a:schemeClr val="accent5">
                      <a:lumMod val="50000"/>
                    </a:schemeClr>
                  </a:solidFill>
                </a:ln>
                <a:solidFill>
                  <a:schemeClr val="tx1"/>
                </a:solidFill>
                <a:latin typeface="Bookman Old Style" panose="02050604050505020204" pitchFamily="18" charset="0"/>
              </a:rPr>
              <a:t>not</a:t>
            </a:r>
            <a:r>
              <a:rPr lang="ru-RU" sz="2400" dirty="0">
                <a:ln>
                  <a:solidFill>
                    <a:schemeClr val="accent5">
                      <a:lumMod val="50000"/>
                    </a:schemeClr>
                  </a:solidFill>
                </a:ln>
                <a:solidFill>
                  <a:schemeClr val="tx1"/>
                </a:solidFill>
                <a:latin typeface="Bookman Old Style" panose="02050604050505020204" pitchFamily="18" charset="0"/>
              </a:rPr>
              <a:t>, имеющие операнды типа </a:t>
            </a:r>
            <a:r>
              <a:rPr lang="ru-RU" sz="2400" dirty="0" err="1">
                <a:ln>
                  <a:solidFill>
                    <a:schemeClr val="accent5">
                      <a:lumMod val="50000"/>
                    </a:schemeClr>
                  </a:solidFill>
                </a:ln>
                <a:solidFill>
                  <a:schemeClr val="tx1"/>
                </a:solidFill>
                <a:latin typeface="Bookman Old Style" panose="02050604050505020204" pitchFamily="18" charset="0"/>
              </a:rPr>
              <a:t>boolean</a:t>
            </a:r>
            <a:r>
              <a:rPr lang="ru-RU" sz="2400" dirty="0">
                <a:ln>
                  <a:solidFill>
                    <a:schemeClr val="accent5">
                      <a:lumMod val="50000"/>
                    </a:schemeClr>
                  </a:solidFill>
                </a:ln>
                <a:solidFill>
                  <a:schemeClr val="tx1"/>
                </a:solidFill>
                <a:latin typeface="Bookman Old Style" panose="02050604050505020204" pitchFamily="18" charset="0"/>
              </a:rPr>
              <a:t> и возвращающие значение типа </a:t>
            </a:r>
            <a:r>
              <a:rPr lang="ru-RU" sz="2400" dirty="0" err="1">
                <a:ln>
                  <a:solidFill>
                    <a:schemeClr val="accent5">
                      <a:lumMod val="50000"/>
                    </a:schemeClr>
                  </a:solidFill>
                </a:ln>
                <a:solidFill>
                  <a:schemeClr val="tx1"/>
                </a:solidFill>
                <a:latin typeface="Bookman Old Style" panose="02050604050505020204" pitchFamily="18" charset="0"/>
              </a:rPr>
              <a:t>boolean</a:t>
            </a:r>
            <a:r>
              <a:rPr lang="ru-RU" sz="2400" dirty="0">
                <a:ln>
                  <a:solidFill>
                    <a:schemeClr val="accent5">
                      <a:lumMod val="50000"/>
                    </a:schemeClr>
                  </a:solidFill>
                </a:ln>
                <a:solidFill>
                  <a:schemeClr val="tx1"/>
                </a:solidFill>
                <a:latin typeface="Bookman Old Style" panose="02050604050505020204" pitchFamily="18" charset="0"/>
              </a:rPr>
              <a:t>. Эти операции подчиняются стандартным правилам логики: a </a:t>
            </a:r>
            <a:r>
              <a:rPr lang="ru-RU" sz="2400" dirty="0" err="1">
                <a:ln>
                  <a:solidFill>
                    <a:schemeClr val="accent5">
                      <a:lumMod val="50000"/>
                    </a:schemeClr>
                  </a:solidFill>
                </a:ln>
                <a:solidFill>
                  <a:schemeClr val="tx1"/>
                </a:solidFill>
                <a:latin typeface="Bookman Old Style" panose="02050604050505020204" pitchFamily="18" charset="0"/>
              </a:rPr>
              <a:t>and</a:t>
            </a:r>
            <a:r>
              <a:rPr lang="ru-RU" sz="2400" dirty="0">
                <a:ln>
                  <a:solidFill>
                    <a:schemeClr val="accent5">
                      <a:lumMod val="50000"/>
                    </a:schemeClr>
                  </a:solidFill>
                </a:ln>
                <a:solidFill>
                  <a:schemeClr val="tx1"/>
                </a:solidFill>
                <a:latin typeface="Bookman Old Style" panose="02050604050505020204" pitchFamily="18" charset="0"/>
              </a:rPr>
              <a:t> b истинно только тогда, когда истинны a и b, a </a:t>
            </a:r>
            <a:r>
              <a:rPr lang="ru-RU" sz="2400" dirty="0" err="1">
                <a:ln>
                  <a:solidFill>
                    <a:schemeClr val="accent5">
                      <a:lumMod val="50000"/>
                    </a:schemeClr>
                  </a:solidFill>
                </a:ln>
                <a:solidFill>
                  <a:schemeClr val="tx1"/>
                </a:solidFill>
                <a:latin typeface="Bookman Old Style" panose="02050604050505020204" pitchFamily="18" charset="0"/>
              </a:rPr>
              <a:t>or</a:t>
            </a:r>
            <a:r>
              <a:rPr lang="ru-RU" sz="2400" dirty="0">
                <a:ln>
                  <a:solidFill>
                    <a:schemeClr val="accent5">
                      <a:lumMod val="50000"/>
                    </a:schemeClr>
                  </a:solidFill>
                </a:ln>
                <a:solidFill>
                  <a:schemeClr val="tx1"/>
                </a:solidFill>
                <a:latin typeface="Bookman Old Style" panose="02050604050505020204" pitchFamily="18" charset="0"/>
              </a:rPr>
              <a:t> b истинно только тогда, когда истинно либо a, либо b, a </a:t>
            </a:r>
            <a:r>
              <a:rPr lang="ru-RU" sz="2400" dirty="0" err="1">
                <a:ln>
                  <a:solidFill>
                    <a:schemeClr val="accent5">
                      <a:lumMod val="50000"/>
                    </a:schemeClr>
                  </a:solidFill>
                </a:ln>
                <a:solidFill>
                  <a:schemeClr val="tx1"/>
                </a:solidFill>
                <a:latin typeface="Bookman Old Style" panose="02050604050505020204" pitchFamily="18" charset="0"/>
              </a:rPr>
              <a:t>xor</a:t>
            </a:r>
            <a:r>
              <a:rPr lang="ru-RU" sz="2400" dirty="0">
                <a:ln>
                  <a:solidFill>
                    <a:schemeClr val="accent5">
                      <a:lumMod val="50000"/>
                    </a:schemeClr>
                  </a:solidFill>
                </a:ln>
                <a:solidFill>
                  <a:schemeClr val="tx1"/>
                </a:solidFill>
                <a:latin typeface="Bookman Old Style" panose="02050604050505020204" pitchFamily="18" charset="0"/>
              </a:rPr>
              <a:t> b истинно только тогда, когда только одно из a и b истинно, </a:t>
            </a:r>
            <a:r>
              <a:rPr lang="ru-RU" sz="2400" dirty="0" err="1">
                <a:ln>
                  <a:solidFill>
                    <a:schemeClr val="accent5">
                      <a:lumMod val="50000"/>
                    </a:schemeClr>
                  </a:solidFill>
                </a:ln>
                <a:solidFill>
                  <a:schemeClr val="tx1"/>
                </a:solidFill>
                <a:latin typeface="Bookman Old Style" panose="02050604050505020204" pitchFamily="18" charset="0"/>
              </a:rPr>
              <a:t>not</a:t>
            </a:r>
            <a:r>
              <a:rPr lang="ru-RU" sz="2400" dirty="0">
                <a:ln>
                  <a:solidFill>
                    <a:schemeClr val="accent5">
                      <a:lumMod val="50000"/>
                    </a:schemeClr>
                  </a:solidFill>
                </a:ln>
                <a:solidFill>
                  <a:schemeClr val="tx1"/>
                </a:solidFill>
                <a:latin typeface="Bookman Old Style" panose="02050604050505020204" pitchFamily="18" charset="0"/>
              </a:rPr>
              <a:t> a истинно только тогда, когда a ложно.  </a:t>
            </a:r>
          </a:p>
        </p:txBody>
      </p:sp>
      <p:sp>
        <p:nvSpPr>
          <p:cNvPr id="4" name="Прямоугольник 3"/>
          <p:cNvSpPr/>
          <p:nvPr/>
        </p:nvSpPr>
        <p:spPr>
          <a:xfrm>
            <a:off x="0" y="3785493"/>
            <a:ext cx="12192000" cy="461665"/>
          </a:xfrm>
          <a:prstGeom prst="rect">
            <a:avLst/>
          </a:prstGeom>
        </p:spPr>
        <p:txBody>
          <a:bodyPr wrap="square">
            <a:spAutoFit/>
          </a:bodyPr>
          <a:lstStyle/>
          <a:p>
            <a:pPr algn="ctr"/>
            <a:r>
              <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Выражения с </a:t>
            </a:r>
            <a:r>
              <a:rPr lang="ru-RU" sz="2400" cap="all"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and</a:t>
            </a:r>
            <a:r>
              <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и </a:t>
            </a:r>
            <a:r>
              <a:rPr lang="ru-RU" sz="2400" cap="all" dirty="0" err="1">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or</a:t>
            </a:r>
            <a:r>
              <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вычисляются по короткой схеме: </a:t>
            </a:r>
          </a:p>
        </p:txBody>
      </p:sp>
      <p:sp>
        <p:nvSpPr>
          <p:cNvPr id="5" name="Прямоугольник 4"/>
          <p:cNvSpPr/>
          <p:nvPr/>
        </p:nvSpPr>
        <p:spPr>
          <a:xfrm>
            <a:off x="461889" y="4389119"/>
            <a:ext cx="11268222" cy="203981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ru-RU" sz="2400" dirty="0">
                <a:ln>
                  <a:solidFill>
                    <a:schemeClr val="accent5">
                      <a:lumMod val="50000"/>
                    </a:schemeClr>
                  </a:solidFill>
                </a:ln>
                <a:solidFill>
                  <a:schemeClr val="bg2">
                    <a:lumMod val="10000"/>
                  </a:schemeClr>
                </a:solidFill>
                <a:latin typeface="Bookman Old Style" panose="02050604050505020204" pitchFamily="18" charset="0"/>
              </a:rPr>
              <a:t>в выражении x </a:t>
            </a:r>
            <a:r>
              <a:rPr lang="ru-RU" sz="2400" dirty="0" err="1">
                <a:ln>
                  <a:solidFill>
                    <a:schemeClr val="accent5">
                      <a:lumMod val="50000"/>
                    </a:schemeClr>
                  </a:solidFill>
                </a:ln>
                <a:solidFill>
                  <a:schemeClr val="bg2">
                    <a:lumMod val="10000"/>
                  </a:schemeClr>
                </a:solidFill>
                <a:latin typeface="Bookman Old Style" panose="02050604050505020204" pitchFamily="18" charset="0"/>
              </a:rPr>
              <a:t>and</a:t>
            </a:r>
            <a:r>
              <a:rPr lang="ru-RU" sz="2400" dirty="0">
                <a:ln>
                  <a:solidFill>
                    <a:schemeClr val="accent5">
                      <a:lumMod val="50000"/>
                    </a:schemeClr>
                  </a:solidFill>
                </a:ln>
                <a:solidFill>
                  <a:schemeClr val="bg2">
                    <a:lumMod val="10000"/>
                  </a:schemeClr>
                </a:solidFill>
                <a:latin typeface="Bookman Old Style" panose="02050604050505020204" pitchFamily="18" charset="0"/>
              </a:rPr>
              <a:t> y если x ложно, то все выражение ложно, и y не вычисляется;</a:t>
            </a:r>
          </a:p>
          <a:p>
            <a:pPr marL="342900" indent="-342900">
              <a:buFont typeface="Wingdings" panose="05000000000000000000" pitchFamily="2" charset="2"/>
              <a:buChar char="q"/>
            </a:pPr>
            <a:r>
              <a:rPr lang="ru-RU" sz="2400" dirty="0">
                <a:ln>
                  <a:solidFill>
                    <a:schemeClr val="accent5">
                      <a:lumMod val="50000"/>
                    </a:schemeClr>
                  </a:solidFill>
                </a:ln>
                <a:solidFill>
                  <a:schemeClr val="bg2">
                    <a:lumMod val="10000"/>
                  </a:schemeClr>
                </a:solidFill>
                <a:latin typeface="Bookman Old Style" panose="02050604050505020204" pitchFamily="18" charset="0"/>
              </a:rPr>
              <a:t>в выражении x </a:t>
            </a:r>
            <a:r>
              <a:rPr lang="ru-RU" sz="2400" dirty="0" err="1">
                <a:ln>
                  <a:solidFill>
                    <a:schemeClr val="accent5">
                      <a:lumMod val="50000"/>
                    </a:schemeClr>
                  </a:solidFill>
                </a:ln>
                <a:solidFill>
                  <a:schemeClr val="bg2">
                    <a:lumMod val="10000"/>
                  </a:schemeClr>
                </a:solidFill>
                <a:latin typeface="Bookman Old Style" panose="02050604050505020204" pitchFamily="18" charset="0"/>
              </a:rPr>
              <a:t>or</a:t>
            </a:r>
            <a:r>
              <a:rPr lang="ru-RU" sz="2400" dirty="0">
                <a:ln>
                  <a:solidFill>
                    <a:schemeClr val="accent5">
                      <a:lumMod val="50000"/>
                    </a:schemeClr>
                  </a:solidFill>
                </a:ln>
                <a:solidFill>
                  <a:schemeClr val="bg2">
                    <a:lumMod val="10000"/>
                  </a:schemeClr>
                </a:solidFill>
                <a:latin typeface="Bookman Old Style" panose="02050604050505020204" pitchFamily="18" charset="0"/>
              </a:rPr>
              <a:t> y если x истинно, то все выражение истинно, и y не вычисляется</a:t>
            </a:r>
            <a:r>
              <a:rPr lang="ru-RU" sz="2400" dirty="0" smtClean="0">
                <a:ln>
                  <a:solidFill>
                    <a:schemeClr val="accent5">
                      <a:lumMod val="50000"/>
                    </a:schemeClr>
                  </a:solidFill>
                </a:ln>
                <a:solidFill>
                  <a:schemeClr val="bg2">
                    <a:lumMod val="10000"/>
                  </a:schemeClr>
                </a:solidFill>
                <a:latin typeface="Bookman Old Style" panose="02050604050505020204" pitchFamily="18" charset="0"/>
              </a:rPr>
              <a:t>.</a:t>
            </a:r>
            <a:endParaRPr lang="ru-RU" sz="2400" dirty="0">
              <a:ln>
                <a:solidFill>
                  <a:schemeClr val="accent5">
                    <a:lumMod val="50000"/>
                  </a:schemeClr>
                </a:solidFill>
              </a:ln>
              <a:solidFill>
                <a:schemeClr val="bg2">
                  <a:lumMod val="10000"/>
                </a:schemeClr>
              </a:solidFill>
              <a:latin typeface="Bookman Old Style" panose="02050604050505020204" pitchFamily="18" charset="0"/>
            </a:endParaRPr>
          </a:p>
        </p:txBody>
      </p:sp>
      <p:grpSp>
        <p:nvGrpSpPr>
          <p:cNvPr id="6" name="Группа 5"/>
          <p:cNvGrpSpPr/>
          <p:nvPr/>
        </p:nvGrpSpPr>
        <p:grpSpPr>
          <a:xfrm>
            <a:off x="10212309" y="1"/>
            <a:ext cx="1979691" cy="851026"/>
            <a:chOff x="10212309" y="0"/>
            <a:chExt cx="1979691" cy="860079"/>
          </a:xfrm>
        </p:grpSpPr>
        <p:pic>
          <p:nvPicPr>
            <p:cNvPr id="7" name="Рисунок 6">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5856364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2000"/>
                                        <p:tgtEl>
                                          <p:spTgt spid="3"/>
                                        </p:tgtEl>
                                      </p:cBhvr>
                                    </p:animEffect>
                                  </p:childTnLst>
                                </p:cTn>
                              </p:par>
                            </p:childTnLst>
                          </p:cTn>
                        </p:par>
                        <p:par>
                          <p:cTn id="12" fill="hold">
                            <p:stCondLst>
                              <p:cond delay="2500"/>
                            </p:stCondLst>
                            <p:childTnLst>
                              <p:par>
                                <p:cTn id="13" presetID="3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3500"/>
                            </p:stCondLst>
                            <p:childTnLst>
                              <p:par>
                                <p:cTn id="20" presetID="21"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23889"/>
          </a:xfrm>
        </p:spPr>
        <p:txBody>
          <a:bodyPr>
            <a:normAutofit/>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Побитовые операции</a:t>
            </a:r>
          </a:p>
        </p:txBody>
      </p:sp>
      <p:sp>
        <p:nvSpPr>
          <p:cNvPr id="3" name="Прямоугольник 2"/>
          <p:cNvSpPr/>
          <p:nvPr/>
        </p:nvSpPr>
        <p:spPr>
          <a:xfrm>
            <a:off x="0" y="1122481"/>
            <a:ext cx="12192000" cy="2450713"/>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К побитовым относятся бинарные операции </a:t>
            </a:r>
            <a:r>
              <a:rPr lang="ru-RU" sz="2400" dirty="0" err="1">
                <a:ln>
                  <a:solidFill>
                    <a:schemeClr val="accent5">
                      <a:lumMod val="50000"/>
                    </a:schemeClr>
                  </a:solidFill>
                </a:ln>
                <a:solidFill>
                  <a:schemeClr val="tx1"/>
                </a:solidFill>
                <a:latin typeface="Bookman Old Style" panose="02050604050505020204" pitchFamily="18" charset="0"/>
              </a:rPr>
              <a:t>and</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or</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not</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xor</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shl</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shr</a:t>
            </a:r>
            <a:r>
              <a:rPr lang="ru-RU" sz="2400" dirty="0">
                <a:ln>
                  <a:solidFill>
                    <a:schemeClr val="accent5">
                      <a:lumMod val="50000"/>
                    </a:schemeClr>
                  </a:solidFill>
                </a:ln>
                <a:solidFill>
                  <a:schemeClr val="tx1"/>
                </a:solidFill>
                <a:latin typeface="Bookman Old Style" panose="02050604050505020204" pitchFamily="18" charset="0"/>
              </a:rPr>
              <a:t>. Они производят побитовые манипуляции с операндами целого типа. Результирующий тип для </a:t>
            </a:r>
            <a:r>
              <a:rPr lang="ru-RU" sz="2400" dirty="0" err="1">
                <a:ln>
                  <a:solidFill>
                    <a:schemeClr val="accent5">
                      <a:lumMod val="50000"/>
                    </a:schemeClr>
                  </a:solidFill>
                </a:ln>
                <a:solidFill>
                  <a:schemeClr val="tx1"/>
                </a:solidFill>
                <a:latin typeface="Bookman Old Style" panose="02050604050505020204" pitchFamily="18" charset="0"/>
              </a:rPr>
              <a:t>and</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or</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xor</a:t>
            </a:r>
            <a:r>
              <a:rPr lang="ru-RU" sz="2400" dirty="0">
                <a:ln>
                  <a:solidFill>
                    <a:schemeClr val="accent5">
                      <a:lumMod val="50000"/>
                    </a:schemeClr>
                  </a:solidFill>
                </a:ln>
                <a:solidFill>
                  <a:schemeClr val="tx1"/>
                </a:solidFill>
                <a:latin typeface="Bookman Old Style" panose="02050604050505020204" pitchFamily="18" charset="0"/>
              </a:rPr>
              <a:t> будет наименьшим целым, включающим все возможные значения обоих типов операндов. Для </a:t>
            </a:r>
            <a:r>
              <a:rPr lang="ru-RU" sz="2400" dirty="0" err="1">
                <a:ln>
                  <a:solidFill>
                    <a:schemeClr val="accent5">
                      <a:lumMod val="50000"/>
                    </a:schemeClr>
                  </a:solidFill>
                </a:ln>
                <a:solidFill>
                  <a:schemeClr val="tx1"/>
                </a:solidFill>
                <a:latin typeface="Bookman Old Style" panose="02050604050505020204" pitchFamily="18" charset="0"/>
              </a:rPr>
              <a:t>shl</a:t>
            </a:r>
            <a:r>
              <a:rPr lang="ru-RU" sz="2400" dirty="0">
                <a:ln>
                  <a:solidFill>
                    <a:schemeClr val="accent5">
                      <a:lumMod val="50000"/>
                    </a:schemeClr>
                  </a:solidFill>
                </a:ln>
                <a:solidFill>
                  <a:schemeClr val="tx1"/>
                </a:solidFill>
                <a:latin typeface="Bookman Old Style" panose="02050604050505020204" pitchFamily="18" charset="0"/>
              </a:rPr>
              <a:t>, </a:t>
            </a:r>
            <a:r>
              <a:rPr lang="ru-RU" sz="2400" dirty="0" err="1">
                <a:ln>
                  <a:solidFill>
                    <a:schemeClr val="accent5">
                      <a:lumMod val="50000"/>
                    </a:schemeClr>
                  </a:solidFill>
                </a:ln>
                <a:solidFill>
                  <a:schemeClr val="tx1"/>
                </a:solidFill>
                <a:latin typeface="Bookman Old Style" panose="02050604050505020204" pitchFamily="18" charset="0"/>
              </a:rPr>
              <a:t>shr</a:t>
            </a:r>
            <a:r>
              <a:rPr lang="ru-RU" sz="2400" dirty="0">
                <a:ln>
                  <a:solidFill>
                    <a:schemeClr val="accent5">
                      <a:lumMod val="50000"/>
                    </a:schemeClr>
                  </a:solidFill>
                </a:ln>
                <a:solidFill>
                  <a:schemeClr val="tx1"/>
                </a:solidFill>
                <a:latin typeface="Bookman Old Style" panose="02050604050505020204" pitchFamily="18" charset="0"/>
              </a:rPr>
              <a:t> результирующий тип совпадает с типом левого операнда, для </a:t>
            </a:r>
            <a:r>
              <a:rPr lang="ru-RU" sz="2400" dirty="0" err="1">
                <a:ln>
                  <a:solidFill>
                    <a:schemeClr val="accent5">
                      <a:lumMod val="50000"/>
                    </a:schemeClr>
                  </a:solidFill>
                </a:ln>
                <a:solidFill>
                  <a:schemeClr val="tx1"/>
                </a:solidFill>
                <a:latin typeface="Bookman Old Style" panose="02050604050505020204" pitchFamily="18" charset="0"/>
              </a:rPr>
              <a:t>not</a:t>
            </a:r>
            <a:r>
              <a:rPr lang="ru-RU" sz="2400" dirty="0">
                <a:ln>
                  <a:solidFill>
                    <a:schemeClr val="accent5">
                      <a:lumMod val="50000"/>
                    </a:schemeClr>
                  </a:solidFill>
                </a:ln>
                <a:solidFill>
                  <a:schemeClr val="tx1"/>
                </a:solidFill>
                <a:latin typeface="Bookman Old Style" panose="02050604050505020204" pitchFamily="18" charset="0"/>
              </a:rPr>
              <a:t> - с типом операнда</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126610" y="3709468"/>
            <a:ext cx="4951827" cy="293048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Побитовые операции осуществляются следующим образом: с каждым битом (0 принимается за </a:t>
            </a:r>
            <a:r>
              <a:rPr lang="ru-RU" sz="2400" dirty="0" err="1">
                <a:ln>
                  <a:solidFill>
                    <a:schemeClr val="accent5">
                      <a:lumMod val="50000"/>
                    </a:schemeClr>
                  </a:solidFill>
                </a:ln>
                <a:solidFill>
                  <a:schemeClr val="tx1"/>
                </a:solidFill>
                <a:latin typeface="Bookman Old Style" panose="02050604050505020204" pitchFamily="18" charset="0"/>
              </a:rPr>
              <a:t>False</a:t>
            </a:r>
            <a:r>
              <a:rPr lang="ru-RU" sz="2400" dirty="0">
                <a:ln>
                  <a:solidFill>
                    <a:schemeClr val="accent5">
                      <a:lumMod val="50000"/>
                    </a:schemeClr>
                  </a:solidFill>
                </a:ln>
                <a:solidFill>
                  <a:schemeClr val="tx1"/>
                </a:solidFill>
                <a:latin typeface="Bookman Old Style" panose="02050604050505020204" pitchFamily="18" charset="0"/>
              </a:rPr>
              <a:t>, 1 - за </a:t>
            </a:r>
            <a:r>
              <a:rPr lang="ru-RU" sz="2400" dirty="0" err="1">
                <a:ln>
                  <a:solidFill>
                    <a:schemeClr val="accent5">
                      <a:lumMod val="50000"/>
                    </a:schemeClr>
                  </a:solidFill>
                </a:ln>
                <a:solidFill>
                  <a:schemeClr val="tx1"/>
                </a:solidFill>
                <a:latin typeface="Bookman Old Style" panose="02050604050505020204" pitchFamily="18" charset="0"/>
              </a:rPr>
              <a:t>True</a:t>
            </a:r>
            <a:r>
              <a:rPr lang="ru-RU" sz="2400" dirty="0">
                <a:ln>
                  <a:solidFill>
                    <a:schemeClr val="accent5">
                      <a:lumMod val="50000"/>
                    </a:schemeClr>
                  </a:solidFill>
                </a:ln>
                <a:solidFill>
                  <a:schemeClr val="tx1"/>
                </a:solidFill>
                <a:latin typeface="Bookman Old Style" panose="02050604050505020204" pitchFamily="18" charset="0"/>
              </a:rPr>
              <a:t>) производится соответствующая логическая операция.</a:t>
            </a: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6511" y="4126715"/>
            <a:ext cx="5895909" cy="209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301461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2500"/>
                            </p:stCondLst>
                            <p:childTnLst>
                              <p:par>
                                <p:cTn id="13" presetID="13"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out)">
                                      <p:cBhvr>
                                        <p:cTn id="15" dur="2000"/>
                                        <p:tgtEl>
                                          <p:spTgt spid="4"/>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09822"/>
          </a:xfrm>
        </p:spPr>
        <p:txBody>
          <a:bodyPr>
            <a:normAutofit/>
          </a:bodyPr>
          <a:lstStyle/>
          <a:p>
            <a:pPr algn="ctr"/>
            <a:r>
              <a:rPr lang="ru-RU" sz="4800" cap="all" dirty="0">
                <a:ln>
                  <a:solidFill>
                    <a:schemeClr val="accent1">
                      <a:lumMod val="40000"/>
                      <a:lumOff val="60000"/>
                    </a:schemeClr>
                  </a:solidFill>
                </a:ln>
                <a:solidFill>
                  <a:schemeClr val="tx2">
                    <a:lumMod val="50000"/>
                  </a:schemeClr>
                </a:solidFill>
                <a:effectLst>
                  <a:reflection blurRad="6350" stA="55000" endA="300" endPos="45500" dir="5400000" sy="-100000" algn="bl" rotWithShape="0"/>
                </a:effectLst>
                <a:latin typeface="Bookman Old Style" panose="02050604050505020204" pitchFamily="18" charset="0"/>
              </a:rPr>
              <a:t>Операции сравнения</a:t>
            </a:r>
          </a:p>
        </p:txBody>
      </p:sp>
      <p:sp>
        <p:nvSpPr>
          <p:cNvPr id="3" name="Прямоугольник 2"/>
          <p:cNvSpPr/>
          <p:nvPr/>
        </p:nvSpPr>
        <p:spPr>
          <a:xfrm>
            <a:off x="0" y="1454540"/>
            <a:ext cx="12192000" cy="158964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Операции сравнения &lt;, &gt;, &lt;=, &gt;=, =, &lt;&gt; возвращают значение типа </a:t>
            </a:r>
            <a:r>
              <a:rPr lang="ru-RU" sz="2800" dirty="0" err="1">
                <a:ln>
                  <a:solidFill>
                    <a:schemeClr val="accent5">
                      <a:lumMod val="50000"/>
                    </a:schemeClr>
                  </a:solidFill>
                </a:ln>
                <a:solidFill>
                  <a:schemeClr val="tx1"/>
                </a:solidFill>
                <a:latin typeface="Bookman Old Style" panose="02050604050505020204" pitchFamily="18" charset="0"/>
              </a:rPr>
              <a:t>boolean</a:t>
            </a:r>
            <a:r>
              <a:rPr lang="ru-RU" sz="2800" dirty="0">
                <a:ln>
                  <a:solidFill>
                    <a:schemeClr val="accent5">
                      <a:lumMod val="50000"/>
                    </a:schemeClr>
                  </a:solidFill>
                </a:ln>
                <a:solidFill>
                  <a:schemeClr val="tx1"/>
                </a:solidFill>
                <a:latin typeface="Bookman Old Style" panose="02050604050505020204" pitchFamily="18" charset="0"/>
              </a:rPr>
              <a:t> и применяются к операндам простого типа и к строкам</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0" y="3288904"/>
            <a:ext cx="12084148" cy="301342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Операции = и &lt;&gt; также применяются ко всем типам. Для размерных типов по умолчанию сравниваются значения, для ссылочных типов - ссылки. Можно переопределить это поведение, перегрузив операции = и &lt;&gt;. Аналогично можно перегрузить все операции сравнения для типов записей и классов, вводимых пользователем</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grpSp>
        <p:nvGrpSpPr>
          <p:cNvPr id="5" name="Группа 4"/>
          <p:cNvGrpSpPr/>
          <p:nvPr/>
        </p:nvGrpSpPr>
        <p:grpSpPr>
          <a:xfrm>
            <a:off x="10212309" y="1"/>
            <a:ext cx="1979691" cy="851026"/>
            <a:chOff x="10212309" y="0"/>
            <a:chExt cx="1979691" cy="860079"/>
          </a:xfrm>
        </p:grpSpPr>
        <p:pic>
          <p:nvPicPr>
            <p:cNvPr id="6" name="Рисунок 5">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7" name="TextBox 6"/>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001130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1"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2)">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a:bodyPr>
          <a:lstStyle/>
          <a:p>
            <a:pPr algn="ctr"/>
            <a:r>
              <a:rPr lang="ru-RU" sz="4800" dirty="0" smtClean="0">
                <a:ln>
                  <a:solidFill>
                    <a:schemeClr val="accent1">
                      <a:lumMod val="40000"/>
                      <a:lumOff val="60000"/>
                    </a:schemeClr>
                  </a:solidFill>
                </a:ln>
                <a:solidFill>
                  <a:schemeClr val="tx1">
                    <a:lumMod val="95000"/>
                    <a:lumOff val="5000"/>
                  </a:schemeClr>
                </a:solidFill>
                <a:effectLst>
                  <a:glow rad="63500">
                    <a:schemeClr val="accent3">
                      <a:satMod val="175000"/>
                      <a:alpha val="40000"/>
                    </a:schemeClr>
                  </a:glow>
                  <a:reflection blurRad="6350" stA="55000" endA="300" endPos="45500" dir="5400000" sy="-100000" algn="bl" rotWithShape="0"/>
                </a:effectLst>
                <a:latin typeface="Bookman Old Style" panose="02050604050505020204" pitchFamily="18" charset="0"/>
              </a:rPr>
              <a:t>ИСТОРИЯ</a:t>
            </a:r>
            <a:endParaRPr lang="ru-RU" sz="4800" dirty="0">
              <a:ln>
                <a:solidFill>
                  <a:schemeClr val="accent1">
                    <a:lumMod val="40000"/>
                    <a:lumOff val="60000"/>
                  </a:schemeClr>
                </a:solidFill>
              </a:ln>
              <a:solidFill>
                <a:schemeClr val="tx1">
                  <a:lumMod val="95000"/>
                  <a:lumOff val="5000"/>
                </a:schemeClr>
              </a:solidFill>
              <a:effectLst>
                <a:glow rad="63500">
                  <a:schemeClr val="accent3">
                    <a:satMod val="175000"/>
                    <a:alpha val="40000"/>
                  </a:schemeClr>
                </a:glow>
                <a:reflection blurRad="6350" stA="55000" endA="300" endPos="45500" dir="5400000" sy="-100000" algn="bl" rotWithShape="0"/>
              </a:effectLst>
            </a:endParaRPr>
          </a:p>
        </p:txBody>
      </p:sp>
      <p:pic>
        <p:nvPicPr>
          <p:cNvPr id="3" name="Рисунок 2"/>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11500"/>
                    </a14:imgEffect>
                    <a14:imgEffect>
                      <a14:saturation sat="71000"/>
                    </a14:imgEffect>
                  </a14:imgLayer>
                </a14:imgProps>
              </a:ext>
              <a:ext uri="{28A0092B-C50C-407E-A947-70E740481C1C}">
                <a14:useLocalDpi xmlns:a14="http://schemas.microsoft.com/office/drawing/2010/main"/>
              </a:ext>
            </a:extLst>
          </a:blip>
          <a:stretch>
            <a:fillRect/>
          </a:stretch>
        </p:blipFill>
        <p:spPr>
          <a:xfrm>
            <a:off x="7817859" y="1314432"/>
            <a:ext cx="4077776" cy="3236889"/>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14300"/>
          </a:effectLst>
        </p:spPr>
      </p:pic>
      <p:sp>
        <p:nvSpPr>
          <p:cNvPr id="4" name="Прямоугольник 3"/>
          <p:cNvSpPr/>
          <p:nvPr/>
        </p:nvSpPr>
        <p:spPr>
          <a:xfrm>
            <a:off x="163261" y="1234521"/>
            <a:ext cx="7462489" cy="3423743"/>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a:ln>
                  <a:solidFill>
                    <a:schemeClr val="accent5">
                      <a:lumMod val="50000"/>
                    </a:schemeClr>
                  </a:solidFill>
                </a:ln>
                <a:solidFill>
                  <a:schemeClr val="tx1">
                    <a:lumMod val="95000"/>
                    <a:lumOff val="5000"/>
                  </a:schemeClr>
                </a:solidFill>
                <a:latin typeface="Bookman Old Style" panose="02050604050505020204" pitchFamily="18" charset="0"/>
                <a:ea typeface="Batang" panose="02030600000101010101" pitchFamily="18" charset="-127"/>
              </a:rPr>
              <a:t>Первая публикация Вирта о языке датирована 1970 годом; представляя язык, автор в качестве цели его создания указывал построение небольшого и эффективного языка, способствующего хорошему стилю программирования, использующему структурное программирование и структурированные данные.</a:t>
            </a:r>
          </a:p>
        </p:txBody>
      </p:sp>
      <p:sp>
        <p:nvSpPr>
          <p:cNvPr id="5" name="Прямоугольник 4"/>
          <p:cNvSpPr/>
          <p:nvPr/>
        </p:nvSpPr>
        <p:spPr>
          <a:xfrm>
            <a:off x="35623" y="4857630"/>
            <a:ext cx="12120753" cy="200037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a:solidFill>
                    <a:schemeClr val="accent5">
                      <a:lumMod val="50000"/>
                    </a:schemeClr>
                  </a:solidFill>
                </a:ln>
                <a:solidFill>
                  <a:schemeClr val="tx1"/>
                </a:solidFill>
                <a:latin typeface="Bookman Old Style" panose="02050604050505020204" pitchFamily="18" charset="0"/>
                <a:ea typeface="Batang" panose="02030600000101010101" pitchFamily="18" charset="-127"/>
              </a:rPr>
              <a:t>Последующая работа Вирта была направлена на создание на основе Паскаля языка системного программирования, с сохранением возможности вести на его базе систематический, целостный курс обучения профессиональному программированию. Результат этой работы — язык Модула-2.</a:t>
            </a:r>
          </a:p>
        </p:txBody>
      </p:sp>
      <p:grpSp>
        <p:nvGrpSpPr>
          <p:cNvPr id="6" name="Группа 5"/>
          <p:cNvGrpSpPr/>
          <p:nvPr/>
        </p:nvGrpSpPr>
        <p:grpSpPr>
          <a:xfrm>
            <a:off x="10212309" y="1"/>
            <a:ext cx="1979691" cy="851026"/>
            <a:chOff x="10212309" y="0"/>
            <a:chExt cx="1979691" cy="860079"/>
          </a:xfrm>
        </p:grpSpPr>
        <p:pic>
          <p:nvPicPr>
            <p:cNvPr id="7" name="Рисунок 6">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982999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500"/>
                            </p:stCondLst>
                            <p:childTnLst>
                              <p:par>
                                <p:cTn id="23" presetID="6"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64566"/>
          </a:xfrm>
        </p:spPr>
        <p:txBody>
          <a:bodyPr>
            <a:normAutofit/>
          </a:bodyPr>
          <a:lstStyle/>
          <a:p>
            <a:pPr algn="ctr"/>
            <a:r>
              <a:rPr lang="ru-RU" sz="4800" cap="all" dirty="0">
                <a:ln>
                  <a:solidFill>
                    <a:schemeClr val="accent1">
                      <a:lumMod val="40000"/>
                      <a:lumOff val="60000"/>
                    </a:schemeClr>
                  </a:solidFill>
                </a:ln>
                <a:solidFill>
                  <a:schemeClr val="tx2">
                    <a:lumMod val="50000"/>
                  </a:schemeClr>
                </a:solidFill>
                <a:effectLst>
                  <a:reflection blurRad="6350" stA="55000" endA="300" endPos="45500" dir="5400000" sy="-100000" algn="bl" rotWithShape="0"/>
                </a:effectLst>
                <a:latin typeface="Bookman Old Style" panose="02050604050505020204" pitchFamily="18" charset="0"/>
              </a:rPr>
              <a:t>Операции с указателями</a:t>
            </a:r>
          </a:p>
        </p:txBody>
      </p:sp>
      <p:sp>
        <p:nvSpPr>
          <p:cNvPr id="3" name="Прямоугольник 2"/>
          <p:cNvSpPr/>
          <p:nvPr/>
        </p:nvSpPr>
        <p:spPr>
          <a:xfrm>
            <a:off x="0" y="1819127"/>
            <a:ext cx="12192000" cy="1133915"/>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Ко всем указателям применимы операции сравнения = и </a:t>
            </a:r>
            <a:r>
              <a:rPr lang="ru-RU" sz="2800" dirty="0" smtClean="0">
                <a:ln>
                  <a:solidFill>
                    <a:schemeClr val="accent5">
                      <a:lumMod val="50000"/>
                    </a:schemeClr>
                  </a:solidFill>
                </a:ln>
                <a:solidFill>
                  <a:schemeClr val="tx1"/>
                </a:solidFill>
                <a:latin typeface="Bookman Old Style" panose="02050604050505020204" pitchFamily="18" charset="0"/>
              </a:rPr>
              <a:t>&lt;&gt;.</a:t>
            </a:r>
            <a:endParaRPr lang="ru-RU" sz="28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0" y="3407604"/>
            <a:ext cx="12192000" cy="236015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К типизированным указателям применима операция разыменования ^: если p является указателем на тип T, то p^ - элемент типа T, на который указывает p. Указатели </a:t>
            </a:r>
            <a:r>
              <a:rPr lang="ru-RU" sz="2800" dirty="0" err="1">
                <a:ln>
                  <a:solidFill>
                    <a:schemeClr val="accent5">
                      <a:lumMod val="50000"/>
                    </a:schemeClr>
                  </a:solidFill>
                </a:ln>
                <a:solidFill>
                  <a:schemeClr val="tx1"/>
                </a:solidFill>
                <a:latin typeface="Bookman Old Style" panose="02050604050505020204" pitchFamily="18" charset="0"/>
              </a:rPr>
              <a:t>pointer</a:t>
            </a:r>
            <a:r>
              <a:rPr lang="ru-RU" sz="2800" dirty="0">
                <a:ln>
                  <a:solidFill>
                    <a:schemeClr val="accent5">
                      <a:lumMod val="50000"/>
                    </a:schemeClr>
                  </a:solidFill>
                </a:ln>
                <a:solidFill>
                  <a:schemeClr val="tx1"/>
                </a:solidFill>
                <a:latin typeface="Bookman Old Style" panose="02050604050505020204" pitchFamily="18" charset="0"/>
              </a:rPr>
              <a:t> разыменовывать нельзя</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grpSp>
        <p:nvGrpSpPr>
          <p:cNvPr id="5" name="Группа 4"/>
          <p:cNvGrpSpPr/>
          <p:nvPr/>
        </p:nvGrpSpPr>
        <p:grpSpPr>
          <a:xfrm>
            <a:off x="10212309" y="1"/>
            <a:ext cx="1979691" cy="851026"/>
            <a:chOff x="10212309" y="0"/>
            <a:chExt cx="1979691" cy="860079"/>
          </a:xfrm>
        </p:grpSpPr>
        <p:pic>
          <p:nvPicPr>
            <p:cNvPr id="6" name="Рисунок 5">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7" name="TextBox 6"/>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6488730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92702"/>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Оператор присваивания</a:t>
            </a:r>
          </a:p>
        </p:txBody>
      </p:sp>
      <p:sp>
        <p:nvSpPr>
          <p:cNvPr id="3" name="Прямоугольник 2"/>
          <p:cNvSpPr/>
          <p:nvPr/>
        </p:nvSpPr>
        <p:spPr>
          <a:xfrm>
            <a:off x="778413" y="1195754"/>
            <a:ext cx="10306930" cy="956603"/>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Оператор присваивания имеет вид: </a:t>
            </a:r>
          </a:p>
          <a:p>
            <a:pPr algn="ctr"/>
            <a:r>
              <a:rPr lang="ru-RU" sz="2800" dirty="0">
                <a:ln>
                  <a:solidFill>
                    <a:schemeClr val="accent5">
                      <a:lumMod val="50000"/>
                    </a:schemeClr>
                  </a:solidFill>
                </a:ln>
                <a:solidFill>
                  <a:schemeClr val="tx1"/>
                </a:solidFill>
                <a:latin typeface="Bookman Old Style" panose="02050604050505020204" pitchFamily="18" charset="0"/>
              </a:rPr>
              <a:t>переменная </a:t>
            </a:r>
            <a:r>
              <a:rPr lang="ru-RU" sz="3200" dirty="0">
                <a:ln>
                  <a:solidFill>
                    <a:schemeClr val="accent5">
                      <a:lumMod val="50000"/>
                    </a:schemeClr>
                  </a:solidFill>
                </a:ln>
                <a:solidFill>
                  <a:schemeClr val="tx1"/>
                </a:solidFill>
                <a:latin typeface="Bookman Old Style" panose="02050604050505020204" pitchFamily="18" charset="0"/>
              </a:rPr>
              <a:t>:=</a:t>
            </a:r>
            <a:r>
              <a:rPr lang="ru-RU" sz="2800" dirty="0">
                <a:ln>
                  <a:solidFill>
                    <a:schemeClr val="accent5">
                      <a:lumMod val="50000"/>
                    </a:schemeClr>
                  </a:solidFill>
                </a:ln>
                <a:solidFill>
                  <a:schemeClr val="tx1"/>
                </a:solidFill>
                <a:latin typeface="Bookman Old Style" panose="02050604050505020204" pitchFamily="18" charset="0"/>
              </a:rPr>
              <a:t> выражение</a:t>
            </a:r>
          </a:p>
        </p:txBody>
      </p:sp>
      <p:sp>
        <p:nvSpPr>
          <p:cNvPr id="4" name="Прямоугольник 3"/>
          <p:cNvSpPr/>
          <p:nvPr/>
        </p:nvSpPr>
        <p:spPr>
          <a:xfrm>
            <a:off x="0" y="2359153"/>
            <a:ext cx="12192000" cy="224296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dirty="0">
                <a:ln>
                  <a:solidFill>
                    <a:schemeClr val="accent5">
                      <a:lumMod val="50000"/>
                    </a:schemeClr>
                  </a:solidFill>
                </a:ln>
                <a:solidFill>
                  <a:schemeClr val="tx1"/>
                </a:solidFill>
                <a:latin typeface="Bookman Old Style" panose="02050604050505020204" pitchFamily="18" charset="0"/>
              </a:rPr>
              <a:t>В качестве переменной может быть простая переменная, </a:t>
            </a:r>
            <a:r>
              <a:rPr lang="ru-RU" sz="2600" dirty="0" err="1">
                <a:ln>
                  <a:solidFill>
                    <a:schemeClr val="accent5">
                      <a:lumMod val="50000"/>
                    </a:schemeClr>
                  </a:solidFill>
                </a:ln>
                <a:solidFill>
                  <a:schemeClr val="tx1"/>
                </a:solidFill>
                <a:latin typeface="Bookman Old Style" panose="02050604050505020204" pitchFamily="18" charset="0"/>
              </a:rPr>
              <a:t>разыменованный</a:t>
            </a:r>
            <a:r>
              <a:rPr lang="ru-RU" sz="2600" dirty="0">
                <a:ln>
                  <a:solidFill>
                    <a:schemeClr val="accent5">
                      <a:lumMod val="50000"/>
                    </a:schemeClr>
                  </a:solidFill>
                </a:ln>
                <a:solidFill>
                  <a:schemeClr val="tx1"/>
                </a:solidFill>
                <a:latin typeface="Bookman Old Style" panose="02050604050505020204" pitchFamily="18" charset="0"/>
              </a:rPr>
              <a:t> указатель, переменная с индексами или компонент переменной типа запись. Символ := называется значком присваивания. Выражение должно быть совместимо по присваиванию с переменной</a:t>
            </a:r>
            <a:r>
              <a:rPr lang="ru-RU" sz="2600" dirty="0" smtClean="0">
                <a:ln>
                  <a:solidFill>
                    <a:schemeClr val="accent5">
                      <a:lumMod val="50000"/>
                    </a:schemeClr>
                  </a:solidFill>
                </a:ln>
                <a:solidFill>
                  <a:schemeClr val="tx1"/>
                </a:solidFill>
                <a:latin typeface="Bookman Old Style" panose="02050604050505020204" pitchFamily="18" charset="0"/>
              </a:rPr>
              <a:t>.</a:t>
            </a:r>
            <a:endParaRPr lang="ru-RU" sz="26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316036" y="4649994"/>
            <a:ext cx="4740812" cy="1837151"/>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dirty="0">
                <a:ln>
                  <a:solidFill>
                    <a:schemeClr val="accent5">
                      <a:lumMod val="50000"/>
                    </a:schemeClr>
                  </a:solidFill>
                </a:ln>
                <a:solidFill>
                  <a:schemeClr val="tx1"/>
                </a:solidFill>
                <a:latin typeface="Bookman Old Style" panose="02050604050505020204" pitchFamily="18" charset="0"/>
              </a:rPr>
              <a:t>Оператор присваивания заменяет текущее значение переменной значением выражения</a:t>
            </a:r>
            <a:r>
              <a:rPr lang="ru-RU" sz="2600" dirty="0" smtClean="0">
                <a:ln>
                  <a:solidFill>
                    <a:schemeClr val="accent5">
                      <a:lumMod val="50000"/>
                    </a:schemeClr>
                  </a:solidFill>
                </a:ln>
                <a:solidFill>
                  <a:schemeClr val="tx1"/>
                </a:solidFill>
                <a:latin typeface="Bookman Old Style" panose="02050604050505020204" pitchFamily="18" charset="0"/>
              </a:rPr>
              <a:t>.</a:t>
            </a:r>
            <a:endParaRPr lang="ru-RU" sz="2600" dirty="0">
              <a:ln>
                <a:solidFill>
                  <a:schemeClr val="accent5">
                    <a:lumMod val="50000"/>
                  </a:schemeClr>
                </a:solidFill>
              </a:ln>
              <a:solidFill>
                <a:schemeClr val="tx1"/>
              </a:solidFill>
              <a:latin typeface="Bookman Old Style" panose="0205060405050502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09845" y="5139431"/>
            <a:ext cx="6271359" cy="657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Группа 6"/>
          <p:cNvGrpSpPr/>
          <p:nvPr/>
        </p:nvGrpSpPr>
        <p:grpSpPr>
          <a:xfrm>
            <a:off x="10212309" y="1"/>
            <a:ext cx="1979691" cy="851026"/>
            <a:chOff x="10212309" y="0"/>
            <a:chExt cx="1979691" cy="860079"/>
          </a:xfrm>
        </p:grpSpPr>
        <p:pic>
          <p:nvPicPr>
            <p:cNvPr id="8" name="Рисунок 7">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54154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54186"/>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Составной оператор</a:t>
            </a:r>
          </a:p>
        </p:txBody>
      </p:sp>
      <p:sp>
        <p:nvSpPr>
          <p:cNvPr id="3" name="Прямоугольник 2"/>
          <p:cNvSpPr/>
          <p:nvPr/>
        </p:nvSpPr>
        <p:spPr>
          <a:xfrm>
            <a:off x="0" y="1154186"/>
            <a:ext cx="12192000" cy="184286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Составной оператор предназначен для объединения нескольких операторов в один. Он имеет </a:t>
            </a:r>
            <a:r>
              <a:rPr lang="ru-RU" sz="2400" dirty="0" smtClean="0">
                <a:ln>
                  <a:solidFill>
                    <a:schemeClr val="accent5">
                      <a:lumMod val="50000"/>
                    </a:schemeClr>
                  </a:solidFill>
                </a:ln>
                <a:solidFill>
                  <a:schemeClr val="tx1"/>
                </a:solidFill>
                <a:latin typeface="Bookman Old Style" panose="02050604050505020204" pitchFamily="18" charset="0"/>
              </a:rPr>
              <a:t>вид:</a:t>
            </a:r>
            <a:endParaRPr lang="en-US" sz="2400" dirty="0" smtClean="0">
              <a:ln>
                <a:solidFill>
                  <a:schemeClr val="accent5">
                    <a:lumMod val="50000"/>
                  </a:schemeClr>
                </a:solidFill>
              </a:ln>
              <a:solidFill>
                <a:schemeClr val="tx1"/>
              </a:solidFill>
              <a:latin typeface="Bookman Old Style" panose="02050604050505020204" pitchFamily="18" charset="0"/>
            </a:endParaRPr>
          </a:p>
          <a:p>
            <a:pPr algn="ctr"/>
            <a:r>
              <a:rPr lang="en-US" sz="2400" dirty="0" smtClean="0">
                <a:ln>
                  <a:solidFill>
                    <a:schemeClr val="accent5">
                      <a:lumMod val="50000"/>
                    </a:schemeClr>
                  </a:solidFill>
                </a:ln>
                <a:solidFill>
                  <a:schemeClr val="tx1"/>
                </a:solidFill>
                <a:latin typeface="Bookman Old Style" panose="02050604050505020204" pitchFamily="18" charset="0"/>
              </a:rPr>
              <a:t> </a:t>
            </a:r>
            <a:r>
              <a:rPr lang="ru-RU" sz="2400" dirty="0" err="1" smtClean="0">
                <a:ln>
                  <a:solidFill>
                    <a:schemeClr val="accent5">
                      <a:lumMod val="50000"/>
                    </a:schemeClr>
                  </a:solidFill>
                </a:ln>
                <a:solidFill>
                  <a:schemeClr val="tx1"/>
                </a:solidFill>
                <a:latin typeface="Bookman Old Style" panose="02050604050505020204" pitchFamily="18" charset="0"/>
              </a:rPr>
              <a:t>begin</a:t>
            </a:r>
            <a:endParaRPr lang="ru-RU" sz="2400" dirty="0">
              <a:ln>
                <a:solidFill>
                  <a:schemeClr val="accent5">
                    <a:lumMod val="50000"/>
                  </a:schemeClr>
                </a:solidFill>
              </a:ln>
              <a:solidFill>
                <a:schemeClr val="tx1"/>
              </a:solidFill>
              <a:latin typeface="Bookman Old Style" panose="02050604050505020204" pitchFamily="18" charset="0"/>
            </a:endParaRPr>
          </a:p>
          <a:p>
            <a:pPr algn="ctr"/>
            <a:r>
              <a:rPr lang="ru-RU" sz="2400" dirty="0">
                <a:ln>
                  <a:solidFill>
                    <a:schemeClr val="accent5">
                      <a:lumMod val="50000"/>
                    </a:schemeClr>
                  </a:solidFill>
                </a:ln>
                <a:solidFill>
                  <a:schemeClr val="tx1"/>
                </a:solidFill>
                <a:latin typeface="Bookman Old Style" panose="02050604050505020204" pitchFamily="18" charset="0"/>
              </a:rPr>
              <a:t>  </a:t>
            </a:r>
            <a:r>
              <a:rPr lang="en-US" sz="2400" dirty="0" smtClean="0">
                <a:ln>
                  <a:solidFill>
                    <a:schemeClr val="accent5">
                      <a:lumMod val="50000"/>
                    </a:schemeClr>
                  </a:solidFill>
                </a:ln>
                <a:solidFill>
                  <a:schemeClr val="tx1"/>
                </a:solidFill>
                <a:latin typeface="Bookman Old Style" panose="02050604050505020204" pitchFamily="18" charset="0"/>
              </a:rPr>
              <a:t>           </a:t>
            </a:r>
            <a:r>
              <a:rPr lang="ru-RU" sz="2400" dirty="0" smtClean="0">
                <a:ln>
                  <a:solidFill>
                    <a:schemeClr val="accent5">
                      <a:lumMod val="50000"/>
                    </a:schemeClr>
                  </a:solidFill>
                </a:ln>
                <a:solidFill>
                  <a:schemeClr val="tx1"/>
                </a:solidFill>
                <a:latin typeface="Bookman Old Style" panose="02050604050505020204" pitchFamily="18" charset="0"/>
              </a:rPr>
              <a:t>операторы</a:t>
            </a:r>
            <a:endParaRPr lang="en-US" sz="2400" dirty="0" smtClean="0">
              <a:ln>
                <a:solidFill>
                  <a:schemeClr val="accent5">
                    <a:lumMod val="50000"/>
                  </a:schemeClr>
                </a:solidFill>
              </a:ln>
              <a:solidFill>
                <a:schemeClr val="tx1"/>
              </a:solidFill>
              <a:latin typeface="Bookman Old Style" panose="02050604050505020204" pitchFamily="18" charset="0"/>
            </a:endParaRPr>
          </a:p>
          <a:p>
            <a:pPr algn="ctr"/>
            <a:r>
              <a:rPr lang="ru-RU" sz="2400" dirty="0" err="1" smtClean="0">
                <a:ln>
                  <a:solidFill>
                    <a:schemeClr val="accent5">
                      <a:lumMod val="50000"/>
                    </a:schemeClr>
                  </a:solidFill>
                </a:ln>
                <a:solidFill>
                  <a:schemeClr val="tx1"/>
                </a:solidFill>
                <a:latin typeface="Bookman Old Style" panose="02050604050505020204" pitchFamily="18" charset="0"/>
              </a:rPr>
              <a:t>end</a:t>
            </a:r>
            <a:r>
              <a:rPr lang="ru-RU" sz="2400" dirty="0" smtClean="0">
                <a:ln>
                  <a:solidFill>
                    <a:schemeClr val="accent5">
                      <a:lumMod val="50000"/>
                    </a:schemeClr>
                  </a:solidFill>
                </a:ln>
                <a:solidFill>
                  <a:schemeClr val="tx1"/>
                </a:solidFill>
                <a:latin typeface="Bookman Old Style" panose="02050604050505020204" pitchFamily="18" charset="0"/>
              </a:rPr>
              <a:t> </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379828" y="3369680"/>
            <a:ext cx="5542670" cy="277790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Операторы отделяются один от другого символом ";". Ключевые слова </a:t>
            </a:r>
            <a:r>
              <a:rPr lang="ru-RU" sz="2400" dirty="0" err="1">
                <a:ln>
                  <a:solidFill>
                    <a:schemeClr val="accent5">
                      <a:lumMod val="50000"/>
                    </a:schemeClr>
                  </a:solidFill>
                </a:ln>
                <a:solidFill>
                  <a:schemeClr val="tx1"/>
                </a:solidFill>
                <a:latin typeface="Bookman Old Style" panose="02050604050505020204" pitchFamily="18" charset="0"/>
              </a:rPr>
              <a:t>begin</a:t>
            </a:r>
            <a:r>
              <a:rPr lang="ru-RU" sz="2400" dirty="0">
                <a:ln>
                  <a:solidFill>
                    <a:schemeClr val="accent5">
                      <a:lumMod val="50000"/>
                    </a:schemeClr>
                  </a:solidFill>
                </a:ln>
                <a:solidFill>
                  <a:schemeClr val="tx1"/>
                </a:solidFill>
                <a:latin typeface="Bookman Old Style" panose="02050604050505020204" pitchFamily="18" charset="0"/>
              </a:rPr>
              <a:t> и </a:t>
            </a:r>
            <a:r>
              <a:rPr lang="ru-RU" sz="2400" dirty="0" err="1">
                <a:ln>
                  <a:solidFill>
                    <a:schemeClr val="accent5">
                      <a:lumMod val="50000"/>
                    </a:schemeClr>
                  </a:solidFill>
                </a:ln>
                <a:solidFill>
                  <a:schemeClr val="tx1"/>
                </a:solidFill>
                <a:latin typeface="Bookman Old Style" panose="02050604050505020204" pitchFamily="18" charset="0"/>
              </a:rPr>
              <a:t>end</a:t>
            </a:r>
            <a:r>
              <a:rPr lang="ru-RU" sz="2400" dirty="0">
                <a:ln>
                  <a:solidFill>
                    <a:schemeClr val="accent5">
                      <a:lumMod val="50000"/>
                    </a:schemeClr>
                  </a:solidFill>
                </a:ln>
                <a:solidFill>
                  <a:schemeClr val="tx1"/>
                </a:solidFill>
                <a:latin typeface="Bookman Old Style" panose="02050604050505020204" pitchFamily="18" charset="0"/>
              </a:rPr>
              <a:t>, окаймляющие операторы, называются операторными скобками. </a:t>
            </a: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1159" y="3369680"/>
            <a:ext cx="3668527" cy="2777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038838347"/>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210457"/>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Составной оператор</a:t>
            </a:r>
            <a:endParaRPr lang="ru-RU" sz="4800" dirty="0"/>
          </a:p>
        </p:txBody>
      </p:sp>
      <p:sp>
        <p:nvSpPr>
          <p:cNvPr id="3" name="Прямоугольник 2"/>
          <p:cNvSpPr/>
          <p:nvPr/>
        </p:nvSpPr>
        <p:spPr>
          <a:xfrm>
            <a:off x="349347" y="1379269"/>
            <a:ext cx="11493305" cy="175251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Перед </a:t>
            </a:r>
            <a:r>
              <a:rPr lang="ru-RU" sz="2400" dirty="0" err="1">
                <a:ln>
                  <a:solidFill>
                    <a:schemeClr val="accent5">
                      <a:lumMod val="50000"/>
                    </a:schemeClr>
                  </a:solidFill>
                </a:ln>
                <a:solidFill>
                  <a:schemeClr val="tx1"/>
                </a:solidFill>
                <a:latin typeface="Bookman Old Style" panose="02050604050505020204" pitchFamily="18" charset="0"/>
              </a:rPr>
              <a:t>end</a:t>
            </a:r>
            <a:r>
              <a:rPr lang="ru-RU" sz="2400" dirty="0">
                <a:ln>
                  <a:solidFill>
                    <a:schemeClr val="accent5">
                      <a:lumMod val="50000"/>
                    </a:schemeClr>
                  </a:solidFill>
                </a:ln>
                <a:solidFill>
                  <a:schemeClr val="tx1"/>
                </a:solidFill>
                <a:latin typeface="Bookman Old Style" panose="02050604050505020204" pitchFamily="18" charset="0"/>
              </a:rPr>
              <a:t> также может ставиться ";". В этом случае считается, что последним оператором перед </a:t>
            </a:r>
            <a:r>
              <a:rPr lang="ru-RU" sz="2400" dirty="0" err="1">
                <a:ln>
                  <a:solidFill>
                    <a:schemeClr val="accent5">
                      <a:lumMod val="50000"/>
                    </a:schemeClr>
                  </a:solidFill>
                </a:ln>
                <a:solidFill>
                  <a:schemeClr val="tx1"/>
                </a:solidFill>
                <a:latin typeface="Bookman Old Style" panose="02050604050505020204" pitchFamily="18" charset="0"/>
              </a:rPr>
              <a:t>end</a:t>
            </a:r>
            <a:r>
              <a:rPr lang="ru-RU" sz="2400" dirty="0">
                <a:ln>
                  <a:solidFill>
                    <a:schemeClr val="accent5">
                      <a:lumMod val="50000"/>
                    </a:schemeClr>
                  </a:solidFill>
                </a:ln>
                <a:solidFill>
                  <a:schemeClr val="tx1"/>
                </a:solidFill>
                <a:latin typeface="Bookman Old Style" panose="02050604050505020204" pitchFamily="18" charset="0"/>
              </a:rPr>
              <a:t> является пустой оператор, не выполняющий никаких действий</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686974" y="3638326"/>
            <a:ext cx="5137052" cy="191522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Помимо операторов, в блоке могут быть </a:t>
            </a:r>
            <a:r>
              <a:rPr lang="ru-RU" sz="2400" dirty="0" err="1">
                <a:ln>
                  <a:solidFill>
                    <a:schemeClr val="accent5">
                      <a:lumMod val="50000"/>
                    </a:schemeClr>
                  </a:solidFill>
                </a:ln>
                <a:solidFill>
                  <a:schemeClr val="tx1"/>
                </a:solidFill>
                <a:latin typeface="Bookman Old Style" panose="02050604050505020204" pitchFamily="18" charset="0"/>
              </a:rPr>
              <a:t>внутриблочные</a:t>
            </a:r>
            <a:r>
              <a:rPr lang="ru-RU" sz="2400" dirty="0">
                <a:ln>
                  <a:solidFill>
                    <a:schemeClr val="accent5">
                      <a:lumMod val="50000"/>
                    </a:schemeClr>
                  </a:solidFill>
                </a:ln>
                <a:solidFill>
                  <a:schemeClr val="tx1"/>
                </a:solidFill>
                <a:latin typeface="Bookman Old Style" panose="02050604050505020204" pitchFamily="18" charset="0"/>
              </a:rPr>
              <a:t> описания переменных</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94747" y="3500252"/>
            <a:ext cx="3421782" cy="2591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Группа 5"/>
          <p:cNvGrpSpPr/>
          <p:nvPr/>
        </p:nvGrpSpPr>
        <p:grpSpPr>
          <a:xfrm>
            <a:off x="10212309" y="1"/>
            <a:ext cx="1979691" cy="851026"/>
            <a:chOff x="10212309" y="0"/>
            <a:chExt cx="1979691" cy="860079"/>
          </a:xfrm>
        </p:grpSpPr>
        <p:pic>
          <p:nvPicPr>
            <p:cNvPr id="7" name="Рисунок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8" name="TextBox 7"/>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54153886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Right)">
                                      <p:cBhvr>
                                        <p:cTn id="15" dur="500"/>
                                        <p:tgtEl>
                                          <p:spTgt spid="4"/>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54186"/>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Пустой оператор</a:t>
            </a:r>
          </a:p>
        </p:txBody>
      </p:sp>
      <p:sp>
        <p:nvSpPr>
          <p:cNvPr id="3" name="Прямоугольник 2"/>
          <p:cNvSpPr/>
          <p:nvPr/>
        </p:nvSpPr>
        <p:spPr>
          <a:xfrm>
            <a:off x="160607" y="1145173"/>
            <a:ext cx="11870786" cy="1096644"/>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Пустой оператор не включает никаких символов, не выполняет никаких действий и используется в двух случаях</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6788191" y="1258218"/>
            <a:ext cx="5243202" cy="133643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rgbClr val="002060"/>
                  </a:solidFill>
                </a:ln>
                <a:solidFill>
                  <a:schemeClr val="tx1"/>
                </a:solidFill>
                <a:latin typeface="Bookman Old Style" panose="02050604050505020204" pitchFamily="18" charset="0"/>
              </a:rPr>
              <a:t>Для пометки места, следующего за последним оператором в блоке</a:t>
            </a:r>
            <a:r>
              <a:rPr lang="ru-RU" sz="2400" dirty="0" smtClean="0">
                <a:ln>
                  <a:solidFill>
                    <a:srgbClr val="002060"/>
                  </a:solidFill>
                </a:ln>
                <a:solidFill>
                  <a:schemeClr val="tx1"/>
                </a:solidFill>
                <a:latin typeface="Bookman Old Style" panose="02050604050505020204" pitchFamily="18" charset="0"/>
              </a:rPr>
              <a:t>:</a:t>
            </a:r>
            <a:endParaRPr lang="ru-RU" sz="2400" dirty="0">
              <a:ln>
                <a:solidFill>
                  <a:srgbClr val="002060"/>
                </a:solidFill>
              </a:ln>
              <a:solidFill>
                <a:schemeClr val="tx1"/>
              </a:solidFill>
              <a:latin typeface="Bookman Old Style" panose="02050604050505020204" pitchFamily="18" charset="0"/>
            </a:endParaRPr>
          </a:p>
        </p:txBody>
      </p:sp>
      <p:sp>
        <p:nvSpPr>
          <p:cNvPr id="5" name="Прямоугольник 4"/>
          <p:cNvSpPr/>
          <p:nvPr/>
        </p:nvSpPr>
        <p:spPr>
          <a:xfrm>
            <a:off x="1" y="4283909"/>
            <a:ext cx="7451678" cy="2438637"/>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Поскольку в языке Паскаль символ ";" разделяет операторы, то в приведенном выше коде считается, что после последней ";" находится пустой оператор. Таким образом, ";" перед </a:t>
            </a:r>
            <a:r>
              <a:rPr lang="ru-RU" sz="2400" dirty="0" err="1">
                <a:ln>
                  <a:solidFill>
                    <a:schemeClr val="accent5">
                      <a:lumMod val="50000"/>
                    </a:schemeClr>
                  </a:solidFill>
                </a:ln>
                <a:solidFill>
                  <a:schemeClr val="tx1"/>
                </a:solidFill>
                <a:latin typeface="Bookman Old Style" panose="02050604050505020204" pitchFamily="18" charset="0"/>
              </a:rPr>
              <a:t>end</a:t>
            </a:r>
            <a:r>
              <a:rPr lang="ru-RU" sz="2400" dirty="0">
                <a:ln>
                  <a:solidFill>
                    <a:schemeClr val="accent5">
                      <a:lumMod val="50000"/>
                    </a:schemeClr>
                  </a:solidFill>
                </a:ln>
                <a:solidFill>
                  <a:schemeClr val="tx1"/>
                </a:solidFill>
                <a:latin typeface="Bookman Old Style" panose="02050604050505020204" pitchFamily="18" charset="0"/>
              </a:rPr>
              <a:t> в блоке можно либо ставить, либо нет. </a:t>
            </a:r>
          </a:p>
        </p:txBody>
      </p:sp>
      <p:sp>
        <p:nvSpPr>
          <p:cNvPr id="6" name="Прямоугольник 5"/>
          <p:cNvSpPr/>
          <p:nvPr/>
        </p:nvSpPr>
        <p:spPr>
          <a:xfrm>
            <a:off x="1033323" y="1237851"/>
            <a:ext cx="5062677" cy="133643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Для использования символа ";" после последнего оператора в блоке</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pic>
        <p:nvPicPr>
          <p:cNvPr id="7" name="Рисунок 6"/>
          <p:cNvPicPr>
            <a:picLocks noChangeAspect="1"/>
          </p:cNvPicPr>
          <p:nvPr/>
        </p:nvPicPr>
        <p:blipFill rotWithShape="1">
          <a:blip r:embed="rId2" cstate="email">
            <a:extLst>
              <a:ext uri="{28A0092B-C50C-407E-A947-70E740481C1C}">
                <a14:useLocalDpi xmlns:a14="http://schemas.microsoft.com/office/drawing/2010/main"/>
              </a:ext>
            </a:extLst>
          </a:blip>
          <a:srcRect b="-1190"/>
          <a:stretch/>
        </p:blipFill>
        <p:spPr>
          <a:xfrm>
            <a:off x="2700282" y="2698680"/>
            <a:ext cx="2214884" cy="1617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33903" y="3027674"/>
            <a:ext cx="1636421" cy="2942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Группа 8"/>
          <p:cNvGrpSpPr/>
          <p:nvPr/>
        </p:nvGrpSpPr>
        <p:grpSpPr>
          <a:xfrm>
            <a:off x="10212309" y="1"/>
            <a:ext cx="1979691" cy="851026"/>
            <a:chOff x="10212309" y="0"/>
            <a:chExt cx="1979691" cy="860079"/>
          </a:xfrm>
        </p:grpSpPr>
        <p:pic>
          <p:nvPicPr>
            <p:cNvPr id="10" name="Рисунок 9">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1" name="TextBox 10"/>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9510808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xit" presetSubtype="1" fill="hold" grpId="0" nodeType="afterEffect">
                                  <p:stCondLst>
                                    <p:cond delay="5250"/>
                                  </p:stCondLst>
                                  <p:childTnLst>
                                    <p:animEffect transition="out" filter="wheel(1)">
                                      <p:cBhvr>
                                        <p:cTn id="10" dur="4000"/>
                                        <p:tgtEl>
                                          <p:spTgt spid="3"/>
                                        </p:tgtEl>
                                      </p:cBhvr>
                                    </p:animEffect>
                                    <p:set>
                                      <p:cBhvr>
                                        <p:cTn id="11" dur="1" fill="hold">
                                          <p:stCondLst>
                                            <p:cond delay="3999"/>
                                          </p:stCondLst>
                                        </p:cTn>
                                        <p:tgtEl>
                                          <p:spTgt spid="3"/>
                                        </p:tgtEl>
                                        <p:attrNameLst>
                                          <p:attrName>style.visibility</p:attrName>
                                        </p:attrNameLst>
                                      </p:cBhvr>
                                      <p:to>
                                        <p:strVal val="hidden"/>
                                      </p:to>
                                    </p:set>
                                  </p:childTnLst>
                                </p:cTn>
                              </p:par>
                            </p:childTnLst>
                          </p:cTn>
                        </p:par>
                        <p:par>
                          <p:cTn id="12" fill="hold">
                            <p:stCondLst>
                              <p:cond delay="975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025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1225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12750"/>
                            </p:stCondLst>
                            <p:childTnLst>
                              <p:par>
                                <p:cTn id="25" presetID="16" presetClass="entr" presetSubtype="2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par>
                          <p:cTn id="28" fill="hold">
                            <p:stCondLst>
                              <p:cond delay="13250"/>
                            </p:stCondLst>
                            <p:childTnLst>
                              <p:par>
                                <p:cTn id="29" presetID="6"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22481"/>
          </a:xfrm>
        </p:spPr>
        <p:txBody>
          <a:bodyPr>
            <a:normAutofit/>
          </a:bodyPr>
          <a:lstStyle/>
          <a:p>
            <a:pPr algn="ctr"/>
            <a:r>
              <a:rPr lang="ru-RU" sz="4800" cap="all" dirty="0">
                <a:ln>
                  <a:solidFill>
                    <a:schemeClr val="tx2">
                      <a:lumMod val="40000"/>
                      <a:lumOff val="60000"/>
                    </a:schemeClr>
                  </a:solidFill>
                </a:ln>
                <a:effectLst>
                  <a:reflection blurRad="6350" stA="55000" endA="300" endPos="45500" dir="5400000" sy="-100000" algn="bl" rotWithShape="0"/>
                </a:effectLst>
                <a:latin typeface="Bookman Old Style" panose="02050604050505020204" pitchFamily="18" charset="0"/>
              </a:rPr>
              <a:t>Условный оператор</a:t>
            </a:r>
          </a:p>
        </p:txBody>
      </p:sp>
      <p:sp>
        <p:nvSpPr>
          <p:cNvPr id="3" name="Прямоугольник 2"/>
          <p:cNvSpPr/>
          <p:nvPr/>
        </p:nvSpPr>
        <p:spPr>
          <a:xfrm>
            <a:off x="95536" y="1019749"/>
            <a:ext cx="12096464" cy="461665"/>
          </a:xfrm>
          <a:prstGeom prst="rect">
            <a:avLst/>
          </a:prstGeom>
        </p:spPr>
        <p:txBody>
          <a:bodyPr wrap="square">
            <a:spAutoFit/>
          </a:bodyPr>
          <a:lstStyle/>
          <a:p>
            <a:pPr algn="ctr"/>
            <a:r>
              <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Условный оператор имеет полную и краткую формы</a:t>
            </a:r>
          </a:p>
        </p:txBody>
      </p:sp>
      <p:sp>
        <p:nvSpPr>
          <p:cNvPr id="4" name="Прямоугольник 3"/>
          <p:cNvSpPr/>
          <p:nvPr/>
        </p:nvSpPr>
        <p:spPr>
          <a:xfrm>
            <a:off x="95536" y="1572259"/>
            <a:ext cx="5773002" cy="99352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cs typeface="Times New Roman" panose="02020603050405020304" pitchFamily="18" charset="0"/>
              </a:rPr>
              <a:t>Полная форма условного оператора выглядит следующим образом</a:t>
            </a:r>
            <a:r>
              <a:rPr lang="ru-RU" sz="2200" dirty="0" smtClean="0">
                <a:ln>
                  <a:solidFill>
                    <a:schemeClr val="accent5">
                      <a:lumMod val="50000"/>
                    </a:schemeClr>
                  </a:solidFill>
                </a:ln>
                <a:solidFill>
                  <a:schemeClr val="tx1"/>
                </a:solidFill>
                <a:latin typeface="Bookman Old Style" panose="02050604050505020204" pitchFamily="18" charset="0"/>
                <a:cs typeface="Times New Roman" panose="02020603050405020304" pitchFamily="18" charset="0"/>
              </a:rPr>
              <a:t>:</a:t>
            </a:r>
            <a:endParaRPr lang="ru-RU" sz="2200" dirty="0">
              <a:ln>
                <a:solidFill>
                  <a:schemeClr val="accent5">
                    <a:lumMod val="50000"/>
                  </a:schemeClr>
                </a:solidFill>
              </a:ln>
              <a:solidFill>
                <a:schemeClr val="tx1"/>
              </a:solidFill>
              <a:latin typeface="Bookman Old Style" panose="02050604050505020204" pitchFamily="18" charset="0"/>
              <a:cs typeface="Times New Roman" panose="02020603050405020304" pitchFamily="18" charset="0"/>
            </a:endParaRPr>
          </a:p>
        </p:txBody>
      </p:sp>
      <p:sp>
        <p:nvSpPr>
          <p:cNvPr id="5" name="Прямоугольник 4"/>
          <p:cNvSpPr/>
          <p:nvPr/>
        </p:nvSpPr>
        <p:spPr>
          <a:xfrm>
            <a:off x="520890" y="4039738"/>
            <a:ext cx="4922293" cy="2593074"/>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ln>
                  <a:solidFill>
                    <a:schemeClr val="accent5">
                      <a:lumMod val="50000"/>
                    </a:schemeClr>
                  </a:solidFill>
                </a:ln>
                <a:solidFill>
                  <a:schemeClr val="tx1"/>
                </a:solidFill>
                <a:latin typeface="Bookman Old Style" panose="02050604050505020204" pitchFamily="18" charset="0"/>
              </a:rPr>
              <a:t>В качестве условия указывается некоторое логическое выражение. Если условие оказывается истинным, то выполняется оператор1, в противном случае выполняется оператор2.</a:t>
            </a:r>
          </a:p>
        </p:txBody>
      </p:sp>
      <p:sp>
        <p:nvSpPr>
          <p:cNvPr id="6" name="Прямоугольник 5"/>
          <p:cNvSpPr/>
          <p:nvPr/>
        </p:nvSpPr>
        <p:spPr>
          <a:xfrm>
            <a:off x="6755643" y="4039738"/>
            <a:ext cx="4844955" cy="2593074"/>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Если условие оказывается истинным, то выполняется оператор, в противном случае происходит переход к следующему оператору программы.</a:t>
            </a:r>
          </a:p>
        </p:txBody>
      </p:sp>
      <p:sp>
        <p:nvSpPr>
          <p:cNvPr id="7" name="Прямоугольник 6"/>
          <p:cNvSpPr/>
          <p:nvPr/>
        </p:nvSpPr>
        <p:spPr>
          <a:xfrm>
            <a:off x="6291620" y="1609861"/>
            <a:ext cx="5773002" cy="957804"/>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Краткая форма условного оператора имеет вид</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sp>
        <p:nvSpPr>
          <p:cNvPr id="8" name="Прямоугольник 7"/>
          <p:cNvSpPr/>
          <p:nvPr/>
        </p:nvSpPr>
        <p:spPr>
          <a:xfrm>
            <a:off x="1168021" y="3015557"/>
            <a:ext cx="3628029" cy="830997"/>
          </a:xfrm>
          <a:prstGeom prst="rect">
            <a:avLst/>
          </a:prstGeom>
        </p:spPr>
        <p:txBody>
          <a:bodyPr wrap="square">
            <a:spAutoFit/>
          </a:bodyPr>
          <a:lstStyle/>
          <a:p>
            <a:r>
              <a:rPr lang="ru-RU" sz="2400" dirty="0">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if условие </a:t>
            </a:r>
            <a:r>
              <a:rPr lang="ru-RU" sz="2400" dirty="0" err="1">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then</a:t>
            </a:r>
            <a:r>
              <a:rPr lang="ru-RU" sz="2400" dirty="0">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 оператор1</a:t>
            </a:r>
          </a:p>
          <a:p>
            <a:r>
              <a:rPr lang="ru-RU" sz="2400" dirty="0" err="1">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else</a:t>
            </a:r>
            <a:r>
              <a:rPr lang="ru-RU" sz="2400" dirty="0">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 оператор2 </a:t>
            </a:r>
          </a:p>
        </p:txBody>
      </p:sp>
      <p:sp>
        <p:nvSpPr>
          <p:cNvPr id="9" name="Прямоугольник 8"/>
          <p:cNvSpPr/>
          <p:nvPr/>
        </p:nvSpPr>
        <p:spPr>
          <a:xfrm>
            <a:off x="7501603" y="3200222"/>
            <a:ext cx="3353034" cy="461665"/>
          </a:xfrm>
          <a:prstGeom prst="rect">
            <a:avLst/>
          </a:prstGeom>
        </p:spPr>
        <p:txBody>
          <a:bodyPr wrap="none">
            <a:spAutoFit/>
          </a:bodyPr>
          <a:lstStyle/>
          <a:p>
            <a:pPr algn="ctr"/>
            <a:r>
              <a:rPr lang="ru-RU" sz="2400" dirty="0">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if условие </a:t>
            </a:r>
            <a:r>
              <a:rPr lang="ru-RU" sz="2400" dirty="0" err="1">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then</a:t>
            </a:r>
            <a:r>
              <a:rPr lang="ru-RU" sz="2400" dirty="0">
                <a:ln>
                  <a:solidFill>
                    <a:srgbClr val="0070C0"/>
                  </a:solidFill>
                </a:ln>
                <a:solidFill>
                  <a:schemeClr val="tx1">
                    <a:lumMod val="95000"/>
                    <a:lumOff val="5000"/>
                  </a:schemeClr>
                </a:solidFill>
                <a:latin typeface="Times New Roman" panose="02020603050405020304" pitchFamily="18" charset="0"/>
                <a:cs typeface="Times New Roman" panose="02020603050405020304" pitchFamily="18" charset="0"/>
              </a:rPr>
              <a:t> оператор</a:t>
            </a:r>
          </a:p>
        </p:txBody>
      </p:sp>
      <p:grpSp>
        <p:nvGrpSpPr>
          <p:cNvPr id="10" name="Группа 9"/>
          <p:cNvGrpSpPr/>
          <p:nvPr/>
        </p:nvGrpSpPr>
        <p:grpSpPr>
          <a:xfrm>
            <a:off x="10212309" y="1"/>
            <a:ext cx="1979691" cy="851026"/>
            <a:chOff x="10212309" y="0"/>
            <a:chExt cx="1979691" cy="860079"/>
          </a:xfrm>
        </p:grpSpPr>
        <p:pic>
          <p:nvPicPr>
            <p:cNvPr id="11" name="Рисунок 10">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2" name="TextBox 11"/>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450564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par>
                          <p:cTn id="31" fill="hold">
                            <p:stCondLst>
                              <p:cond delay="3500"/>
                            </p:stCondLst>
                            <p:childTnLst>
                              <p:par>
                                <p:cTn id="32" presetID="6"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par>
                          <p:cTn id="35" fill="hold">
                            <p:stCondLst>
                              <p:cond delay="5500"/>
                            </p:stCondLst>
                            <p:childTnLst>
                              <p:par>
                                <p:cTn id="36" presetID="6"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041874" cy="941696"/>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Массивы</a:t>
            </a:r>
          </a:p>
        </p:txBody>
      </p:sp>
      <p:sp>
        <p:nvSpPr>
          <p:cNvPr id="3" name="Прямоугольник 2"/>
          <p:cNvSpPr/>
          <p:nvPr/>
        </p:nvSpPr>
        <p:spPr>
          <a:xfrm>
            <a:off x="1122528" y="1583140"/>
            <a:ext cx="9796818" cy="2661313"/>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Массив представляет собой набор элементов одного типа, каждый из которых имеет свой номер, называемый индексом (индексов может быть несколько, тогда массив называется многомерным</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274284" y="4763914"/>
            <a:ext cx="11493305" cy="995442"/>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Массивы в </a:t>
            </a:r>
            <a:r>
              <a:rPr lang="ru-RU" sz="2800" dirty="0" err="1">
                <a:ln>
                  <a:solidFill>
                    <a:schemeClr val="accent5">
                      <a:lumMod val="50000"/>
                    </a:schemeClr>
                  </a:solidFill>
                </a:ln>
                <a:solidFill>
                  <a:schemeClr val="tx1"/>
                </a:solidFill>
                <a:latin typeface="Bookman Old Style" panose="02050604050505020204" pitchFamily="18" charset="0"/>
              </a:rPr>
              <a:t>Pascal</a:t>
            </a:r>
            <a:r>
              <a:rPr lang="ru-RU" sz="2800" dirty="0">
                <a:ln>
                  <a:solidFill>
                    <a:schemeClr val="accent5">
                      <a:lumMod val="50000"/>
                    </a:schemeClr>
                  </a:solidFill>
                </a:ln>
                <a:solidFill>
                  <a:schemeClr val="tx1"/>
                </a:solidFill>
                <a:latin typeface="Bookman Old Style" panose="02050604050505020204" pitchFamily="18" charset="0"/>
              </a:rPr>
              <a:t> делятся на статические и динамические</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grpSp>
        <p:nvGrpSpPr>
          <p:cNvPr id="5" name="Группа 4"/>
          <p:cNvGrpSpPr/>
          <p:nvPr/>
        </p:nvGrpSpPr>
        <p:grpSpPr>
          <a:xfrm>
            <a:off x="10212309" y="1"/>
            <a:ext cx="1979691" cy="851026"/>
            <a:chOff x="10212309" y="0"/>
            <a:chExt cx="1979691" cy="860079"/>
          </a:xfrm>
        </p:grpSpPr>
        <p:pic>
          <p:nvPicPr>
            <p:cNvPr id="6" name="Рисунок 5">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7" name="TextBox 6"/>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2541443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945060"/>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Статические массивы</a:t>
            </a:r>
          </a:p>
        </p:txBody>
      </p:sp>
      <p:sp>
        <p:nvSpPr>
          <p:cNvPr id="3" name="Прямоугольник 2"/>
          <p:cNvSpPr/>
          <p:nvPr/>
        </p:nvSpPr>
        <p:spPr>
          <a:xfrm>
            <a:off x="212870" y="4110206"/>
            <a:ext cx="6365351" cy="261591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Тип индекса должен быть порядковым. Обычно тип индекса является диапазонным и представляется в виде </a:t>
            </a:r>
            <a:r>
              <a:rPr lang="en-US" sz="2400" dirty="0" err="1">
                <a:ln>
                  <a:solidFill>
                    <a:schemeClr val="accent5">
                      <a:lumMod val="50000"/>
                    </a:schemeClr>
                  </a:solidFill>
                </a:ln>
                <a:solidFill>
                  <a:schemeClr val="tx1"/>
                </a:solidFill>
                <a:latin typeface="Bookman Old Style" panose="02050604050505020204" pitchFamily="18" charset="0"/>
              </a:rPr>
              <a:t>a..b</a:t>
            </a:r>
            <a:r>
              <a:rPr lang="en-US" sz="2400" dirty="0">
                <a:ln>
                  <a:solidFill>
                    <a:schemeClr val="accent5">
                      <a:lumMod val="50000"/>
                    </a:schemeClr>
                  </a:solidFill>
                </a:ln>
                <a:solidFill>
                  <a:schemeClr val="tx1"/>
                </a:solidFill>
                <a:latin typeface="Bookman Old Style" panose="02050604050505020204" pitchFamily="18" charset="0"/>
              </a:rPr>
              <a:t>, </a:t>
            </a:r>
            <a:r>
              <a:rPr lang="ru-RU" sz="2400" dirty="0">
                <a:ln>
                  <a:solidFill>
                    <a:schemeClr val="accent5">
                      <a:lumMod val="50000"/>
                    </a:schemeClr>
                  </a:solidFill>
                </a:ln>
                <a:solidFill>
                  <a:schemeClr val="tx1"/>
                </a:solidFill>
                <a:latin typeface="Bookman Old Style" panose="02050604050505020204" pitchFamily="18" charset="0"/>
              </a:rPr>
              <a:t>где </a:t>
            </a:r>
            <a:r>
              <a:rPr lang="en-US" sz="2400" dirty="0">
                <a:ln>
                  <a:solidFill>
                    <a:schemeClr val="accent5">
                      <a:lumMod val="50000"/>
                    </a:schemeClr>
                  </a:solidFill>
                </a:ln>
                <a:solidFill>
                  <a:schemeClr val="tx1"/>
                </a:solidFill>
                <a:latin typeface="Bookman Old Style" panose="02050604050505020204" pitchFamily="18" charset="0"/>
              </a:rPr>
              <a:t>a </a:t>
            </a:r>
            <a:r>
              <a:rPr lang="ru-RU" sz="2400" dirty="0">
                <a:ln>
                  <a:solidFill>
                    <a:schemeClr val="accent5">
                      <a:lumMod val="50000"/>
                    </a:schemeClr>
                  </a:solidFill>
                </a:ln>
                <a:solidFill>
                  <a:schemeClr val="tx1"/>
                </a:solidFill>
                <a:latin typeface="Bookman Old Style" panose="02050604050505020204" pitchFamily="18" charset="0"/>
              </a:rPr>
              <a:t>и </a:t>
            </a:r>
            <a:r>
              <a:rPr lang="en-US" sz="2400" dirty="0">
                <a:ln>
                  <a:solidFill>
                    <a:schemeClr val="accent5">
                      <a:lumMod val="50000"/>
                    </a:schemeClr>
                  </a:solidFill>
                </a:ln>
                <a:solidFill>
                  <a:schemeClr val="tx1"/>
                </a:solidFill>
                <a:latin typeface="Bookman Old Style" panose="02050604050505020204" pitchFamily="18" charset="0"/>
              </a:rPr>
              <a:t>b - </a:t>
            </a:r>
            <a:r>
              <a:rPr lang="ru-RU" sz="2400" dirty="0">
                <a:ln>
                  <a:solidFill>
                    <a:schemeClr val="accent5">
                      <a:lumMod val="50000"/>
                    </a:schemeClr>
                  </a:solidFill>
                </a:ln>
                <a:solidFill>
                  <a:schemeClr val="tx1"/>
                </a:solidFill>
                <a:latin typeface="Bookman Old Style" panose="02050604050505020204" pitchFamily="18" charset="0"/>
              </a:rPr>
              <a:t>константные выражения целого, символьного или перечислимого типа. </a:t>
            </a:r>
          </a:p>
        </p:txBody>
      </p:sp>
      <p:sp>
        <p:nvSpPr>
          <p:cNvPr id="4" name="Прямоугольник 3"/>
          <p:cNvSpPr/>
          <p:nvPr/>
        </p:nvSpPr>
        <p:spPr>
          <a:xfrm>
            <a:off x="958282" y="2432944"/>
            <a:ext cx="10275436" cy="754194"/>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Тип статического массива конструируется следующим образом</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0" y="1058717"/>
            <a:ext cx="12192000" cy="1307951"/>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n>
                  <a:solidFill>
                    <a:schemeClr val="accent5">
                      <a:lumMod val="50000"/>
                    </a:schemeClr>
                  </a:solidFill>
                </a:ln>
                <a:solidFill>
                  <a:schemeClr val="tx1"/>
                </a:solidFill>
                <a:latin typeface="Bookman Old Style" panose="02050604050505020204" pitchFamily="18" charset="0"/>
              </a:rPr>
              <a:t>Статические массивы в отличие от динамических задают свой размер непосредственно в типе. Память под такие массивы выделяется сразу при описании</a:t>
            </a:r>
            <a:r>
              <a:rPr lang="ru-RU" sz="2400" dirty="0" smtClean="0">
                <a:ln>
                  <a:solidFill>
                    <a:schemeClr val="accent5">
                      <a:lumMod val="50000"/>
                    </a:schemeClr>
                  </a:solidFill>
                </a:ln>
                <a:solidFill>
                  <a:schemeClr val="tx1"/>
                </a:solidFill>
                <a:latin typeface="Bookman Old Style" panose="02050604050505020204" pitchFamily="18" charset="0"/>
              </a:rPr>
              <a:t>.</a:t>
            </a:r>
            <a:endParaRPr lang="ru-RU" sz="2400" dirty="0">
              <a:ln>
                <a:solidFill>
                  <a:schemeClr val="accent5">
                    <a:lumMod val="50000"/>
                  </a:schemeClr>
                </a:solidFill>
              </a:ln>
              <a:solidFill>
                <a:schemeClr val="tx1"/>
              </a:solidFill>
              <a:latin typeface="Bookman Old Style" panose="0205060405050502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76762" y="3288606"/>
            <a:ext cx="6931262" cy="62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81397" y="4422490"/>
            <a:ext cx="4925547" cy="1991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Группа 7"/>
          <p:cNvGrpSpPr/>
          <p:nvPr/>
        </p:nvGrpSpPr>
        <p:grpSpPr>
          <a:xfrm>
            <a:off x="10212309" y="1"/>
            <a:ext cx="1979691" cy="851026"/>
            <a:chOff x="10212309" y="0"/>
            <a:chExt cx="1979691" cy="860079"/>
          </a:xfrm>
        </p:grpSpPr>
        <p:pic>
          <p:nvPicPr>
            <p:cNvPr id="9" name="Рисунок 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34941656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6"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08833"/>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Динамические массивы</a:t>
            </a:r>
          </a:p>
        </p:txBody>
      </p:sp>
      <p:sp>
        <p:nvSpPr>
          <p:cNvPr id="3" name="Прямоугольник 2"/>
          <p:cNvSpPr/>
          <p:nvPr/>
        </p:nvSpPr>
        <p:spPr>
          <a:xfrm>
            <a:off x="517518" y="1333981"/>
            <a:ext cx="11096727" cy="106802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Тип динамического массива конструируется следующим образом</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sp>
        <p:nvSpPr>
          <p:cNvPr id="6" name="Прямоугольник 5"/>
          <p:cNvSpPr/>
          <p:nvPr/>
        </p:nvSpPr>
        <p:spPr>
          <a:xfrm>
            <a:off x="312802" y="4527062"/>
            <a:ext cx="11560752" cy="1869411"/>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Переменная типа динамический массив представляет собой ссылку. Поэтому динамический массив нуждается в инициализации (выделении памяти под элементы). </a:t>
            </a:r>
          </a:p>
        </p:txBody>
      </p:sp>
      <p:pic>
        <p:nvPicPr>
          <p:cNvPr id="8" name="Рисунок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6465" y="2988860"/>
            <a:ext cx="7753427" cy="980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Группа 6"/>
          <p:cNvGrpSpPr/>
          <p:nvPr/>
        </p:nvGrpSpPr>
        <p:grpSpPr>
          <a:xfrm>
            <a:off x="10302843" y="6183518"/>
            <a:ext cx="1979691" cy="851026"/>
            <a:chOff x="10212309" y="0"/>
            <a:chExt cx="1979691" cy="860079"/>
          </a:xfrm>
        </p:grpSpPr>
        <p:pic>
          <p:nvPicPr>
            <p:cNvPr id="9" name="Рисунок 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2219649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269242"/>
          </a:xfrm>
        </p:spPr>
        <p:txBody>
          <a:bodyPr>
            <a:normAutofit/>
          </a:bodyPr>
          <a:lstStyle/>
          <a:p>
            <a:pPr algn="ctr"/>
            <a:r>
              <a:rPr lang="ru-RU" sz="4800" cap="all" dirty="0">
                <a:ln>
                  <a:solidFill>
                    <a:schemeClr val="accent1">
                      <a:lumMod val="40000"/>
                      <a:lumOff val="60000"/>
                    </a:schemeClr>
                  </a:solidFill>
                </a:ln>
                <a:effectLst>
                  <a:reflection blurRad="6350" stA="55000" endA="300" endPos="45500" dir="5400000" sy="-100000" algn="bl" rotWithShape="0"/>
                </a:effectLst>
                <a:latin typeface="Bookman Old Style" panose="02050604050505020204" pitchFamily="18" charset="0"/>
              </a:rPr>
              <a:t>Динамические массивы</a:t>
            </a:r>
            <a:endParaRPr lang="ru-RU" sz="4800" dirty="0"/>
          </a:p>
        </p:txBody>
      </p:sp>
      <p:sp>
        <p:nvSpPr>
          <p:cNvPr id="3" name="Прямоугольник 2"/>
          <p:cNvSpPr/>
          <p:nvPr/>
        </p:nvSpPr>
        <p:spPr>
          <a:xfrm>
            <a:off x="4694808" y="4804012"/>
            <a:ext cx="7497192" cy="178785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Элементы массива при этом заполняются значениями по умолчанию. </a:t>
            </a:r>
          </a:p>
          <a:p>
            <a:pPr algn="ctr"/>
            <a:r>
              <a:rPr lang="ru-RU" sz="2200" dirty="0">
                <a:ln>
                  <a:solidFill>
                    <a:schemeClr val="accent5">
                      <a:lumMod val="50000"/>
                    </a:schemeClr>
                  </a:solidFill>
                </a:ln>
                <a:solidFill>
                  <a:schemeClr val="tx1"/>
                </a:solidFill>
                <a:latin typeface="Bookman Old Style" panose="02050604050505020204" pitchFamily="18" charset="0"/>
              </a:rPr>
              <a:t>Процедура </a:t>
            </a:r>
            <a:r>
              <a:rPr lang="ru-RU" sz="2200" dirty="0" err="1">
                <a:ln>
                  <a:solidFill>
                    <a:schemeClr val="accent5">
                      <a:lumMod val="50000"/>
                    </a:schemeClr>
                  </a:solidFill>
                </a:ln>
                <a:solidFill>
                  <a:schemeClr val="tx1"/>
                </a:solidFill>
                <a:latin typeface="Bookman Old Style" panose="02050604050505020204" pitchFamily="18" charset="0"/>
              </a:rPr>
              <a:t>SetLength</a:t>
            </a:r>
            <a:r>
              <a:rPr lang="ru-RU" sz="2200" dirty="0">
                <a:ln>
                  <a:solidFill>
                    <a:schemeClr val="accent5">
                      <a:lumMod val="50000"/>
                    </a:schemeClr>
                  </a:solidFill>
                </a:ln>
                <a:solidFill>
                  <a:schemeClr val="tx1"/>
                </a:solidFill>
                <a:latin typeface="Bookman Old Style" panose="02050604050505020204" pitchFamily="18" charset="0"/>
              </a:rPr>
              <a:t> обладает тем преимуществом, что при ее повторном вызове старое содержимое массива сохраняется</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sp>
        <p:nvSpPr>
          <p:cNvPr id="4" name="Прямоугольник 3"/>
          <p:cNvSpPr/>
          <p:nvPr/>
        </p:nvSpPr>
        <p:spPr>
          <a:xfrm>
            <a:off x="6480389" y="1780030"/>
            <a:ext cx="5338573" cy="135339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n>
                  <a:solidFill>
                    <a:schemeClr val="accent5">
                      <a:lumMod val="50000"/>
                    </a:schemeClr>
                  </a:solidFill>
                </a:ln>
                <a:solidFill>
                  <a:schemeClr val="tx1"/>
                </a:solidFill>
                <a:latin typeface="Bookman Old Style" panose="02050604050505020204" pitchFamily="18" charset="0"/>
              </a:rPr>
              <a:t>Второй способ выделения памяти под динамический массив использует стандартную процедуру </a:t>
            </a:r>
            <a:r>
              <a:rPr lang="ru-RU" sz="2200" dirty="0" err="1">
                <a:ln>
                  <a:solidFill>
                    <a:schemeClr val="accent5">
                      <a:lumMod val="50000"/>
                    </a:schemeClr>
                  </a:solidFill>
                </a:ln>
                <a:solidFill>
                  <a:schemeClr val="tx1"/>
                </a:solidFill>
                <a:latin typeface="Bookman Old Style" panose="02050604050505020204" pitchFamily="18" charset="0"/>
              </a:rPr>
              <a:t>SetLength</a:t>
            </a:r>
            <a:r>
              <a:rPr lang="ru-RU" sz="2200" dirty="0">
                <a:ln>
                  <a:solidFill>
                    <a:schemeClr val="accent5">
                      <a:lumMod val="50000"/>
                    </a:schemeClr>
                  </a:solidFill>
                </a:ln>
                <a:solidFill>
                  <a:schemeClr val="tx1"/>
                </a:solidFill>
                <a:latin typeface="Bookman Old Style" panose="02050604050505020204" pitchFamily="18" charset="0"/>
              </a:rPr>
              <a:t>: </a:t>
            </a:r>
          </a:p>
        </p:txBody>
      </p:sp>
      <p:sp>
        <p:nvSpPr>
          <p:cNvPr id="5" name="Прямоугольник 4"/>
          <p:cNvSpPr/>
          <p:nvPr/>
        </p:nvSpPr>
        <p:spPr>
          <a:xfrm>
            <a:off x="216089" y="1760924"/>
            <a:ext cx="5092890" cy="1497926"/>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ln>
                  <a:solidFill>
                    <a:schemeClr val="accent5">
                      <a:lumMod val="50000"/>
                    </a:schemeClr>
                  </a:solidFill>
                </a:ln>
                <a:solidFill>
                  <a:schemeClr val="tx1"/>
                </a:solidFill>
                <a:latin typeface="Bookman Old Style" panose="02050604050505020204" pitchFamily="18" charset="0"/>
              </a:rPr>
              <a:t>Первый </a:t>
            </a:r>
            <a:r>
              <a:rPr lang="ru-RU" sz="2200" dirty="0">
                <a:ln>
                  <a:solidFill>
                    <a:schemeClr val="accent5">
                      <a:lumMod val="50000"/>
                    </a:schemeClr>
                  </a:solidFill>
                </a:ln>
                <a:solidFill>
                  <a:schemeClr val="tx1"/>
                </a:solidFill>
                <a:latin typeface="Bookman Old Style" panose="02050604050505020204" pitchFamily="18" charset="0"/>
              </a:rPr>
              <a:t>способ использует операцию </a:t>
            </a:r>
            <a:r>
              <a:rPr lang="ru-RU" sz="2200" dirty="0" err="1">
                <a:ln>
                  <a:solidFill>
                    <a:schemeClr val="accent5">
                      <a:lumMod val="50000"/>
                    </a:schemeClr>
                  </a:solidFill>
                </a:ln>
                <a:solidFill>
                  <a:schemeClr val="tx1"/>
                </a:solidFill>
                <a:latin typeface="Bookman Old Style" panose="02050604050505020204" pitchFamily="18" charset="0"/>
              </a:rPr>
              <a:t>new</a:t>
            </a:r>
            <a:r>
              <a:rPr lang="ru-RU" sz="2200" dirty="0">
                <a:ln>
                  <a:solidFill>
                    <a:schemeClr val="accent5">
                      <a:lumMod val="50000"/>
                    </a:schemeClr>
                  </a:solidFill>
                </a:ln>
                <a:solidFill>
                  <a:schemeClr val="tx1"/>
                </a:solidFill>
                <a:latin typeface="Bookman Old Style" panose="02050604050505020204" pitchFamily="18" charset="0"/>
              </a:rPr>
              <a:t> в стиле вызова конструктора класса</a:t>
            </a:r>
            <a:r>
              <a:rPr lang="ru-RU" sz="2200" dirty="0" smtClean="0">
                <a:ln>
                  <a:solidFill>
                    <a:schemeClr val="accent5">
                      <a:lumMod val="50000"/>
                    </a:schemeClr>
                  </a:solidFill>
                </a:ln>
                <a:solidFill>
                  <a:schemeClr val="tx1"/>
                </a:solidFill>
                <a:latin typeface="Bookman Old Style" panose="02050604050505020204" pitchFamily="18" charset="0"/>
              </a:rPr>
              <a:t>:</a:t>
            </a:r>
            <a:endParaRPr lang="ru-RU" sz="2200" dirty="0">
              <a:ln>
                <a:solidFill>
                  <a:schemeClr val="accent5">
                    <a:lumMod val="50000"/>
                  </a:schemeClr>
                </a:solidFill>
              </a:ln>
              <a:solidFill>
                <a:schemeClr val="tx1"/>
              </a:solidFill>
              <a:latin typeface="Bookman Old Style" panose="02050604050505020204" pitchFamily="18" charset="0"/>
            </a:endParaRPr>
          </a:p>
        </p:txBody>
      </p:sp>
      <p:sp>
        <p:nvSpPr>
          <p:cNvPr id="6" name="Прямоугольник 5"/>
          <p:cNvSpPr/>
          <p:nvPr/>
        </p:nvSpPr>
        <p:spPr>
          <a:xfrm>
            <a:off x="-156950" y="1066833"/>
            <a:ext cx="12221571" cy="877163"/>
          </a:xfrm>
          <a:prstGeom prst="rect">
            <a:avLst/>
          </a:prstGeom>
        </p:spPr>
        <p:txBody>
          <a:bodyPr wrap="square">
            <a:spAutoFit/>
          </a:bodyPr>
          <a:lstStyle/>
          <a:p>
            <a:pPr algn="ctr"/>
            <a:r>
              <a:rPr lang="ru-RU" sz="22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Для выделения памяти под динамический массив используется два способа</a:t>
            </a:r>
            <a:r>
              <a:rPr lang="ru-RU" sz="29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a:t>
            </a:r>
            <a:endParaRPr lang="en-US" sz="2900"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34585" y="3463748"/>
            <a:ext cx="3030179" cy="1009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663" y="3628236"/>
            <a:ext cx="3020798" cy="1938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Группа 9"/>
          <p:cNvGrpSpPr/>
          <p:nvPr/>
        </p:nvGrpSpPr>
        <p:grpSpPr>
          <a:xfrm>
            <a:off x="10302844" y="-75491"/>
            <a:ext cx="1979691" cy="851026"/>
            <a:chOff x="10212309" y="0"/>
            <a:chExt cx="1979691" cy="860079"/>
          </a:xfrm>
        </p:grpSpPr>
        <p:pic>
          <p:nvPicPr>
            <p:cNvPr id="11" name="Рисунок 10">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2" name="TextBox 11"/>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0487311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par>
                          <p:cTn id="23" fill="hold">
                            <p:stCondLst>
                              <p:cond delay="4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4500"/>
                            </p:stCondLst>
                            <p:childTnLst>
                              <p:par>
                                <p:cTn id="28" presetID="6"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par>
                          <p:cTn id="31" fill="hold">
                            <p:stCondLst>
                              <p:cond delay="6500"/>
                            </p:stCondLst>
                            <p:childTnLst>
                              <p:par>
                                <p:cTn id="32" presetID="16" presetClass="entr" presetSubtype="2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325563"/>
            <a:ext cx="12192000" cy="2540990"/>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lumMod val="95000"/>
                    <a:lumOff val="5000"/>
                  </a:schemeClr>
                </a:solidFill>
                <a:latin typeface="Bookman Old Style" panose="02050604050505020204" pitchFamily="18" charset="0"/>
              </a:rPr>
              <a:t>Программа содержит ключевые слова, идентификаторы, комментарии. Ключевые слова используются для выделения синтаксических конструкций и подсвечиваются жирным шрифтом в редакторе. Идентификаторы являются именами объектов программы и не могут совпадать с ключевыми словами. </a:t>
            </a:r>
          </a:p>
        </p:txBody>
      </p:sp>
      <p:sp>
        <p:nvSpPr>
          <p:cNvPr id="2" name="Заголовок 1"/>
          <p:cNvSpPr>
            <a:spLocks noGrp="1"/>
          </p:cNvSpPr>
          <p:nvPr>
            <p:ph type="title"/>
          </p:nvPr>
        </p:nvSpPr>
        <p:spPr>
          <a:xfrm>
            <a:off x="0" y="0"/>
            <a:ext cx="12192000" cy="1325563"/>
          </a:xfrm>
        </p:spPr>
        <p:txBody>
          <a:bodyPr>
            <a:normAutofit/>
          </a:bodyPr>
          <a:lstStyle/>
          <a:p>
            <a:pPr algn="ctr"/>
            <a:r>
              <a:rPr lang="ru-RU" sz="4800" cap="all" dirty="0">
                <a:ln>
                  <a:solidFill>
                    <a:schemeClr val="accent1">
                      <a:lumMod val="40000"/>
                      <a:lumOff val="60000"/>
                    </a:schemeClr>
                  </a:solidFill>
                </a:ln>
                <a:solidFill>
                  <a:schemeClr val="tx1">
                    <a:lumMod val="95000"/>
                    <a:lumOff val="5000"/>
                  </a:schemeClr>
                </a:solidFill>
                <a:effectLst>
                  <a:reflection blurRad="6350" stA="55000" endA="300" endPos="45500" dir="5400000" sy="-100000" algn="bl" rotWithShape="0"/>
                </a:effectLst>
                <a:latin typeface="Bookman Old Style" panose="02050604050505020204" pitchFamily="18" charset="0"/>
              </a:rPr>
              <a:t>Структура программы</a:t>
            </a:r>
          </a:p>
        </p:txBody>
      </p:sp>
      <p:sp>
        <p:nvSpPr>
          <p:cNvPr id="4" name="Прямоугольник 3"/>
          <p:cNvSpPr/>
          <p:nvPr/>
        </p:nvSpPr>
        <p:spPr>
          <a:xfrm>
            <a:off x="1863381" y="3942273"/>
            <a:ext cx="9058249" cy="461665"/>
          </a:xfrm>
          <a:prstGeom prst="rect">
            <a:avLst/>
          </a:prstGeom>
        </p:spPr>
        <p:txBody>
          <a:bodyPr wrap="none">
            <a:spAutoFit/>
          </a:bodyPr>
          <a:lstStyle/>
          <a:p>
            <a:r>
              <a:rPr lang="ru-RU" sz="24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Программа на языке Pascal имеет следующий вид:</a:t>
            </a:r>
          </a:p>
        </p:txBody>
      </p:sp>
      <p:pic>
        <p:nvPicPr>
          <p:cNvPr id="6" name="Рисунок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66260" y="4528313"/>
            <a:ext cx="3459480" cy="2071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Группа 6"/>
          <p:cNvGrpSpPr/>
          <p:nvPr/>
        </p:nvGrpSpPr>
        <p:grpSpPr>
          <a:xfrm>
            <a:off x="10212309" y="1"/>
            <a:ext cx="1979691" cy="851026"/>
            <a:chOff x="10212309" y="0"/>
            <a:chExt cx="1979691" cy="860079"/>
          </a:xfrm>
        </p:grpSpPr>
        <p:pic>
          <p:nvPicPr>
            <p:cNvPr id="8" name="Рисунок 7">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9" name="TextBox 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42482742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par>
                          <p:cTn id="18" fill="hold">
                            <p:stCondLst>
                              <p:cond delay="3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lstStyle/>
          <a:p>
            <a:pPr algn="ctr"/>
            <a:r>
              <a:rPr lang="ru-RU" sz="4800"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Структура</a:t>
            </a:r>
            <a:r>
              <a:rPr lang="ru-RU" cap="all"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 программы</a:t>
            </a:r>
            <a:endParaRPr lang="ru-RU" dirty="0">
              <a:ln>
                <a:solidFill>
                  <a:schemeClr val="accent1">
                    <a:lumMod val="40000"/>
                    <a:lumOff val="60000"/>
                  </a:schemeClr>
                </a:solidFill>
              </a:ln>
              <a:solidFill>
                <a:schemeClr val="bg2">
                  <a:lumMod val="10000"/>
                </a:schemeClr>
              </a:solidFill>
              <a:effectLst>
                <a:reflection blurRad="6350" stA="55000" endA="300" endPos="45500" dir="5400000" sy="-100000" algn="bl" rotWithShape="0"/>
              </a:effectLst>
            </a:endParaRPr>
          </a:p>
        </p:txBody>
      </p:sp>
      <p:sp>
        <p:nvSpPr>
          <p:cNvPr id="4" name="Прямоугольник 3"/>
          <p:cNvSpPr/>
          <p:nvPr/>
        </p:nvSpPr>
        <p:spPr>
          <a:xfrm>
            <a:off x="0" y="1161627"/>
            <a:ext cx="12192000" cy="967173"/>
          </a:xfrm>
          <a:prstGeom prst="rect">
            <a:avLst/>
          </a:prstGeom>
          <a:solidFill>
            <a:schemeClr val="bg1">
              <a:lumMod val="95000"/>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Первая строка называется заголовком программы и не является обязательной</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sp>
        <p:nvSpPr>
          <p:cNvPr id="5" name="Прямоугольник 4"/>
          <p:cNvSpPr/>
          <p:nvPr/>
        </p:nvSpPr>
        <p:spPr>
          <a:xfrm>
            <a:off x="-3" y="5199798"/>
            <a:ext cx="12192000" cy="1397949"/>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Раздел uses начинается с ключевого слова uses, за которым следует список имен модулей и пространств имен, перечисляемых через </a:t>
            </a:r>
            <a:r>
              <a:rPr lang="ru-RU" sz="2800" dirty="0" smtClean="0">
                <a:ln>
                  <a:solidFill>
                    <a:schemeClr val="accent5">
                      <a:lumMod val="50000"/>
                    </a:schemeClr>
                  </a:solidFill>
                </a:ln>
                <a:solidFill>
                  <a:schemeClr val="tx1"/>
                </a:solidFill>
                <a:latin typeface="Bookman Old Style" panose="02050604050505020204" pitchFamily="18" charset="0"/>
              </a:rPr>
              <a:t>запятую</a:t>
            </a:r>
            <a:r>
              <a:rPr lang="ru-RU" sz="2800" dirty="0" smtClean="0">
                <a:solidFill>
                  <a:schemeClr val="tx1">
                    <a:lumMod val="95000"/>
                    <a:lumOff val="5000"/>
                  </a:schemeClr>
                </a:solidFill>
              </a:rPr>
              <a:t>.</a:t>
            </a:r>
            <a:endParaRPr lang="ru-RU" sz="2800" dirty="0">
              <a:solidFill>
                <a:schemeClr val="tx1">
                  <a:lumMod val="95000"/>
                  <a:lumOff val="5000"/>
                </a:schemeClr>
              </a:solidFill>
            </a:endParaRPr>
          </a:p>
        </p:txBody>
      </p:sp>
      <p:pic>
        <p:nvPicPr>
          <p:cNvPr id="9" name="Рисунок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4925" y="2784143"/>
            <a:ext cx="3662149" cy="2192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5" name="Группа 14"/>
          <p:cNvGrpSpPr/>
          <p:nvPr/>
        </p:nvGrpSpPr>
        <p:grpSpPr>
          <a:xfrm>
            <a:off x="4264924" y="2169993"/>
            <a:ext cx="3662149" cy="975363"/>
            <a:chOff x="4264924" y="2153128"/>
            <a:chExt cx="3662149" cy="975363"/>
          </a:xfrm>
        </p:grpSpPr>
        <p:sp>
          <p:nvSpPr>
            <p:cNvPr id="10" name="Прямоугольник 9"/>
            <p:cNvSpPr/>
            <p:nvPr/>
          </p:nvSpPr>
          <p:spPr>
            <a:xfrm>
              <a:off x="4264924" y="2784143"/>
              <a:ext cx="3662149" cy="344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5686565" y="2153128"/>
              <a:ext cx="818866" cy="61415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p:cNvGrpSpPr/>
          <p:nvPr/>
        </p:nvGrpSpPr>
        <p:grpSpPr>
          <a:xfrm rot="10800000">
            <a:off x="4264924" y="3186550"/>
            <a:ext cx="3662149" cy="975363"/>
            <a:chOff x="4264924" y="2153128"/>
            <a:chExt cx="3662149" cy="975363"/>
          </a:xfrm>
        </p:grpSpPr>
        <p:sp>
          <p:nvSpPr>
            <p:cNvPr id="17" name="Прямоугольник 16"/>
            <p:cNvSpPr/>
            <p:nvPr/>
          </p:nvSpPr>
          <p:spPr>
            <a:xfrm>
              <a:off x="4264924" y="2784143"/>
              <a:ext cx="3662149" cy="344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686566" y="2153128"/>
              <a:ext cx="818866" cy="61415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p:cNvGrpSpPr/>
          <p:nvPr/>
        </p:nvGrpSpPr>
        <p:grpSpPr>
          <a:xfrm>
            <a:off x="10212309" y="1"/>
            <a:ext cx="1979691" cy="851026"/>
            <a:chOff x="10212309" y="0"/>
            <a:chExt cx="1979691" cy="860080"/>
          </a:xfrm>
        </p:grpSpPr>
        <p:pic>
          <p:nvPicPr>
            <p:cNvPr id="13" name="Рисунок 12">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80"/>
            </a:xfrm>
            <a:prstGeom prst="rect">
              <a:avLst/>
            </a:prstGeom>
          </p:spPr>
        </p:pic>
        <p:sp>
          <p:nvSpPr>
            <p:cNvPr id="19" name="TextBox 18"/>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3969792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3000"/>
                            </p:stCondLst>
                            <p:childTnLst>
                              <p:par>
                                <p:cTn id="19" presetID="47"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a:bodyPr>
          <a:lstStyle/>
          <a:p>
            <a:pPr algn="ctr"/>
            <a:r>
              <a:rPr lang="ru-RU" sz="4800" cap="all" dirty="0">
                <a:ln>
                  <a:solidFill>
                    <a:schemeClr val="accent5">
                      <a:lumMod val="40000"/>
                      <a:lumOff val="60000"/>
                    </a:schemeClr>
                  </a:solidFill>
                </a:ln>
                <a:solidFill>
                  <a:schemeClr val="bg2">
                    <a:lumMod val="10000"/>
                  </a:schemeClr>
                </a:solidFill>
                <a:effectLst>
                  <a:reflection blurRad="6350" stA="55000" endA="300" endPos="45500" dir="5400000" sy="-100000" algn="bl" rotWithShape="0"/>
                </a:effectLst>
                <a:latin typeface="Bookman Old Style" panose="02050604050505020204" pitchFamily="18" charset="0"/>
              </a:rPr>
              <a:t>Структура программы</a:t>
            </a:r>
            <a:endParaRPr lang="ru-RU" sz="4800" dirty="0">
              <a:ln>
                <a:solidFill>
                  <a:schemeClr val="accent5">
                    <a:lumMod val="40000"/>
                    <a:lumOff val="60000"/>
                  </a:schemeClr>
                </a:solidFill>
              </a:ln>
              <a:solidFill>
                <a:schemeClr val="bg2">
                  <a:lumMod val="10000"/>
                </a:schemeClr>
              </a:solidFill>
              <a:effectLst>
                <a:reflection blurRad="6350" stA="55000" endA="300" endPos="45500" dir="5400000" sy="-100000" algn="bl" rotWithShape="0"/>
              </a:effectLst>
            </a:endParaRPr>
          </a:p>
        </p:txBody>
      </p:sp>
      <p:sp>
        <p:nvSpPr>
          <p:cNvPr id="3" name="Прямоугольник 2"/>
          <p:cNvSpPr/>
          <p:nvPr/>
        </p:nvSpPr>
        <p:spPr>
          <a:xfrm>
            <a:off x="-77638" y="1239662"/>
            <a:ext cx="12269638" cy="1077218"/>
          </a:xfrm>
          <a:prstGeom prst="rect">
            <a:avLst/>
          </a:prstGeom>
        </p:spPr>
        <p:txBody>
          <a:bodyPr wrap="square">
            <a:spAutoFit/>
          </a:bodyPr>
          <a:lstStyle/>
          <a:p>
            <a:pPr lvl="0" algn="ctr"/>
            <a:r>
              <a:rPr lang="ru-RU" sz="32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Раздел описаний может включать следующие подразделы:</a:t>
            </a:r>
          </a:p>
        </p:txBody>
      </p:sp>
      <p:sp>
        <p:nvSpPr>
          <p:cNvPr id="4" name="Прямоугольник 3"/>
          <p:cNvSpPr/>
          <p:nvPr/>
        </p:nvSpPr>
        <p:spPr>
          <a:xfrm>
            <a:off x="245513" y="2347984"/>
            <a:ext cx="5850487" cy="2811438"/>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ru-RU" sz="2800" dirty="0">
                <a:ln>
                  <a:solidFill>
                    <a:schemeClr val="accent5">
                      <a:lumMod val="50000"/>
                    </a:schemeClr>
                  </a:solidFill>
                </a:ln>
                <a:solidFill>
                  <a:schemeClr val="tx1"/>
                </a:solidFill>
                <a:latin typeface="Bookman Old Style" panose="02050604050505020204" pitchFamily="18" charset="0"/>
              </a:rPr>
              <a:t>раздел описания переменных </a:t>
            </a:r>
          </a:p>
          <a:p>
            <a:pPr marL="285750" indent="-285750">
              <a:buFont typeface="Courier New" panose="02070309020205020404" pitchFamily="49" charset="0"/>
              <a:buChar char="o"/>
            </a:pPr>
            <a:r>
              <a:rPr lang="ru-RU" sz="2800" dirty="0">
                <a:ln>
                  <a:solidFill>
                    <a:schemeClr val="accent5">
                      <a:lumMod val="50000"/>
                    </a:schemeClr>
                  </a:solidFill>
                </a:ln>
                <a:solidFill>
                  <a:schemeClr val="tx1"/>
                </a:solidFill>
                <a:latin typeface="Bookman Old Style" panose="02050604050505020204" pitchFamily="18" charset="0"/>
              </a:rPr>
              <a:t>раздел описания констант </a:t>
            </a:r>
          </a:p>
          <a:p>
            <a:pPr marL="285750" indent="-285750">
              <a:buFont typeface="Courier New" panose="02070309020205020404" pitchFamily="49" charset="0"/>
              <a:buChar char="o"/>
            </a:pPr>
            <a:r>
              <a:rPr lang="ru-RU" sz="2800" dirty="0">
                <a:ln>
                  <a:solidFill>
                    <a:schemeClr val="accent5">
                      <a:lumMod val="50000"/>
                    </a:schemeClr>
                  </a:solidFill>
                </a:ln>
                <a:solidFill>
                  <a:schemeClr val="tx1"/>
                </a:solidFill>
                <a:latin typeface="Bookman Old Style" panose="02050604050505020204" pitchFamily="18" charset="0"/>
              </a:rPr>
              <a:t>раздел описания типов </a:t>
            </a:r>
          </a:p>
          <a:p>
            <a:pPr marL="285750" indent="-285750">
              <a:buFont typeface="Courier New" panose="02070309020205020404" pitchFamily="49" charset="0"/>
              <a:buChar char="o"/>
            </a:pPr>
            <a:r>
              <a:rPr lang="ru-RU" sz="2800" dirty="0">
                <a:ln>
                  <a:solidFill>
                    <a:schemeClr val="accent5">
                      <a:lumMod val="50000"/>
                    </a:schemeClr>
                  </a:solidFill>
                </a:ln>
                <a:solidFill>
                  <a:schemeClr val="tx1"/>
                </a:solidFill>
                <a:latin typeface="Bookman Old Style" panose="02050604050505020204" pitchFamily="18" charset="0"/>
              </a:rPr>
              <a:t>раздел описания меток </a:t>
            </a:r>
          </a:p>
          <a:p>
            <a:pPr marL="285750" indent="-285750">
              <a:buFont typeface="Courier New" panose="02070309020205020404" pitchFamily="49" charset="0"/>
              <a:buChar char="o"/>
            </a:pPr>
            <a:r>
              <a:rPr lang="ru-RU" sz="2800" dirty="0">
                <a:ln>
                  <a:solidFill>
                    <a:schemeClr val="accent5">
                      <a:lumMod val="50000"/>
                    </a:schemeClr>
                  </a:solidFill>
                </a:ln>
                <a:solidFill>
                  <a:schemeClr val="tx1"/>
                </a:solidFill>
                <a:latin typeface="Bookman Old Style" panose="02050604050505020204" pitchFamily="18" charset="0"/>
              </a:rPr>
              <a:t>раздел описания процедур и функций </a:t>
            </a:r>
          </a:p>
        </p:txBody>
      </p:sp>
      <p:sp>
        <p:nvSpPr>
          <p:cNvPr id="5" name="Прямоугольник 4"/>
          <p:cNvSpPr/>
          <p:nvPr/>
        </p:nvSpPr>
        <p:spPr>
          <a:xfrm>
            <a:off x="95535" y="5262348"/>
            <a:ext cx="12000930" cy="1152101"/>
          </a:xfrm>
          <a:prstGeom prst="rect">
            <a:avLst/>
          </a:prstGeom>
          <a:solidFill>
            <a:schemeClr val="bg1">
              <a:alpha val="31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n>
                  <a:solidFill>
                    <a:schemeClr val="accent5">
                      <a:lumMod val="50000"/>
                    </a:schemeClr>
                  </a:solidFill>
                </a:ln>
                <a:solidFill>
                  <a:schemeClr val="tx1"/>
                </a:solidFill>
                <a:latin typeface="Bookman Old Style" panose="02050604050505020204" pitchFamily="18" charset="0"/>
              </a:rPr>
              <a:t>Данные подразделы следуют друг за другом в произвольном порядке</a:t>
            </a:r>
            <a:r>
              <a:rPr lang="ru-RU" sz="2800" dirty="0" smtClean="0">
                <a:ln>
                  <a:solidFill>
                    <a:schemeClr val="accent5">
                      <a:lumMod val="50000"/>
                    </a:schemeClr>
                  </a:solidFill>
                </a:ln>
                <a:solidFill>
                  <a:schemeClr val="tx1"/>
                </a:solidFill>
                <a:latin typeface="Bookman Old Style" panose="02050604050505020204" pitchFamily="18" charset="0"/>
              </a:rPr>
              <a:t>.</a:t>
            </a:r>
            <a:endParaRPr lang="ru-RU" sz="2800" dirty="0">
              <a:ln>
                <a:solidFill>
                  <a:schemeClr val="accent5">
                    <a:lumMod val="50000"/>
                  </a:schemeClr>
                </a:solidFill>
              </a:ln>
              <a:solidFill>
                <a:schemeClr val="tx1"/>
              </a:solidFill>
              <a:latin typeface="Bookman Old Style" panose="02050604050505020204" pitchFamily="18" charset="0"/>
            </a:endParaRPr>
          </a:p>
        </p:txBody>
      </p:sp>
      <p:pic>
        <p:nvPicPr>
          <p:cNvPr id="6" name="Рисунок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32289" y="2347984"/>
            <a:ext cx="3890636" cy="2329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7218641" y="3096625"/>
            <a:ext cx="3904284" cy="327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10212309" y="1"/>
            <a:ext cx="1979691" cy="851026"/>
            <a:chOff x="10212309" y="0"/>
            <a:chExt cx="1979691" cy="860079"/>
          </a:xfrm>
        </p:grpSpPr>
        <p:pic>
          <p:nvPicPr>
            <p:cNvPr id="9" name="Рисунок 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0" name="TextBox 9"/>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40532399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a:bodyPr>
          <a:lstStyle/>
          <a:p>
            <a:pPr algn="ctr"/>
            <a:r>
              <a:rPr lang="ru-RU" sz="4800" cap="all" dirty="0">
                <a:ln>
                  <a:solidFill>
                    <a:schemeClr val="accent1">
                      <a:lumMod val="40000"/>
                      <a:lumOff val="60000"/>
                    </a:schemeClr>
                  </a:solidFill>
                </a:ln>
                <a:solidFill>
                  <a:schemeClr val="tx1">
                    <a:lumMod val="95000"/>
                    <a:lumOff val="5000"/>
                  </a:schemeClr>
                </a:solidFill>
                <a:effectLst>
                  <a:reflection blurRad="6350" stA="55000" endA="300" endPos="45500" dir="5400000" sy="-100000" algn="bl" rotWithShape="0"/>
                </a:effectLst>
                <a:latin typeface="Bookman Old Style" panose="02050604050505020204" pitchFamily="18" charset="0"/>
              </a:rPr>
              <a:t>Структура программы</a:t>
            </a:r>
            <a:endParaRPr lang="ru-RU" sz="4800" dirty="0">
              <a:ln>
                <a:solidFill>
                  <a:schemeClr val="accent1">
                    <a:lumMod val="40000"/>
                    <a:lumOff val="60000"/>
                  </a:schemeClr>
                </a:solidFill>
              </a:ln>
              <a:solidFill>
                <a:schemeClr val="tx1">
                  <a:lumMod val="95000"/>
                  <a:lumOff val="5000"/>
                </a:schemeClr>
              </a:solidFill>
              <a:effectLst>
                <a:reflection blurRad="6350" stA="55000" endA="300" endPos="45500" dir="5400000" sy="-100000" algn="bl" rotWithShape="0"/>
              </a:effectLst>
            </a:endParaRPr>
          </a:p>
        </p:txBody>
      </p:sp>
      <p:sp>
        <p:nvSpPr>
          <p:cNvPr id="3" name="Прямоугольник 2"/>
          <p:cNvSpPr/>
          <p:nvPr/>
        </p:nvSpPr>
        <p:spPr>
          <a:xfrm>
            <a:off x="1" y="1367145"/>
            <a:ext cx="12192000" cy="584775"/>
          </a:xfrm>
          <a:prstGeom prst="rect">
            <a:avLst/>
          </a:prstGeom>
        </p:spPr>
        <p:txBody>
          <a:bodyPr wrap="square">
            <a:spAutoFit/>
          </a:bodyPr>
          <a:lstStyle/>
          <a:p>
            <a:pPr algn="ctr"/>
            <a:r>
              <a:rPr lang="ru-RU" sz="32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Раздел </a:t>
            </a:r>
            <a:r>
              <a:rPr lang="en-US" sz="32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uses </a:t>
            </a:r>
            <a:r>
              <a:rPr lang="ru-RU" sz="3200" cap="all" dirty="0">
                <a:ln>
                  <a:solidFill>
                    <a:srgbClr val="0070C0"/>
                  </a:solidFill>
                </a:ln>
                <a:solidFill>
                  <a:schemeClr val="accent6">
                    <a:lumMod val="50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и раздел описаний могут отсутствовать</a:t>
            </a: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3176" y="2461880"/>
            <a:ext cx="3269711" cy="3274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5485" y="2461881"/>
            <a:ext cx="3267818" cy="3274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5337638" y="3678774"/>
            <a:ext cx="1516723" cy="707886"/>
          </a:xfrm>
          <a:prstGeom prst="rect">
            <a:avLst/>
          </a:prstGeom>
          <a:noFill/>
        </p:spPr>
        <p:txBody>
          <a:bodyPr wrap="square" lIns="91440" tIns="45720" rIns="91440" bIns="45720">
            <a:spAutoFit/>
          </a:bodyPr>
          <a:lstStyle/>
          <a:p>
            <a:pPr algn="ctr"/>
            <a:r>
              <a:rPr lang="ru-RU" sz="4000" b="1" cap="none" spc="0" dirty="0" smtClean="0">
                <a:ln w="9525">
                  <a:solidFill>
                    <a:schemeClr val="tx1">
                      <a:lumMod val="95000"/>
                      <a:lumOff val="5000"/>
                    </a:schemeClr>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Bookman Old Style" panose="02050604050505020204" pitchFamily="18" charset="0"/>
                <a:cs typeface="Times New Roman" panose="02020603050405020304" pitchFamily="18" charset="0"/>
              </a:rPr>
              <a:t>ИЛИ</a:t>
            </a:r>
            <a:endParaRPr lang="ru-RU" sz="4000" b="1" cap="none" spc="0" dirty="0">
              <a:ln w="9525">
                <a:solidFill>
                  <a:schemeClr val="tx1">
                    <a:lumMod val="95000"/>
                    <a:lumOff val="5000"/>
                  </a:schemeClr>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Bookman Old Style" panose="02050604050505020204" pitchFamily="18" charset="0"/>
              <a:cs typeface="Times New Roman" panose="02020603050405020304" pitchFamily="18" charset="0"/>
            </a:endParaRPr>
          </a:p>
        </p:txBody>
      </p:sp>
      <p:sp>
        <p:nvSpPr>
          <p:cNvPr id="7" name="Прямоугольник 6"/>
          <p:cNvSpPr/>
          <p:nvPr/>
        </p:nvSpPr>
        <p:spPr>
          <a:xfrm>
            <a:off x="1493177" y="2859314"/>
            <a:ext cx="3269710" cy="1074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603669" y="2461881"/>
            <a:ext cx="3269633" cy="669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10212309" y="1"/>
            <a:ext cx="1979691" cy="851026"/>
            <a:chOff x="10212309" y="0"/>
            <a:chExt cx="1979691" cy="860079"/>
          </a:xfrm>
        </p:grpSpPr>
        <p:pic>
          <p:nvPicPr>
            <p:cNvPr id="10" name="Рисунок 9">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89876" y="0"/>
              <a:ext cx="802124" cy="860079"/>
            </a:xfrm>
            <a:prstGeom prst="rect">
              <a:avLst/>
            </a:prstGeom>
          </p:spPr>
        </p:pic>
        <p:sp>
          <p:nvSpPr>
            <p:cNvPr id="11" name="TextBox 10"/>
            <p:cNvSpPr txBox="1"/>
            <p:nvPr/>
          </p:nvSpPr>
          <p:spPr>
            <a:xfrm>
              <a:off x="10212309" y="172016"/>
              <a:ext cx="1321806" cy="369332"/>
            </a:xfrm>
            <a:prstGeom prst="rect">
              <a:avLst/>
            </a:prstGeom>
            <a:noFill/>
          </p:spPr>
          <p:txBody>
            <a:bodyPr wrap="square" rtlCol="0">
              <a:spAutoFit/>
            </a:bodyPr>
            <a:lstStyle/>
            <a:p>
              <a:r>
                <a:rPr lang="ru-RU" dirty="0" smtClean="0"/>
                <a:t>На главную</a:t>
              </a:r>
              <a:endParaRPr lang="ru-RU" dirty="0"/>
            </a:p>
          </p:txBody>
        </p:sp>
      </p:grpSp>
    </p:spTree>
    <p:extLst>
      <p:ext uri="{BB962C8B-B14F-4D97-AF65-F5344CB8AC3E}">
        <p14:creationId xmlns:p14="http://schemas.microsoft.com/office/powerpoint/2010/main" val="1346708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P spid="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3773</Words>
  <Application>Microsoft Office PowerPoint</Application>
  <PresentationFormat>Широкоэкранный</PresentationFormat>
  <Paragraphs>512</Paragraphs>
  <Slides>59</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59</vt:i4>
      </vt:variant>
    </vt:vector>
  </HeadingPairs>
  <TitlesOfParts>
    <vt:vector size="72" baseType="lpstr">
      <vt:lpstr>Batang</vt:lpstr>
      <vt:lpstr>Microsoft JhengHei UI</vt:lpstr>
      <vt:lpstr>Aldhabi</vt:lpstr>
      <vt:lpstr>Arial</vt:lpstr>
      <vt:lpstr>Bookman Old Style</vt:lpstr>
      <vt:lpstr>Calibri</vt:lpstr>
      <vt:lpstr>Calibri Light</vt:lpstr>
      <vt:lpstr>Century</vt:lpstr>
      <vt:lpstr>Courier New</vt:lpstr>
      <vt:lpstr>Modern No. 20</vt:lpstr>
      <vt:lpstr>Times New Roman</vt:lpstr>
      <vt:lpstr>Wingdings</vt:lpstr>
      <vt:lpstr>Тема Office</vt:lpstr>
      <vt:lpstr>Обучающая презентация  по языку программирования  Pascal</vt:lpstr>
      <vt:lpstr>Презентация PowerPoint</vt:lpstr>
      <vt:lpstr>ЧТО ТАКОЕ PASCAL</vt:lpstr>
      <vt:lpstr>ИСТОРИЯ</vt:lpstr>
      <vt:lpstr>ИСТОРИЯ</vt:lpstr>
      <vt:lpstr>Структура программы</vt:lpstr>
      <vt:lpstr>Структура программы</vt:lpstr>
      <vt:lpstr>Структура программы</vt:lpstr>
      <vt:lpstr>Структура программы</vt:lpstr>
      <vt:lpstr>Структура программы</vt:lpstr>
      <vt:lpstr>Идентификаторы и ключевые слова</vt:lpstr>
      <vt:lpstr>Идентификаторы и ключевые слова</vt:lpstr>
      <vt:lpstr>Идентификаторы и ключевые слова</vt:lpstr>
      <vt:lpstr>Идентификаторы и ключевые слова</vt:lpstr>
      <vt:lpstr>Комментарии</vt:lpstr>
      <vt:lpstr>Комментарии</vt:lpstr>
      <vt:lpstr>Описание переменных</vt:lpstr>
      <vt:lpstr>Описание констант</vt:lpstr>
      <vt:lpstr>Описание меток</vt:lpstr>
      <vt:lpstr>Описание типов</vt:lpstr>
      <vt:lpstr>Описание типов</vt:lpstr>
      <vt:lpstr>Описание типов</vt:lpstr>
      <vt:lpstr>Область действия идентификатора</vt:lpstr>
      <vt:lpstr>Область действия идентификатора</vt:lpstr>
      <vt:lpstr>Область действия идентификатора</vt:lpstr>
      <vt:lpstr>Область действия идентификатора</vt:lpstr>
      <vt:lpstr>Обзор типов</vt:lpstr>
      <vt:lpstr>Размерные и ссылочные типы</vt:lpstr>
      <vt:lpstr>Размерные и ссылочные типы</vt:lpstr>
      <vt:lpstr>Размерные и ссылочные типы</vt:lpstr>
      <vt:lpstr>Размерные и ссылочные типы</vt:lpstr>
      <vt:lpstr>Размерные и ссылочные типы</vt:lpstr>
      <vt:lpstr>Размерные и ссылочные типы</vt:lpstr>
      <vt:lpstr>Целые типы</vt:lpstr>
      <vt:lpstr>Вещественные типы</vt:lpstr>
      <vt:lpstr>Логический тип</vt:lpstr>
      <vt:lpstr>Символьный тип</vt:lpstr>
      <vt:lpstr>Перечислимый тип</vt:lpstr>
      <vt:lpstr>Перечислимый тип</vt:lpstr>
      <vt:lpstr>Диапазонный тип</vt:lpstr>
      <vt:lpstr>Строковый тип</vt:lpstr>
      <vt:lpstr>Строковый тип</vt:lpstr>
      <vt:lpstr>Процедурный тип</vt:lpstr>
      <vt:lpstr>Файловые типы</vt:lpstr>
      <vt:lpstr>Файловые типы</vt:lpstr>
      <vt:lpstr>Арифметические операции</vt:lpstr>
      <vt:lpstr>Логические операции</vt:lpstr>
      <vt:lpstr>Побитовые операции</vt:lpstr>
      <vt:lpstr>Операции сравнения</vt:lpstr>
      <vt:lpstr>Операции с указателями</vt:lpstr>
      <vt:lpstr>Оператор присваивания</vt:lpstr>
      <vt:lpstr>Составной оператор</vt:lpstr>
      <vt:lpstr>Составной оператор</vt:lpstr>
      <vt:lpstr>Пустой оператор</vt:lpstr>
      <vt:lpstr>Условный оператор</vt:lpstr>
      <vt:lpstr>Массивы</vt:lpstr>
      <vt:lpstr>Статические массивы</vt:lpstr>
      <vt:lpstr>Динамические массивы</vt:lpstr>
      <vt:lpstr>Динамические массивы</vt:lpstr>
    </vt:vector>
  </TitlesOfParts>
  <Company>ОГБПОУ "РПТК"</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Обучающая презентация  по языку программирования Pascal</dc:title>
  <dc:creator>user</dc:creator>
  <cp:keywords>программирование</cp:keywords>
  <cp:lastModifiedBy>Teacher</cp:lastModifiedBy>
  <cp:revision>106</cp:revision>
  <dcterms:created xsi:type="dcterms:W3CDTF">2016-05-24T11:24:56Z</dcterms:created>
  <dcterms:modified xsi:type="dcterms:W3CDTF">2018-11-09T11:43:32Z</dcterms:modified>
</cp:coreProperties>
</file>